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53"/>
  </p:notesMasterIdLst>
  <p:handoutMasterIdLst>
    <p:handoutMasterId r:id="rId54"/>
  </p:handoutMasterIdLst>
  <p:sldIdLst>
    <p:sldId id="438" r:id="rId6"/>
    <p:sldId id="256" r:id="rId7"/>
    <p:sldId id="363" r:id="rId8"/>
    <p:sldId id="362" r:id="rId9"/>
    <p:sldId id="439" r:id="rId10"/>
    <p:sldId id="443" r:id="rId11"/>
    <p:sldId id="367" r:id="rId12"/>
    <p:sldId id="392" r:id="rId13"/>
    <p:sldId id="402" r:id="rId14"/>
    <p:sldId id="442" r:id="rId15"/>
    <p:sldId id="414" r:id="rId16"/>
    <p:sldId id="445" r:id="rId17"/>
    <p:sldId id="446" r:id="rId18"/>
    <p:sldId id="444" r:id="rId19"/>
    <p:sldId id="396" r:id="rId20"/>
    <p:sldId id="437" r:id="rId21"/>
    <p:sldId id="449" r:id="rId22"/>
    <p:sldId id="394" r:id="rId23"/>
    <p:sldId id="405" r:id="rId24"/>
    <p:sldId id="450" r:id="rId25"/>
    <p:sldId id="395" r:id="rId26"/>
    <p:sldId id="451" r:id="rId27"/>
    <p:sldId id="397" r:id="rId28"/>
    <p:sldId id="403" r:id="rId29"/>
    <p:sldId id="398" r:id="rId30"/>
    <p:sldId id="399" r:id="rId31"/>
    <p:sldId id="400" r:id="rId32"/>
    <p:sldId id="415" r:id="rId33"/>
    <p:sldId id="416" r:id="rId34"/>
    <p:sldId id="417" r:id="rId35"/>
    <p:sldId id="427" r:id="rId36"/>
    <p:sldId id="422" r:id="rId37"/>
    <p:sldId id="423" r:id="rId38"/>
    <p:sldId id="424" r:id="rId39"/>
    <p:sldId id="425" r:id="rId40"/>
    <p:sldId id="426" r:id="rId41"/>
    <p:sldId id="428" r:id="rId42"/>
    <p:sldId id="429" r:id="rId43"/>
    <p:sldId id="430" r:id="rId44"/>
    <p:sldId id="431" r:id="rId45"/>
    <p:sldId id="409" r:id="rId46"/>
    <p:sldId id="407" r:id="rId47"/>
    <p:sldId id="420" r:id="rId48"/>
    <p:sldId id="432" r:id="rId49"/>
    <p:sldId id="434" r:id="rId50"/>
    <p:sldId id="435" r:id="rId51"/>
    <p:sldId id="436" r:id="rId52"/>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6FF"/>
    <a:srgbClr val="B8CFFF"/>
    <a:srgbClr val="006699"/>
    <a:srgbClr val="99CCE7"/>
    <a:srgbClr val="7F1B78"/>
    <a:srgbClr val="CCCC00"/>
    <a:srgbClr val="CC0000"/>
    <a:srgbClr val="FF9933"/>
    <a:srgbClr val="666666"/>
    <a:srgbClr val="D27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2585" autoAdjust="0"/>
  </p:normalViewPr>
  <p:slideViewPr>
    <p:cSldViewPr showGuides="1">
      <p:cViewPr varScale="1">
        <p:scale>
          <a:sx n="45" d="100"/>
          <a:sy n="45" d="100"/>
        </p:scale>
        <p:origin x="81" y="879"/>
      </p:cViewPr>
      <p:guideLst>
        <p:guide orient="horz" pos="2160"/>
        <p:guide pos="2880"/>
      </p:guideLst>
    </p:cSldViewPr>
  </p:slideViewPr>
  <p:outlineViewPr>
    <p:cViewPr>
      <p:scale>
        <a:sx n="33" d="100"/>
        <a:sy n="33" d="100"/>
      </p:scale>
      <p:origin x="0" y="-14300"/>
    </p:cViewPr>
  </p:outlineViewPr>
  <p:notesTextViewPr>
    <p:cViewPr>
      <p:scale>
        <a:sx n="100" d="100"/>
        <a:sy n="100" d="100"/>
      </p:scale>
      <p:origin x="0" y="0"/>
    </p:cViewPr>
  </p:notesTextViewPr>
  <p:sorterViewPr>
    <p:cViewPr>
      <p:scale>
        <a:sx n="100" d="100"/>
        <a:sy n="100" d="100"/>
      </p:scale>
      <p:origin x="0" y="-36112"/>
    </p:cViewPr>
  </p:sorterViewPr>
  <p:notesViewPr>
    <p:cSldViewPr showGuides="1">
      <p:cViewPr varScale="1">
        <p:scale>
          <a:sx n="70" d="100"/>
          <a:sy n="70" d="100"/>
        </p:scale>
        <p:origin x="-2730" y="-108"/>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Todd\Todd\Muse\Vasco%20Norm%20Data%202015-06-3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Todd\Todd\Muse\SimulatedNoEstimates1000PCDF2016-01-1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guresForPPT.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Normalized Story Points and Story Count vs. Normalized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664260717410295E-2"/>
          <c:y val="0.32995370370370403"/>
          <c:w val="0.88073862642169698"/>
          <c:h val="0.45674358413531602"/>
        </c:manualLayout>
      </c:layout>
      <c:scatterChart>
        <c:scatterStyle val="lineMarker"/>
        <c:varyColors val="0"/>
        <c:ser>
          <c:idx val="0"/>
          <c:order val="0"/>
          <c:tx>
            <c:strRef>
              <c:f>Fig1Data!$B$6</c:f>
              <c:strCache>
                <c:ptCount val="1"/>
                <c:pt idx="0">
                  <c:v>Story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Fig1Data!$B$7:$B$63</c:f>
              <c:numCache>
                <c:formatCode>General</c:formatCode>
                <c:ptCount val="57"/>
                <c:pt idx="0">
                  <c:v>5.5894308943089402E-2</c:v>
                </c:pt>
                <c:pt idx="1">
                  <c:v>0.105182926829268</c:v>
                </c:pt>
                <c:pt idx="2">
                  <c:v>0.139735772357724</c:v>
                </c:pt>
                <c:pt idx="3">
                  <c:v>0.245934959349594</c:v>
                </c:pt>
                <c:pt idx="4">
                  <c:v>0.24695121951219501</c:v>
                </c:pt>
                <c:pt idx="5">
                  <c:v>0.33739837398374001</c:v>
                </c:pt>
                <c:pt idx="6">
                  <c:v>0.34806910569105698</c:v>
                </c:pt>
                <c:pt idx="7">
                  <c:v>0.39329268292682901</c:v>
                </c:pt>
                <c:pt idx="8">
                  <c:v>0.43851626016260198</c:v>
                </c:pt>
                <c:pt idx="9">
                  <c:v>0.46646341463414598</c:v>
                </c:pt>
                <c:pt idx="10">
                  <c:v>0.53150406504064995</c:v>
                </c:pt>
                <c:pt idx="11">
                  <c:v>0.56758130081300795</c:v>
                </c:pt>
                <c:pt idx="12">
                  <c:v>0.58485772357723598</c:v>
                </c:pt>
                <c:pt idx="13">
                  <c:v>0.60619918699187003</c:v>
                </c:pt>
                <c:pt idx="14">
                  <c:v>0.776422764227642</c:v>
                </c:pt>
                <c:pt idx="15">
                  <c:v>0.819105691056911</c:v>
                </c:pt>
                <c:pt idx="16">
                  <c:v>0.88719512195121897</c:v>
                </c:pt>
                <c:pt idx="17">
                  <c:v>0.91514227642276402</c:v>
                </c:pt>
                <c:pt idx="18">
                  <c:v>0.94308943089430897</c:v>
                </c:pt>
                <c:pt idx="19">
                  <c:v>0.97306910569105698</c:v>
                </c:pt>
                <c:pt idx="20">
                  <c:v>0.99288617886178798</c:v>
                </c:pt>
                <c:pt idx="21">
                  <c:v>1</c:v>
                </c:pt>
                <c:pt idx="23">
                  <c:v>4.6762589928057603E-2</c:v>
                </c:pt>
                <c:pt idx="24">
                  <c:v>7.1942446043165506E-2</c:v>
                </c:pt>
                <c:pt idx="25">
                  <c:v>7.5539568345323702E-2</c:v>
                </c:pt>
                <c:pt idx="26">
                  <c:v>7.7937649880095897E-2</c:v>
                </c:pt>
                <c:pt idx="27">
                  <c:v>0.21942446043165501</c:v>
                </c:pt>
                <c:pt idx="28">
                  <c:v>0.26978417266187099</c:v>
                </c:pt>
                <c:pt idx="29">
                  <c:v>0.36450839328537199</c:v>
                </c:pt>
                <c:pt idx="30">
                  <c:v>0.47122302158273399</c:v>
                </c:pt>
                <c:pt idx="31">
                  <c:v>0.59952038369304606</c:v>
                </c:pt>
                <c:pt idx="32">
                  <c:v>0.70263788968824903</c:v>
                </c:pt>
                <c:pt idx="33">
                  <c:v>0.80935251798561103</c:v>
                </c:pt>
                <c:pt idx="34">
                  <c:v>0.80935251798561103</c:v>
                </c:pt>
                <c:pt idx="35">
                  <c:v>0.912470023980815</c:v>
                </c:pt>
                <c:pt idx="36">
                  <c:v>0.92805755395683498</c:v>
                </c:pt>
                <c:pt idx="37">
                  <c:v>0.98441247002398102</c:v>
                </c:pt>
                <c:pt idx="38">
                  <c:v>1</c:v>
                </c:pt>
                <c:pt idx="40">
                  <c:v>6.1276595744680799E-2</c:v>
                </c:pt>
                <c:pt idx="41">
                  <c:v>0.11063829787234</c:v>
                </c:pt>
                <c:pt idx="42">
                  <c:v>0.18638297872340401</c:v>
                </c:pt>
                <c:pt idx="43">
                  <c:v>0.26212765957446799</c:v>
                </c:pt>
                <c:pt idx="44">
                  <c:v>0.26212765957446799</c:v>
                </c:pt>
                <c:pt idx="45">
                  <c:v>0.342127659574468</c:v>
                </c:pt>
                <c:pt idx="46">
                  <c:v>0.41787234042553201</c:v>
                </c:pt>
                <c:pt idx="47">
                  <c:v>0.47574468085106397</c:v>
                </c:pt>
                <c:pt idx="48">
                  <c:v>0.53872340425531895</c:v>
                </c:pt>
                <c:pt idx="49">
                  <c:v>0.60425531914893604</c:v>
                </c:pt>
                <c:pt idx="50">
                  <c:v>0.80255319148936199</c:v>
                </c:pt>
                <c:pt idx="51">
                  <c:v>0.82553191489361699</c:v>
                </c:pt>
                <c:pt idx="52">
                  <c:v>0.84340425531914898</c:v>
                </c:pt>
                <c:pt idx="53">
                  <c:v>0.87914893617021295</c:v>
                </c:pt>
                <c:pt idx="54">
                  <c:v>0.92085106382978699</c:v>
                </c:pt>
                <c:pt idx="55">
                  <c:v>0.96510638297872298</c:v>
                </c:pt>
                <c:pt idx="56">
                  <c:v>1</c:v>
                </c:pt>
              </c:numCache>
            </c:numRef>
          </c:yVal>
          <c:smooth val="0"/>
          <c:extLst>
            <c:ext xmlns:c16="http://schemas.microsoft.com/office/drawing/2014/chart" uri="{C3380CC4-5D6E-409C-BE32-E72D297353CC}">
              <c16:uniqueId val="{00000000-5FBE-4486-B69F-BC052DC1BE35}"/>
            </c:ext>
          </c:extLst>
        </c:ser>
        <c:dLbls>
          <c:showLegendKey val="0"/>
          <c:showVal val="0"/>
          <c:showCatName val="0"/>
          <c:showSerName val="0"/>
          <c:showPercent val="0"/>
          <c:showBubbleSize val="0"/>
        </c:dLbls>
        <c:axId val="434094208"/>
        <c:axId val="434092640"/>
      </c:scatterChart>
      <c:valAx>
        <c:axId val="4340942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092640"/>
        <c:crosses val="autoZero"/>
        <c:crossBetween val="midCat"/>
      </c:valAx>
      <c:valAx>
        <c:axId val="4340926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0942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Normalized Story Points and Story Count vs. Normalized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664260717410295E-2"/>
          <c:y val="0.32995370370370403"/>
          <c:w val="0.88073862642169698"/>
          <c:h val="0.45674358413531602"/>
        </c:manualLayout>
      </c:layout>
      <c:scatterChart>
        <c:scatterStyle val="lineMarker"/>
        <c:varyColors val="0"/>
        <c:ser>
          <c:idx val="0"/>
          <c:order val="0"/>
          <c:tx>
            <c:strRef>
              <c:f>Fig1Data!$B$6</c:f>
              <c:strCache>
                <c:ptCount val="1"/>
                <c:pt idx="0">
                  <c:v>Story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Fig1Data!$B$7:$B$63</c:f>
              <c:numCache>
                <c:formatCode>General</c:formatCode>
                <c:ptCount val="57"/>
                <c:pt idx="0">
                  <c:v>5.5894308943089402E-2</c:v>
                </c:pt>
                <c:pt idx="1">
                  <c:v>0.105182926829268</c:v>
                </c:pt>
                <c:pt idx="2">
                  <c:v>0.139735772357724</c:v>
                </c:pt>
                <c:pt idx="3">
                  <c:v>0.245934959349594</c:v>
                </c:pt>
                <c:pt idx="4">
                  <c:v>0.24695121951219501</c:v>
                </c:pt>
                <c:pt idx="5">
                  <c:v>0.33739837398374001</c:v>
                </c:pt>
                <c:pt idx="6">
                  <c:v>0.34806910569105698</c:v>
                </c:pt>
                <c:pt idx="7">
                  <c:v>0.39329268292682901</c:v>
                </c:pt>
                <c:pt idx="8">
                  <c:v>0.43851626016260198</c:v>
                </c:pt>
                <c:pt idx="9">
                  <c:v>0.46646341463414598</c:v>
                </c:pt>
                <c:pt idx="10">
                  <c:v>0.53150406504064995</c:v>
                </c:pt>
                <c:pt idx="11">
                  <c:v>0.56758130081300795</c:v>
                </c:pt>
                <c:pt idx="12">
                  <c:v>0.58485772357723598</c:v>
                </c:pt>
                <c:pt idx="13">
                  <c:v>0.60619918699187003</c:v>
                </c:pt>
                <c:pt idx="14">
                  <c:v>0.776422764227642</c:v>
                </c:pt>
                <c:pt idx="15">
                  <c:v>0.819105691056911</c:v>
                </c:pt>
                <c:pt idx="16">
                  <c:v>0.88719512195121897</c:v>
                </c:pt>
                <c:pt idx="17">
                  <c:v>0.91514227642276402</c:v>
                </c:pt>
                <c:pt idx="18">
                  <c:v>0.94308943089430897</c:v>
                </c:pt>
                <c:pt idx="19">
                  <c:v>0.97306910569105698</c:v>
                </c:pt>
                <c:pt idx="20">
                  <c:v>0.99288617886178798</c:v>
                </c:pt>
                <c:pt idx="21">
                  <c:v>1</c:v>
                </c:pt>
                <c:pt idx="23">
                  <c:v>4.6762589928057603E-2</c:v>
                </c:pt>
                <c:pt idx="24">
                  <c:v>7.1942446043165506E-2</c:v>
                </c:pt>
                <c:pt idx="25">
                  <c:v>7.5539568345323702E-2</c:v>
                </c:pt>
                <c:pt idx="26">
                  <c:v>7.7937649880095897E-2</c:v>
                </c:pt>
                <c:pt idx="27">
                  <c:v>0.21942446043165501</c:v>
                </c:pt>
                <c:pt idx="28">
                  <c:v>0.26978417266187099</c:v>
                </c:pt>
                <c:pt idx="29">
                  <c:v>0.36450839328537199</c:v>
                </c:pt>
                <c:pt idx="30">
                  <c:v>0.47122302158273399</c:v>
                </c:pt>
                <c:pt idx="31">
                  <c:v>0.59952038369304606</c:v>
                </c:pt>
                <c:pt idx="32">
                  <c:v>0.70263788968824903</c:v>
                </c:pt>
                <c:pt idx="33">
                  <c:v>0.80935251798561103</c:v>
                </c:pt>
                <c:pt idx="34">
                  <c:v>0.80935251798561103</c:v>
                </c:pt>
                <c:pt idx="35">
                  <c:v>0.912470023980815</c:v>
                </c:pt>
                <c:pt idx="36">
                  <c:v>0.92805755395683498</c:v>
                </c:pt>
                <c:pt idx="37">
                  <c:v>0.98441247002398102</c:v>
                </c:pt>
                <c:pt idx="38">
                  <c:v>1</c:v>
                </c:pt>
                <c:pt idx="40">
                  <c:v>6.1276595744680799E-2</c:v>
                </c:pt>
                <c:pt idx="41">
                  <c:v>0.11063829787234</c:v>
                </c:pt>
                <c:pt idx="42">
                  <c:v>0.18638297872340401</c:v>
                </c:pt>
                <c:pt idx="43">
                  <c:v>0.26212765957446799</c:v>
                </c:pt>
                <c:pt idx="44">
                  <c:v>0.26212765957446799</c:v>
                </c:pt>
                <c:pt idx="45">
                  <c:v>0.342127659574468</c:v>
                </c:pt>
                <c:pt idx="46">
                  <c:v>0.41787234042553201</c:v>
                </c:pt>
                <c:pt idx="47">
                  <c:v>0.47574468085106397</c:v>
                </c:pt>
                <c:pt idx="48">
                  <c:v>0.53872340425531895</c:v>
                </c:pt>
                <c:pt idx="49">
                  <c:v>0.60425531914893604</c:v>
                </c:pt>
                <c:pt idx="50">
                  <c:v>0.80255319148936199</c:v>
                </c:pt>
                <c:pt idx="51">
                  <c:v>0.82553191489361699</c:v>
                </c:pt>
                <c:pt idx="52">
                  <c:v>0.84340425531914898</c:v>
                </c:pt>
                <c:pt idx="53">
                  <c:v>0.87914893617021295</c:v>
                </c:pt>
                <c:pt idx="54">
                  <c:v>0.92085106382978699</c:v>
                </c:pt>
                <c:pt idx="55">
                  <c:v>0.96510638297872298</c:v>
                </c:pt>
                <c:pt idx="56">
                  <c:v>1</c:v>
                </c:pt>
              </c:numCache>
            </c:numRef>
          </c:yVal>
          <c:smooth val="0"/>
          <c:extLst>
            <c:ext xmlns:c16="http://schemas.microsoft.com/office/drawing/2014/chart" uri="{C3380CC4-5D6E-409C-BE32-E72D297353CC}">
              <c16:uniqueId val="{00000000-5FBE-4486-B69F-BC052DC1BE35}"/>
            </c:ext>
          </c:extLst>
        </c:ser>
        <c:ser>
          <c:idx val="1"/>
          <c:order val="1"/>
          <c:tx>
            <c:strRef>
              <c:f>Fig1Data!$C$6</c:f>
              <c:strCache>
                <c:ptCount val="1"/>
                <c:pt idx="0">
                  <c:v>Story Count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Fig1Data!$C$7:$C$63</c:f>
              <c:numCache>
                <c:formatCode>General</c:formatCode>
                <c:ptCount val="57"/>
                <c:pt idx="0">
                  <c:v>8.1395348837209294E-2</c:v>
                </c:pt>
                <c:pt idx="1">
                  <c:v>0.13953488372093001</c:v>
                </c:pt>
                <c:pt idx="2">
                  <c:v>0.186046511627907</c:v>
                </c:pt>
                <c:pt idx="3">
                  <c:v>0.27906976744186002</c:v>
                </c:pt>
                <c:pt idx="4">
                  <c:v>0.30232558139534899</c:v>
                </c:pt>
                <c:pt idx="5">
                  <c:v>0.34883720930232598</c:v>
                </c:pt>
                <c:pt idx="6">
                  <c:v>0.36046511627907002</c:v>
                </c:pt>
                <c:pt idx="7">
                  <c:v>0.372093023255814</c:v>
                </c:pt>
                <c:pt idx="8">
                  <c:v>0.39534883720930197</c:v>
                </c:pt>
                <c:pt idx="9">
                  <c:v>0.46511627906976799</c:v>
                </c:pt>
                <c:pt idx="10">
                  <c:v>0.5</c:v>
                </c:pt>
                <c:pt idx="11">
                  <c:v>0.53488372093023195</c:v>
                </c:pt>
                <c:pt idx="12">
                  <c:v>0.581395348837209</c:v>
                </c:pt>
                <c:pt idx="13">
                  <c:v>0.60465116279069797</c:v>
                </c:pt>
                <c:pt idx="14">
                  <c:v>0.72093023255814004</c:v>
                </c:pt>
                <c:pt idx="15">
                  <c:v>0.76744186046511598</c:v>
                </c:pt>
                <c:pt idx="16">
                  <c:v>0.82558139534883701</c:v>
                </c:pt>
                <c:pt idx="17">
                  <c:v>0.86046511627906996</c:v>
                </c:pt>
                <c:pt idx="18">
                  <c:v>0.88372093023255804</c:v>
                </c:pt>
                <c:pt idx="19">
                  <c:v>0.94186046511627897</c:v>
                </c:pt>
                <c:pt idx="20">
                  <c:v>0.96511627906976705</c:v>
                </c:pt>
                <c:pt idx="21">
                  <c:v>1</c:v>
                </c:pt>
                <c:pt idx="23">
                  <c:v>6.3492063492063502E-2</c:v>
                </c:pt>
                <c:pt idx="24">
                  <c:v>9.5238095238095205E-2</c:v>
                </c:pt>
                <c:pt idx="25">
                  <c:v>0.11111111111111099</c:v>
                </c:pt>
                <c:pt idx="26">
                  <c:v>0.126984126984127</c:v>
                </c:pt>
                <c:pt idx="27">
                  <c:v>0.19047619047619099</c:v>
                </c:pt>
                <c:pt idx="28">
                  <c:v>0.238095238095238</c:v>
                </c:pt>
                <c:pt idx="29">
                  <c:v>0.317460317460317</c:v>
                </c:pt>
                <c:pt idx="30">
                  <c:v>0.49206349206349198</c:v>
                </c:pt>
                <c:pt idx="31">
                  <c:v>0.66666666666666696</c:v>
                </c:pt>
                <c:pt idx="32">
                  <c:v>0.77777777777777801</c:v>
                </c:pt>
                <c:pt idx="33">
                  <c:v>0.82539682539682502</c:v>
                </c:pt>
                <c:pt idx="34">
                  <c:v>0.82539682539682502</c:v>
                </c:pt>
                <c:pt idx="35">
                  <c:v>0.88888888888888895</c:v>
                </c:pt>
                <c:pt idx="36">
                  <c:v>0.92063492063492103</c:v>
                </c:pt>
                <c:pt idx="37">
                  <c:v>0.98412698412698396</c:v>
                </c:pt>
                <c:pt idx="38">
                  <c:v>1</c:v>
                </c:pt>
                <c:pt idx="40">
                  <c:v>9.5238095238095205E-2</c:v>
                </c:pt>
                <c:pt idx="41">
                  <c:v>0.133333333333333</c:v>
                </c:pt>
                <c:pt idx="42">
                  <c:v>0.14285714285714299</c:v>
                </c:pt>
                <c:pt idx="43">
                  <c:v>0.15238095238095201</c:v>
                </c:pt>
                <c:pt idx="44">
                  <c:v>0.15238095238095201</c:v>
                </c:pt>
                <c:pt idx="45">
                  <c:v>0.238095238095238</c:v>
                </c:pt>
                <c:pt idx="46">
                  <c:v>0.28571428571428598</c:v>
                </c:pt>
                <c:pt idx="47">
                  <c:v>0.4</c:v>
                </c:pt>
                <c:pt idx="48">
                  <c:v>0.50476190476190497</c:v>
                </c:pt>
                <c:pt idx="49">
                  <c:v>0.59047619047619104</c:v>
                </c:pt>
                <c:pt idx="50">
                  <c:v>0.76190476190476197</c:v>
                </c:pt>
                <c:pt idx="51">
                  <c:v>0.79047619047619</c:v>
                </c:pt>
                <c:pt idx="52">
                  <c:v>0.8</c:v>
                </c:pt>
                <c:pt idx="53">
                  <c:v>0.81904761904761902</c:v>
                </c:pt>
                <c:pt idx="54">
                  <c:v>0.89523809523809506</c:v>
                </c:pt>
                <c:pt idx="55">
                  <c:v>0.94285714285714295</c:v>
                </c:pt>
                <c:pt idx="56">
                  <c:v>1</c:v>
                </c:pt>
              </c:numCache>
            </c:numRef>
          </c:yVal>
          <c:smooth val="0"/>
          <c:extLst>
            <c:ext xmlns:c16="http://schemas.microsoft.com/office/drawing/2014/chart" uri="{C3380CC4-5D6E-409C-BE32-E72D297353CC}">
              <c16:uniqueId val="{00000001-5FBE-4486-B69F-BC052DC1BE35}"/>
            </c:ext>
          </c:extLst>
        </c:ser>
        <c:dLbls>
          <c:showLegendKey val="0"/>
          <c:showVal val="0"/>
          <c:showCatName val="0"/>
          <c:showSerName val="0"/>
          <c:showPercent val="0"/>
          <c:showBubbleSize val="0"/>
        </c:dLbls>
        <c:axId val="434094208"/>
        <c:axId val="434092640"/>
      </c:scatterChart>
      <c:valAx>
        <c:axId val="4340942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092640"/>
        <c:crosses val="autoZero"/>
        <c:crossBetween val="midCat"/>
      </c:valAx>
      <c:valAx>
        <c:axId val="4340926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0942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Instantaneous Velocity over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Summary!$B$6</c:f>
              <c:strCache>
                <c:ptCount val="1"/>
                <c:pt idx="0">
                  <c:v>P90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Summary!$A$7:$A$15</c:f>
              <c:numCache>
                <c:formatCode>General</c:formatCode>
                <c:ptCount val="9"/>
                <c:pt idx="0">
                  <c:v>0.1</c:v>
                </c:pt>
                <c:pt idx="1">
                  <c:v>0.2</c:v>
                </c:pt>
                <c:pt idx="2">
                  <c:v>0.3</c:v>
                </c:pt>
                <c:pt idx="3">
                  <c:v>0.4</c:v>
                </c:pt>
                <c:pt idx="4">
                  <c:v>0.5</c:v>
                </c:pt>
                <c:pt idx="5">
                  <c:v>0.6</c:v>
                </c:pt>
                <c:pt idx="6">
                  <c:v>0.7</c:v>
                </c:pt>
                <c:pt idx="7">
                  <c:v>0.8</c:v>
                </c:pt>
                <c:pt idx="8">
                  <c:v>0.9</c:v>
                </c:pt>
              </c:numCache>
            </c:numRef>
          </c:xVal>
          <c:yVal>
            <c:numRef>
              <c:f>Summary!$B$7:$B$15</c:f>
              <c:numCache>
                <c:formatCode>0.00</c:formatCode>
                <c:ptCount val="9"/>
                <c:pt idx="0">
                  <c:v>1.7492456458294461</c:v>
                </c:pt>
                <c:pt idx="1">
                  <c:v>1.7236447945676909</c:v>
                </c:pt>
                <c:pt idx="2">
                  <c:v>1.789088227647285</c:v>
                </c:pt>
                <c:pt idx="3">
                  <c:v>1.7617913728719139</c:v>
                </c:pt>
                <c:pt idx="4">
                  <c:v>1.5578502843365281</c:v>
                </c:pt>
                <c:pt idx="5">
                  <c:v>1.817864276795943</c:v>
                </c:pt>
                <c:pt idx="6">
                  <c:v>1.726686490484582</c:v>
                </c:pt>
                <c:pt idx="7">
                  <c:v>1.8267656407347621</c:v>
                </c:pt>
                <c:pt idx="8">
                  <c:v>1.8082125431736671</c:v>
                </c:pt>
              </c:numCache>
            </c:numRef>
          </c:yVal>
          <c:smooth val="0"/>
          <c:extLst>
            <c:ext xmlns:c16="http://schemas.microsoft.com/office/drawing/2014/chart" uri="{C3380CC4-5D6E-409C-BE32-E72D297353CC}">
              <c16:uniqueId val="{00000000-DF5A-42B6-8C3F-2F91BB3B7DBD}"/>
            </c:ext>
          </c:extLst>
        </c:ser>
        <c:ser>
          <c:idx val="1"/>
          <c:order val="1"/>
          <c:tx>
            <c:strRef>
              <c:f>Summary!$C$6</c:f>
              <c:strCache>
                <c:ptCount val="1"/>
                <c:pt idx="0">
                  <c:v>P10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Summary!$A$7:$A$15</c:f>
              <c:numCache>
                <c:formatCode>General</c:formatCode>
                <c:ptCount val="9"/>
                <c:pt idx="0">
                  <c:v>0.1</c:v>
                </c:pt>
                <c:pt idx="1">
                  <c:v>0.2</c:v>
                </c:pt>
                <c:pt idx="2">
                  <c:v>0.3</c:v>
                </c:pt>
                <c:pt idx="3">
                  <c:v>0.4</c:v>
                </c:pt>
                <c:pt idx="4">
                  <c:v>0.5</c:v>
                </c:pt>
                <c:pt idx="5">
                  <c:v>0.6</c:v>
                </c:pt>
                <c:pt idx="6">
                  <c:v>0.7</c:v>
                </c:pt>
                <c:pt idx="7">
                  <c:v>0.8</c:v>
                </c:pt>
                <c:pt idx="8">
                  <c:v>0.9</c:v>
                </c:pt>
              </c:numCache>
            </c:numRef>
          </c:xVal>
          <c:yVal>
            <c:numRef>
              <c:f>Summary!$C$7:$C$15</c:f>
              <c:numCache>
                <c:formatCode>0.00</c:formatCode>
                <c:ptCount val="9"/>
                <c:pt idx="0">
                  <c:v>0.43177437558409099</c:v>
                </c:pt>
                <c:pt idx="1">
                  <c:v>0.35873565115928802</c:v>
                </c:pt>
                <c:pt idx="2">
                  <c:v>0.29118605430713801</c:v>
                </c:pt>
                <c:pt idx="3">
                  <c:v>0.40156036702614401</c:v>
                </c:pt>
                <c:pt idx="4">
                  <c:v>0.23470376066187101</c:v>
                </c:pt>
                <c:pt idx="5">
                  <c:v>0.404564210210129</c:v>
                </c:pt>
                <c:pt idx="6">
                  <c:v>0.25586360054344998</c:v>
                </c:pt>
                <c:pt idx="7">
                  <c:v>0.28645216209872598</c:v>
                </c:pt>
                <c:pt idx="8">
                  <c:v>0.255302991871803</c:v>
                </c:pt>
              </c:numCache>
            </c:numRef>
          </c:yVal>
          <c:smooth val="0"/>
          <c:extLst>
            <c:ext xmlns:c16="http://schemas.microsoft.com/office/drawing/2014/chart" uri="{C3380CC4-5D6E-409C-BE32-E72D297353CC}">
              <c16:uniqueId val="{00000001-DF5A-42B6-8C3F-2F91BB3B7DBD}"/>
            </c:ext>
          </c:extLst>
        </c:ser>
        <c:ser>
          <c:idx val="2"/>
          <c:order val="2"/>
          <c:tx>
            <c:strRef>
              <c:f>Summary!$D$6</c:f>
              <c:strCache>
                <c:ptCount val="1"/>
                <c:pt idx="0">
                  <c:v>P90/P10</c:v>
                </c:pt>
              </c:strCache>
            </c:strRef>
          </c:tx>
          <c:spPr>
            <a:ln w="76200" cap="rnd">
              <a:solidFill>
                <a:srgbClr val="FF0000"/>
              </a:solidFill>
              <a:round/>
            </a:ln>
            <a:effectLst/>
          </c:spPr>
          <c:marker>
            <c:symbol val="circle"/>
            <c:size val="5"/>
            <c:spPr>
              <a:solidFill>
                <a:schemeClr val="accent3"/>
              </a:solidFill>
              <a:ln w="9525">
                <a:solidFill>
                  <a:srgbClr val="FF0000"/>
                </a:solidFill>
              </a:ln>
              <a:effectLst/>
            </c:spPr>
          </c:marker>
          <c:xVal>
            <c:numRef>
              <c:f>Summary!$A$7:$A$15</c:f>
              <c:numCache>
                <c:formatCode>General</c:formatCode>
                <c:ptCount val="9"/>
                <c:pt idx="0">
                  <c:v>0.1</c:v>
                </c:pt>
                <c:pt idx="1">
                  <c:v>0.2</c:v>
                </c:pt>
                <c:pt idx="2">
                  <c:v>0.3</c:v>
                </c:pt>
                <c:pt idx="3">
                  <c:v>0.4</c:v>
                </c:pt>
                <c:pt idx="4">
                  <c:v>0.5</c:v>
                </c:pt>
                <c:pt idx="5">
                  <c:v>0.6</c:v>
                </c:pt>
                <c:pt idx="6">
                  <c:v>0.7</c:v>
                </c:pt>
                <c:pt idx="7">
                  <c:v>0.8</c:v>
                </c:pt>
                <c:pt idx="8">
                  <c:v>0.9</c:v>
                </c:pt>
              </c:numCache>
            </c:numRef>
          </c:xVal>
          <c:yVal>
            <c:numRef>
              <c:f>Summary!$D$7:$D$15</c:f>
              <c:numCache>
                <c:formatCode>0.00</c:formatCode>
                <c:ptCount val="9"/>
                <c:pt idx="0">
                  <c:v>4.0512956413013681</c:v>
                </c:pt>
                <c:pt idx="1">
                  <c:v>4.8047769687723276</c:v>
                </c:pt>
                <c:pt idx="2">
                  <c:v>6.1441411811576261</c:v>
                </c:pt>
                <c:pt idx="3">
                  <c:v>4.3873636881032461</c:v>
                </c:pt>
                <c:pt idx="4">
                  <c:v>6.6375173535496277</c:v>
                </c:pt>
                <c:pt idx="5">
                  <c:v>4.4933887647939761</c:v>
                </c:pt>
                <c:pt idx="6">
                  <c:v>6.7484647555069408</c:v>
                </c:pt>
                <c:pt idx="7">
                  <c:v>6.3772101678365676</c:v>
                </c:pt>
                <c:pt idx="8">
                  <c:v>7.0826139949101758</c:v>
                </c:pt>
              </c:numCache>
            </c:numRef>
          </c:yVal>
          <c:smooth val="0"/>
          <c:extLst>
            <c:ext xmlns:c16="http://schemas.microsoft.com/office/drawing/2014/chart" uri="{C3380CC4-5D6E-409C-BE32-E72D297353CC}">
              <c16:uniqueId val="{00000002-DF5A-42B6-8C3F-2F91BB3B7DBD}"/>
            </c:ext>
          </c:extLst>
        </c:ser>
        <c:dLbls>
          <c:showLegendKey val="0"/>
          <c:showVal val="0"/>
          <c:showCatName val="0"/>
          <c:showSerName val="0"/>
          <c:showPercent val="0"/>
          <c:showBubbleSize val="0"/>
        </c:dLbls>
        <c:axId val="434094600"/>
        <c:axId val="434094992"/>
      </c:scatterChart>
      <c:valAx>
        <c:axId val="434094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094992"/>
        <c:crosses val="autoZero"/>
        <c:crossBetween val="midCat"/>
      </c:valAx>
      <c:valAx>
        <c:axId val="4340949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0946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Projection of </a:t>
            </a:r>
            <a:r>
              <a:rPr lang="en-US" sz="2000" b="0" i="0" u="none" strike="noStrike" kern="1200" spc="0" baseline="0">
                <a:solidFill>
                  <a:sysClr val="windowText" lastClr="000000">
                    <a:lumMod val="65000"/>
                    <a:lumOff val="35000"/>
                  </a:sysClr>
                </a:solidFill>
                <a:latin typeface="+mn-lt"/>
                <a:ea typeface="+mn-ea"/>
                <a:cs typeface="+mn-cs"/>
              </a:rPr>
              <a:t>P90/P10</a:t>
            </a:r>
            <a:r>
              <a:rPr lang="en-US" sz="2000"/>
              <a:t> ratios for Velocity and Throughput</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2"/>
          <c:tx>
            <c:strRef>
              <c:f>'CDF-Remain'!$K$24</c:f>
              <c:strCache>
                <c:ptCount val="1"/>
                <c:pt idx="0">
                  <c:v>Throughput-p90/p10</c:v>
                </c:pt>
              </c:strCache>
            </c:strRef>
          </c:tx>
          <c:spPr>
            <a:ln w="50800" cap="rnd">
              <a:solidFill>
                <a:schemeClr val="accent3"/>
              </a:solidFill>
              <a:round/>
            </a:ln>
            <a:effectLst/>
          </c:spPr>
          <c:marker>
            <c:symbol val="circle"/>
            <c:size val="5"/>
            <c:spPr>
              <a:solidFill>
                <a:schemeClr val="accent3"/>
              </a:solidFill>
              <a:ln w="9525">
                <a:solidFill>
                  <a:schemeClr val="accent3"/>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'CDF-Remain'!$K$25:$K$32</c:f>
              <c:numCache>
                <c:formatCode>0.00</c:formatCode>
                <c:ptCount val="8"/>
                <c:pt idx="0">
                  <c:v>3.3303710899124108</c:v>
                </c:pt>
                <c:pt idx="1">
                  <c:v>2.892115132749244</c:v>
                </c:pt>
                <c:pt idx="2">
                  <c:v>3.3330437768679602</c:v>
                </c:pt>
                <c:pt idx="3">
                  <c:v>3.0714103942423572</c:v>
                </c:pt>
                <c:pt idx="4">
                  <c:v>3.492306413324477</c:v>
                </c:pt>
                <c:pt idx="5">
                  <c:v>3.4069437419684241</c:v>
                </c:pt>
                <c:pt idx="6">
                  <c:v>3.4249085130979728</c:v>
                </c:pt>
                <c:pt idx="7">
                  <c:v>4.2955964914281557</c:v>
                </c:pt>
              </c:numCache>
            </c:numRef>
          </c:yVal>
          <c:smooth val="0"/>
          <c:extLst>
            <c:ext xmlns:c16="http://schemas.microsoft.com/office/drawing/2014/chart" uri="{C3380CC4-5D6E-409C-BE32-E72D297353CC}">
              <c16:uniqueId val="{00000000-DFE5-4757-9DD6-EF5520A385DA}"/>
            </c:ext>
          </c:extLst>
        </c:ser>
        <c:ser>
          <c:idx val="5"/>
          <c:order val="5"/>
          <c:tx>
            <c:strRef>
              <c:f>'CDF-Remain'!$N$24</c:f>
              <c:strCache>
                <c:ptCount val="1"/>
                <c:pt idx="0">
                  <c:v>Velocity-p90/p10</c:v>
                </c:pt>
              </c:strCache>
            </c:strRef>
          </c:tx>
          <c:spPr>
            <a:ln w="50800" cap="rnd">
              <a:solidFill>
                <a:schemeClr val="accent6"/>
              </a:solidFill>
              <a:round/>
            </a:ln>
            <a:effectLst/>
          </c:spPr>
          <c:marker>
            <c:symbol val="circle"/>
            <c:size val="5"/>
            <c:spPr>
              <a:solidFill>
                <a:schemeClr val="accent6"/>
              </a:solidFill>
              <a:ln w="9525">
                <a:solidFill>
                  <a:schemeClr val="accent6"/>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'CDF-Remain'!$N$25:$N$32</c:f>
              <c:numCache>
                <c:formatCode>0.00</c:formatCode>
                <c:ptCount val="8"/>
                <c:pt idx="0">
                  <c:v>3.2521490141033542</c:v>
                </c:pt>
                <c:pt idx="1">
                  <c:v>4.2263867016914176</c:v>
                </c:pt>
                <c:pt idx="2">
                  <c:v>3.4295096643466141</c:v>
                </c:pt>
                <c:pt idx="3">
                  <c:v>3.339199874494104</c:v>
                </c:pt>
                <c:pt idx="4">
                  <c:v>4.0521266850184343</c:v>
                </c:pt>
                <c:pt idx="5">
                  <c:v>3.881361061398577</c:v>
                </c:pt>
                <c:pt idx="6">
                  <c:v>3.8383693845336571</c:v>
                </c:pt>
                <c:pt idx="7">
                  <c:v>3.879169463250058</c:v>
                </c:pt>
              </c:numCache>
            </c:numRef>
          </c:yVal>
          <c:smooth val="0"/>
          <c:extLst>
            <c:ext xmlns:c16="http://schemas.microsoft.com/office/drawing/2014/chart" uri="{C3380CC4-5D6E-409C-BE32-E72D297353CC}">
              <c16:uniqueId val="{00000001-DFE5-4757-9DD6-EF5520A385DA}"/>
            </c:ext>
          </c:extLst>
        </c:ser>
        <c:ser>
          <c:idx val="6"/>
          <c:order val="6"/>
          <c:tx>
            <c:strRef>
              <c:f>'CDF-Remain'!$O$24</c:f>
              <c:strCache>
                <c:ptCount val="1"/>
                <c:pt idx="0">
                  <c:v>T/V</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'CDF-Remain'!$O$25:$O$32</c:f>
              <c:numCache>
                <c:formatCode>0.00</c:formatCode>
                <c:ptCount val="8"/>
                <c:pt idx="0">
                  <c:v>1.0240524267091811</c:v>
                </c:pt>
                <c:pt idx="1">
                  <c:v>0.68429969543293701</c:v>
                </c:pt>
                <c:pt idx="2">
                  <c:v>0.971871813489398</c:v>
                </c:pt>
                <c:pt idx="3">
                  <c:v>0.91980429734164404</c:v>
                </c:pt>
                <c:pt idx="4">
                  <c:v>0.86184531846851398</c:v>
                </c:pt>
                <c:pt idx="5">
                  <c:v>0.87777037180374895</c:v>
                </c:pt>
                <c:pt idx="6">
                  <c:v>0.89228215681854595</c:v>
                </c:pt>
                <c:pt idx="7">
                  <c:v>1.1073495324510001</c:v>
                </c:pt>
              </c:numCache>
            </c:numRef>
          </c:yVal>
          <c:smooth val="0"/>
          <c:extLst>
            <c:ext xmlns:c16="http://schemas.microsoft.com/office/drawing/2014/chart" uri="{C3380CC4-5D6E-409C-BE32-E72D297353CC}">
              <c16:uniqueId val="{00000002-DFE5-4757-9DD6-EF5520A385DA}"/>
            </c:ext>
          </c:extLst>
        </c:ser>
        <c:dLbls>
          <c:showLegendKey val="0"/>
          <c:showVal val="0"/>
          <c:showCatName val="0"/>
          <c:showSerName val="0"/>
          <c:showPercent val="0"/>
          <c:showBubbleSize val="0"/>
        </c:dLbls>
        <c:axId val="432891192"/>
        <c:axId val="432889624"/>
        <c:extLst>
          <c:ext xmlns:c15="http://schemas.microsoft.com/office/drawing/2012/chart" uri="{02D57815-91ED-43cb-92C2-25804820EDAC}">
            <c15:filteredScatterSeries>
              <c15:ser>
                <c:idx val="0"/>
                <c:order val="0"/>
                <c:tx>
                  <c:strRef>
                    <c:extLst>
                      <c:ext uri="{02D57815-91ED-43cb-92C2-25804820EDAC}">
                        <c15:formulaRef>
                          <c15:sqref>'CDF-Remain'!$I$24</c15:sqref>
                        </c15:formulaRef>
                      </c:ext>
                    </c:extLst>
                    <c:strCache>
                      <c:ptCount val="1"/>
                      <c:pt idx="0">
                        <c:v>Throughput-P90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c:ext uri="{02D57815-91ED-43cb-92C2-25804820EDAC}">
                        <c15:formulaRef>
                          <c15:sqref>'CDF-Remain'!$I$25:$I$32</c15:sqref>
                        </c15:formulaRef>
                      </c:ext>
                    </c:extLst>
                    <c:numCache>
                      <c:formatCode>0.00</c:formatCode>
                      <c:ptCount val="8"/>
                      <c:pt idx="0">
                        <c:v>1.928445583048259</c:v>
                      </c:pt>
                      <c:pt idx="1">
                        <c:v>1.9369147524063184</c:v>
                      </c:pt>
                      <c:pt idx="2">
                        <c:v>2.0741698487235052</c:v>
                      </c:pt>
                      <c:pt idx="3">
                        <c:v>2.0994182260019141</c:v>
                      </c:pt>
                      <c:pt idx="4">
                        <c:v>2.338061037133774</c:v>
                      </c:pt>
                      <c:pt idx="5">
                        <c:v>2.262301844031672</c:v>
                      </c:pt>
                      <c:pt idx="6">
                        <c:v>2.4848771630637829</c:v>
                      </c:pt>
                      <c:pt idx="7">
                        <c:v>3.1551395134057407</c:v>
                      </c:pt>
                    </c:numCache>
                  </c:numRef>
                </c:yVal>
                <c:smooth val="0"/>
                <c:extLst>
                  <c:ext xmlns:c16="http://schemas.microsoft.com/office/drawing/2014/chart" uri="{C3380CC4-5D6E-409C-BE32-E72D297353CC}">
                    <c16:uniqueId val="{00000003-DFE5-4757-9DD6-EF5520A385DA}"/>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'CDF-Remain'!$J$24</c15:sqref>
                        </c15:formulaRef>
                      </c:ext>
                    </c:extLst>
                    <c:strCache>
                      <c:ptCount val="1"/>
                      <c:pt idx="0">
                        <c:v>Throughput-P10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5="http://schemas.microsoft.com/office/drawing/2012/chart">
                      <c:ext xmlns:c15="http://schemas.microsoft.com/office/drawing/2012/chart" uri="{02D57815-91ED-43cb-92C2-25804820EDAC}">
                        <c15:formulaRef>
                          <c15:sqref>'CDF-Remain'!$J$25:$J$32</c15:sqref>
                        </c15:formulaRef>
                      </c:ext>
                    </c:extLst>
                    <c:numCache>
                      <c:formatCode>0.00</c:formatCode>
                      <c:ptCount val="8"/>
                      <c:pt idx="0">
                        <c:v>0.57904825948359329</c:v>
                      </c:pt>
                      <c:pt idx="1">
                        <c:v>0.66972256065237723</c:v>
                      </c:pt>
                      <c:pt idx="2">
                        <c:v>0.6223050123489795</c:v>
                      </c:pt>
                      <c:pt idx="3">
                        <c:v>0.68353556071095811</c:v>
                      </c:pt>
                      <c:pt idx="4">
                        <c:v>0.66948908841823895</c:v>
                      </c:pt>
                      <c:pt idx="5">
                        <c:v>0.66402676867349331</c:v>
                      </c:pt>
                      <c:pt idx="6">
                        <c:v>0.72553096047990728</c:v>
                      </c:pt>
                      <c:pt idx="7">
                        <c:v>0.73450556161450642</c:v>
                      </c:pt>
                    </c:numCache>
                  </c:numRef>
                </c:yVal>
                <c:smooth val="0"/>
                <c:extLst xmlns:c15="http://schemas.microsoft.com/office/drawing/2012/chart">
                  <c:ext xmlns:c16="http://schemas.microsoft.com/office/drawing/2014/chart" uri="{C3380CC4-5D6E-409C-BE32-E72D297353CC}">
                    <c16:uniqueId val="{00000004-DFE5-4757-9DD6-EF5520A385DA}"/>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'CDF-Remain'!$L$24</c15:sqref>
                        </c15:formulaRef>
                      </c:ext>
                    </c:extLst>
                    <c:strCache>
                      <c:ptCount val="1"/>
                      <c:pt idx="0">
                        <c:v>Velocity-P90</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5="http://schemas.microsoft.com/office/drawing/2012/chart">
                      <c:ext xmlns:c15="http://schemas.microsoft.com/office/drawing/2012/chart" uri="{02D57815-91ED-43cb-92C2-25804820EDAC}">
                        <c15:formulaRef>
                          <c15:sqref>'CDF-Remain'!$L$25:$L$32</c15:sqref>
                        </c15:formulaRef>
                      </c:ext>
                    </c:extLst>
                    <c:numCache>
                      <c:formatCode>0.00</c:formatCode>
                      <c:ptCount val="8"/>
                      <c:pt idx="0">
                        <c:v>1.8288785368516325</c:v>
                      </c:pt>
                      <c:pt idx="1">
                        <c:v>2.4362228581816829</c:v>
                      </c:pt>
                      <c:pt idx="2">
                        <c:v>2.3607418478991118</c:v>
                      </c:pt>
                      <c:pt idx="3">
                        <c:v>2.1446820668979232</c:v>
                      </c:pt>
                      <c:pt idx="4">
                        <c:v>2.3301587589448487</c:v>
                      </c:pt>
                      <c:pt idx="5">
                        <c:v>2.4483183721295516</c:v>
                      </c:pt>
                      <c:pt idx="6">
                        <c:v>2.6328927593362081</c:v>
                      </c:pt>
                      <c:pt idx="7">
                        <c:v>2.8216942938773615</c:v>
                      </c:pt>
                    </c:numCache>
                  </c:numRef>
                </c:yVal>
                <c:smooth val="0"/>
                <c:extLst xmlns:c15="http://schemas.microsoft.com/office/drawing/2012/chart">
                  <c:ext xmlns:c16="http://schemas.microsoft.com/office/drawing/2014/chart" uri="{C3380CC4-5D6E-409C-BE32-E72D297353CC}">
                    <c16:uniqueId val="{00000005-DFE5-4757-9DD6-EF5520A385DA}"/>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'CDF-Remain'!$M$24</c15:sqref>
                        </c15:formulaRef>
                      </c:ext>
                    </c:extLst>
                    <c:strCache>
                      <c:ptCount val="1"/>
                      <c:pt idx="0">
                        <c:v>Velocity-P10</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5="http://schemas.microsoft.com/office/drawing/2012/chart">
                      <c:ext xmlns:c15="http://schemas.microsoft.com/office/drawing/2012/chart" uri="{02D57815-91ED-43cb-92C2-25804820EDAC}">
                        <c15:formulaRef>
                          <c15:sqref>'CDF-Remain'!$M$25:$M$32</c15:sqref>
                        </c15:formulaRef>
                      </c:ext>
                    </c:extLst>
                    <c:numCache>
                      <c:formatCode>0.00</c:formatCode>
                      <c:ptCount val="8"/>
                      <c:pt idx="0">
                        <c:v>0.56236000531355423</c:v>
                      </c:pt>
                      <c:pt idx="1">
                        <c:v>0.57643160224943346</c:v>
                      </c:pt>
                      <c:pt idx="2">
                        <c:v>0.68836133411184808</c:v>
                      </c:pt>
                      <c:pt idx="3">
                        <c:v>0.64227424158694513</c:v>
                      </c:pt>
                      <c:pt idx="4">
                        <c:v>0.575045880860521</c:v>
                      </c:pt>
                      <c:pt idx="5">
                        <c:v>0.63078861600351743</c:v>
                      </c:pt>
                      <c:pt idx="6">
                        <c:v>0.68594043344165745</c:v>
                      </c:pt>
                      <c:pt idx="7">
                        <c:v>0.72739650087709129</c:v>
                      </c:pt>
                    </c:numCache>
                  </c:numRef>
                </c:yVal>
                <c:smooth val="0"/>
                <c:extLst xmlns:c15="http://schemas.microsoft.com/office/drawing/2012/chart">
                  <c:ext xmlns:c16="http://schemas.microsoft.com/office/drawing/2014/chart" uri="{C3380CC4-5D6E-409C-BE32-E72D297353CC}">
                    <c16:uniqueId val="{00000006-DFE5-4757-9DD6-EF5520A385DA}"/>
                  </c:ext>
                </c:extLst>
              </c15:ser>
            </c15:filteredScatterSeries>
          </c:ext>
        </c:extLst>
      </c:scatterChart>
      <c:valAx>
        <c:axId val="432891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889624"/>
        <c:crosses val="autoZero"/>
        <c:crossBetween val="midCat"/>
      </c:valAx>
      <c:valAx>
        <c:axId val="4328896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8911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TabSum!$A$42</c:f>
          <c:strCache>
            <c:ptCount val="1"/>
            <c:pt idx="0">
              <c:v>Relative Projection of Data vs. Simulation for Base Case Scenario #4
</c:v>
            </c:pt>
          </c:strCache>
        </c:strRef>
      </c:tx>
      <c:layout>
        <c:manualLayout>
          <c:xMode val="edge"/>
          <c:yMode val="edge"/>
          <c:x val="0.10648102846367506"/>
          <c:y val="4.47094406167979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653441378080169E-2"/>
          <c:y val="9.9973958333333335E-2"/>
          <c:w val="0.93894694595214434"/>
          <c:h val="0.69689201935695533"/>
        </c:manualLayout>
      </c:layout>
      <c:scatterChart>
        <c:scatterStyle val="lineMarker"/>
        <c:varyColors val="0"/>
        <c:ser>
          <c:idx val="0"/>
          <c:order val="0"/>
          <c:tx>
            <c:strRef>
              <c:f>TabSum!$B$43</c:f>
              <c:strCache>
                <c:ptCount val="1"/>
                <c:pt idx="0">
                  <c:v>P90/P10 V-Data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TabSum!$B$44:$B$52</c:f>
              <c:numCache>
                <c:formatCode>General</c:formatCode>
                <c:ptCount val="9"/>
                <c:pt idx="0">
                  <c:v>3.1272357380327591</c:v>
                </c:pt>
                <c:pt idx="1">
                  <c:v>3.6774658209684365</c:v>
                </c:pt>
                <c:pt idx="2">
                  <c:v>3.4832825073733815</c:v>
                </c:pt>
                <c:pt idx="3">
                  <c:v>3.232959409190816</c:v>
                </c:pt>
                <c:pt idx="4">
                  <c:v>3.3686535026204485</c:v>
                </c:pt>
                <c:pt idx="5">
                  <c:v>3.6561490978662801</c:v>
                </c:pt>
                <c:pt idx="6">
                  <c:v>3.5150846229500332</c:v>
                </c:pt>
                <c:pt idx="7">
                  <c:v>3.7228910819142542</c:v>
                </c:pt>
                <c:pt idx="8">
                  <c:v>13.160583846798179</c:v>
                </c:pt>
              </c:numCache>
            </c:numRef>
          </c:yVal>
          <c:smooth val="0"/>
          <c:extLst>
            <c:ext xmlns:c16="http://schemas.microsoft.com/office/drawing/2014/chart" uri="{C3380CC4-5D6E-409C-BE32-E72D297353CC}">
              <c16:uniqueId val="{00000000-3765-48DA-9388-DE5C347CBC12}"/>
            </c:ext>
          </c:extLst>
        </c:ser>
        <c:ser>
          <c:idx val="1"/>
          <c:order val="1"/>
          <c:tx>
            <c:strRef>
              <c:f>TabSum!$C$43</c:f>
              <c:strCache>
                <c:ptCount val="1"/>
                <c:pt idx="0">
                  <c:v>P90/P10 TH-Data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TabSum!$C$44:$C$52</c:f>
              <c:numCache>
                <c:formatCode>General</c:formatCode>
                <c:ptCount val="9"/>
                <c:pt idx="0">
                  <c:v>3.1050468386951975</c:v>
                </c:pt>
                <c:pt idx="1">
                  <c:v>2.8237827763063641</c:v>
                </c:pt>
                <c:pt idx="2">
                  <c:v>3.2809914114823</c:v>
                </c:pt>
                <c:pt idx="3">
                  <c:v>2.8237140855187506</c:v>
                </c:pt>
                <c:pt idx="4">
                  <c:v>3.0793003390032023</c:v>
                </c:pt>
                <c:pt idx="5">
                  <c:v>3.3790413190870683</c:v>
                </c:pt>
                <c:pt idx="6">
                  <c:v>3.370622164174943</c:v>
                </c:pt>
                <c:pt idx="7">
                  <c:v>4.1307702981699652</c:v>
                </c:pt>
                <c:pt idx="8">
                  <c:v>13.059567360215997</c:v>
                </c:pt>
              </c:numCache>
            </c:numRef>
          </c:yVal>
          <c:smooth val="0"/>
          <c:extLst>
            <c:ext xmlns:c16="http://schemas.microsoft.com/office/drawing/2014/chart" uri="{C3380CC4-5D6E-409C-BE32-E72D297353CC}">
              <c16:uniqueId val="{00000001-3765-48DA-9388-DE5C347CBC12}"/>
            </c:ext>
          </c:extLst>
        </c:ser>
        <c:ser>
          <c:idx val="2"/>
          <c:order val="2"/>
          <c:tx>
            <c:strRef>
              <c:f>TabSum!$D$43</c:f>
              <c:strCache>
                <c:ptCount val="1"/>
                <c:pt idx="0">
                  <c:v>T/V Data</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TabSum!$D$44:$D$52</c:f>
              <c:numCache>
                <c:formatCode>General</c:formatCode>
                <c:ptCount val="9"/>
                <c:pt idx="0">
                  <c:v>0.99290462849739625</c:v>
                </c:pt>
                <c:pt idx="1">
                  <c:v>0.76786105263182003</c:v>
                </c:pt>
                <c:pt idx="2">
                  <c:v>0.94192515379878794</c:v>
                </c:pt>
                <c:pt idx="3">
                  <c:v>0.87341464216697473</c:v>
                </c:pt>
                <c:pt idx="4">
                  <c:v>0.91410420709872342</c:v>
                </c:pt>
                <c:pt idx="5">
                  <c:v>0.92420774663130367</c:v>
                </c:pt>
                <c:pt idx="6">
                  <c:v>0.95890213913147548</c:v>
                </c:pt>
                <c:pt idx="7">
                  <c:v>1.1095598037334968</c:v>
                </c:pt>
                <c:pt idx="8">
                  <c:v>0.99232431571743995</c:v>
                </c:pt>
              </c:numCache>
            </c:numRef>
          </c:yVal>
          <c:smooth val="0"/>
          <c:extLst>
            <c:ext xmlns:c16="http://schemas.microsoft.com/office/drawing/2014/chart" uri="{C3380CC4-5D6E-409C-BE32-E72D297353CC}">
              <c16:uniqueId val="{00000002-3765-48DA-9388-DE5C347CBC12}"/>
            </c:ext>
          </c:extLst>
        </c:ser>
        <c:ser>
          <c:idx val="3"/>
          <c:order val="3"/>
          <c:tx>
            <c:strRef>
              <c:f>TabSum!$F$43</c:f>
              <c:strCache>
                <c:ptCount val="1"/>
                <c:pt idx="0">
                  <c:v>P90/P10 V-Sim</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TabSum!$F$44:$F$52</c:f>
              <c:numCache>
                <c:formatCode>General</c:formatCode>
                <c:ptCount val="9"/>
                <c:pt idx="0">
                  <c:v>3.3596665455709531</c:v>
                </c:pt>
                <c:pt idx="1">
                  <c:v>2.9570900612387763</c:v>
                </c:pt>
                <c:pt idx="2">
                  <c:v>2.7214796744517193</c:v>
                </c:pt>
                <c:pt idx="3">
                  <c:v>2.7185593343267187</c:v>
                </c:pt>
                <c:pt idx="4">
                  <c:v>2.8723109375945102</c:v>
                </c:pt>
                <c:pt idx="5">
                  <c:v>2.9287356782530578</c:v>
                </c:pt>
                <c:pt idx="6">
                  <c:v>2.977286841966583</c:v>
                </c:pt>
                <c:pt idx="7">
                  <c:v>3.97716105979943</c:v>
                </c:pt>
              </c:numCache>
            </c:numRef>
          </c:yVal>
          <c:smooth val="0"/>
          <c:extLst>
            <c:ext xmlns:c16="http://schemas.microsoft.com/office/drawing/2014/chart" uri="{C3380CC4-5D6E-409C-BE32-E72D297353CC}">
              <c16:uniqueId val="{00000003-3765-48DA-9388-DE5C347CBC12}"/>
            </c:ext>
          </c:extLst>
        </c:ser>
        <c:ser>
          <c:idx val="4"/>
          <c:order val="4"/>
          <c:tx>
            <c:strRef>
              <c:f>TabSum!$G$43</c:f>
              <c:strCache>
                <c:ptCount val="1"/>
                <c:pt idx="0">
                  <c:v>P90/P10 TH-Sim</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TabSum!$G$44:$G$52</c:f>
              <c:numCache>
                <c:formatCode>General</c:formatCode>
                <c:ptCount val="9"/>
                <c:pt idx="0">
                  <c:v>3.667260479216667</c:v>
                </c:pt>
                <c:pt idx="1">
                  <c:v>3.206176936657601</c:v>
                </c:pt>
                <c:pt idx="2">
                  <c:v>3.0060319537491167</c:v>
                </c:pt>
                <c:pt idx="3">
                  <c:v>3.0927218989046357</c:v>
                </c:pt>
                <c:pt idx="4">
                  <c:v>3.0855923726406465</c:v>
                </c:pt>
                <c:pt idx="5">
                  <c:v>3.1885085508187196</c:v>
                </c:pt>
                <c:pt idx="6">
                  <c:v>3.2088819600682816</c:v>
                </c:pt>
                <c:pt idx="7">
                  <c:v>4.7014026501150212</c:v>
                </c:pt>
              </c:numCache>
            </c:numRef>
          </c:yVal>
          <c:smooth val="0"/>
          <c:extLst>
            <c:ext xmlns:c16="http://schemas.microsoft.com/office/drawing/2014/chart" uri="{C3380CC4-5D6E-409C-BE32-E72D297353CC}">
              <c16:uniqueId val="{00000004-3765-48DA-9388-DE5C347CBC12}"/>
            </c:ext>
          </c:extLst>
        </c:ser>
        <c:ser>
          <c:idx val="5"/>
          <c:order val="5"/>
          <c:tx>
            <c:strRef>
              <c:f>TabSum!$H$43</c:f>
              <c:strCache>
                <c:ptCount val="1"/>
                <c:pt idx="0">
                  <c:v>T/V Sim</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TabSum!$H$44:$H$52</c:f>
              <c:numCache>
                <c:formatCode>General</c:formatCode>
                <c:ptCount val="9"/>
                <c:pt idx="0">
                  <c:v>1.0915548997120605</c:v>
                </c:pt>
                <c:pt idx="1">
                  <c:v>1.0842337805952647</c:v>
                </c:pt>
                <c:pt idx="2">
                  <c:v>1.1045579292649776</c:v>
                </c:pt>
                <c:pt idx="3">
                  <c:v>1.1376326644239245</c:v>
                </c:pt>
                <c:pt idx="4">
                  <c:v>1.0742542989530075</c:v>
                </c:pt>
                <c:pt idx="5">
                  <c:v>1.0886979574478404</c:v>
                </c:pt>
                <c:pt idx="6">
                  <c:v>1.0777873044804522</c:v>
                </c:pt>
                <c:pt idx="7">
                  <c:v>1.1821001411373859</c:v>
                </c:pt>
              </c:numCache>
            </c:numRef>
          </c:yVal>
          <c:smooth val="0"/>
          <c:extLst>
            <c:ext xmlns:c16="http://schemas.microsoft.com/office/drawing/2014/chart" uri="{C3380CC4-5D6E-409C-BE32-E72D297353CC}">
              <c16:uniqueId val="{00000005-3765-48DA-9388-DE5C347CBC12}"/>
            </c:ext>
          </c:extLst>
        </c:ser>
        <c:dLbls>
          <c:showLegendKey val="0"/>
          <c:showVal val="0"/>
          <c:showCatName val="0"/>
          <c:showSerName val="0"/>
          <c:showPercent val="0"/>
          <c:showBubbleSize val="0"/>
        </c:dLbls>
        <c:axId val="432888840"/>
        <c:axId val="432889232"/>
      </c:scatterChart>
      <c:valAx>
        <c:axId val="432888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32889232"/>
        <c:crosses val="autoZero"/>
        <c:crossBetween val="midCat"/>
      </c:valAx>
      <c:valAx>
        <c:axId val="432889232"/>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32888840"/>
        <c:crosses val="autoZero"/>
        <c:crossBetween val="midCat"/>
      </c:valAx>
      <c:spPr>
        <a:noFill/>
        <a:ln>
          <a:noFill/>
        </a:ln>
        <a:effectLst/>
      </c:spPr>
    </c:plotArea>
    <c:legend>
      <c:legendPos val="b"/>
      <c:layout>
        <c:manualLayout>
          <c:xMode val="edge"/>
          <c:yMode val="edge"/>
          <c:x val="2.8568152281935631E-2"/>
          <c:y val="0.85739214238845141"/>
          <c:w val="0.93639107611548555"/>
          <c:h val="0.127558645013123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Initial Estimate vs. Actual Duration</a:t>
            </a:r>
          </a:p>
        </c:rich>
      </c:tx>
      <c:layout>
        <c:manualLayout>
          <c:xMode val="edge"/>
          <c:yMode val="edge"/>
          <c:x val="0.30632630410654998"/>
          <c:y val="1.6313213703099499E-2"/>
        </c:manualLayout>
      </c:layout>
      <c:overlay val="0"/>
      <c:spPr>
        <a:noFill/>
        <a:ln w="25400">
          <a:noFill/>
        </a:ln>
      </c:spPr>
    </c:title>
    <c:autoTitleDeleted val="0"/>
    <c:plotArea>
      <c:layout>
        <c:manualLayout>
          <c:layoutTarget val="inner"/>
          <c:xMode val="edge"/>
          <c:yMode val="edge"/>
          <c:x val="3.0706622271550101E-2"/>
          <c:y val="8.1566068515498094E-2"/>
          <c:w val="0.96041435442101297"/>
          <c:h val="0.87330070690592698"/>
        </c:manualLayout>
      </c:layout>
      <c:scatterChart>
        <c:scatterStyle val="lineMarker"/>
        <c:varyColors val="0"/>
        <c:ser>
          <c:idx val="1"/>
          <c:order val="0"/>
          <c:tx>
            <c:v>Ideal</c:v>
          </c:tx>
          <c:spPr>
            <a:ln w="12700">
              <a:solidFill>
                <a:srgbClr val="FF00FF"/>
              </a:solidFill>
              <a:prstDash val="solid"/>
            </a:ln>
          </c:spPr>
          <c:marker>
            <c:symbol val="none"/>
          </c:marker>
          <c:xVal>
            <c:numRef>
              <c:f>'[Chart in Uncertainty Surrounding the Cone of Uncertainty 20050222a.doc]Demarco Data'!$A$27:$A$28</c:f>
              <c:numCache>
                <c:formatCode>General</c:formatCode>
                <c:ptCount val="2"/>
                <c:pt idx="0">
                  <c:v>0</c:v>
                </c:pt>
                <c:pt idx="1">
                  <c:v>1000</c:v>
                </c:pt>
              </c:numCache>
            </c:numRef>
          </c:xVal>
          <c:yVal>
            <c:numRef>
              <c:f>'[Chart in Uncertainty Surrounding the Cone of Uncertainty 20050222a.doc]Demarco Data'!$B$27:$B$28</c:f>
              <c:numCache>
                <c:formatCode>General</c:formatCode>
                <c:ptCount val="2"/>
                <c:pt idx="0">
                  <c:v>0</c:v>
                </c:pt>
                <c:pt idx="1">
                  <c:v>1000</c:v>
                </c:pt>
              </c:numCache>
            </c:numRef>
          </c:yVal>
          <c:smooth val="0"/>
          <c:extLst>
            <c:ext xmlns:c16="http://schemas.microsoft.com/office/drawing/2014/chart" uri="{C3380CC4-5D6E-409C-BE32-E72D297353CC}">
              <c16:uniqueId val="{00000000-AA32-44C7-8BBF-8B88327F1A7D}"/>
            </c:ext>
          </c:extLst>
        </c:ser>
        <c:ser>
          <c:idx val="0"/>
          <c:order val="1"/>
          <c:tx>
            <c:v>LGC Data</c:v>
          </c:tx>
          <c:spPr>
            <a:ln w="28575">
              <a:noFill/>
            </a:ln>
          </c:spPr>
          <c:marker>
            <c:symbol val="diamond"/>
            <c:size val="5"/>
            <c:spPr>
              <a:solidFill>
                <a:srgbClr val="000080"/>
              </a:solidFill>
              <a:ln>
                <a:solidFill>
                  <a:srgbClr val="000080"/>
                </a:solidFill>
                <a:prstDash val="solid"/>
              </a:ln>
            </c:spPr>
          </c:marker>
          <c:xVal>
            <c:numRef>
              <c:f>'[Chart in Uncertainty Surrounding the Cone of Uncertainty 20050222a.doc]RaiioHisto'!$A$6:$A$229</c:f>
              <c:numCache>
                <c:formatCode>General</c:formatCode>
                <c:ptCount val="224"/>
                <c:pt idx="0">
                  <c:v>362</c:v>
                </c:pt>
                <c:pt idx="1">
                  <c:v>334</c:v>
                </c:pt>
                <c:pt idx="2">
                  <c:v>212</c:v>
                </c:pt>
                <c:pt idx="3">
                  <c:v>303</c:v>
                </c:pt>
                <c:pt idx="4">
                  <c:v>547</c:v>
                </c:pt>
                <c:pt idx="5">
                  <c:v>183</c:v>
                </c:pt>
                <c:pt idx="6">
                  <c:v>154</c:v>
                </c:pt>
                <c:pt idx="7">
                  <c:v>148</c:v>
                </c:pt>
                <c:pt idx="8">
                  <c:v>71</c:v>
                </c:pt>
                <c:pt idx="9">
                  <c:v>211</c:v>
                </c:pt>
                <c:pt idx="10">
                  <c:v>374</c:v>
                </c:pt>
                <c:pt idx="11">
                  <c:v>181</c:v>
                </c:pt>
                <c:pt idx="12">
                  <c:v>323</c:v>
                </c:pt>
                <c:pt idx="13">
                  <c:v>165</c:v>
                </c:pt>
                <c:pt idx="14">
                  <c:v>135</c:v>
                </c:pt>
                <c:pt idx="15">
                  <c:v>135</c:v>
                </c:pt>
                <c:pt idx="16">
                  <c:v>146</c:v>
                </c:pt>
                <c:pt idx="17">
                  <c:v>242</c:v>
                </c:pt>
                <c:pt idx="18">
                  <c:v>143</c:v>
                </c:pt>
                <c:pt idx="19">
                  <c:v>177</c:v>
                </c:pt>
                <c:pt idx="20">
                  <c:v>163</c:v>
                </c:pt>
                <c:pt idx="21">
                  <c:v>126</c:v>
                </c:pt>
                <c:pt idx="22">
                  <c:v>161</c:v>
                </c:pt>
                <c:pt idx="23">
                  <c:v>498</c:v>
                </c:pt>
                <c:pt idx="24">
                  <c:v>105</c:v>
                </c:pt>
                <c:pt idx="25">
                  <c:v>30</c:v>
                </c:pt>
                <c:pt idx="26">
                  <c:v>103</c:v>
                </c:pt>
                <c:pt idx="27">
                  <c:v>268</c:v>
                </c:pt>
                <c:pt idx="28">
                  <c:v>226</c:v>
                </c:pt>
                <c:pt idx="29">
                  <c:v>318</c:v>
                </c:pt>
                <c:pt idx="30">
                  <c:v>318</c:v>
                </c:pt>
                <c:pt idx="31">
                  <c:v>220</c:v>
                </c:pt>
                <c:pt idx="32">
                  <c:v>161</c:v>
                </c:pt>
                <c:pt idx="33">
                  <c:v>246</c:v>
                </c:pt>
                <c:pt idx="34">
                  <c:v>98</c:v>
                </c:pt>
                <c:pt idx="35">
                  <c:v>28</c:v>
                </c:pt>
                <c:pt idx="36">
                  <c:v>182</c:v>
                </c:pt>
                <c:pt idx="37">
                  <c:v>193</c:v>
                </c:pt>
                <c:pt idx="38">
                  <c:v>272</c:v>
                </c:pt>
                <c:pt idx="39">
                  <c:v>415</c:v>
                </c:pt>
                <c:pt idx="40">
                  <c:v>56</c:v>
                </c:pt>
                <c:pt idx="41">
                  <c:v>422</c:v>
                </c:pt>
                <c:pt idx="42">
                  <c:v>99</c:v>
                </c:pt>
                <c:pt idx="43">
                  <c:v>192</c:v>
                </c:pt>
                <c:pt idx="44">
                  <c:v>280</c:v>
                </c:pt>
                <c:pt idx="45">
                  <c:v>170</c:v>
                </c:pt>
                <c:pt idx="46">
                  <c:v>175</c:v>
                </c:pt>
                <c:pt idx="47">
                  <c:v>180</c:v>
                </c:pt>
                <c:pt idx="48">
                  <c:v>211</c:v>
                </c:pt>
                <c:pt idx="49">
                  <c:v>183</c:v>
                </c:pt>
                <c:pt idx="50">
                  <c:v>277</c:v>
                </c:pt>
                <c:pt idx="51">
                  <c:v>119</c:v>
                </c:pt>
                <c:pt idx="52">
                  <c:v>61</c:v>
                </c:pt>
                <c:pt idx="53">
                  <c:v>151</c:v>
                </c:pt>
                <c:pt idx="54">
                  <c:v>321</c:v>
                </c:pt>
                <c:pt idx="55">
                  <c:v>175</c:v>
                </c:pt>
                <c:pt idx="56">
                  <c:v>180</c:v>
                </c:pt>
                <c:pt idx="57">
                  <c:v>165</c:v>
                </c:pt>
                <c:pt idx="58">
                  <c:v>257</c:v>
                </c:pt>
                <c:pt idx="59">
                  <c:v>322</c:v>
                </c:pt>
                <c:pt idx="60">
                  <c:v>246</c:v>
                </c:pt>
                <c:pt idx="61">
                  <c:v>96</c:v>
                </c:pt>
                <c:pt idx="62">
                  <c:v>282</c:v>
                </c:pt>
                <c:pt idx="63">
                  <c:v>237</c:v>
                </c:pt>
                <c:pt idx="64">
                  <c:v>290</c:v>
                </c:pt>
                <c:pt idx="65">
                  <c:v>232</c:v>
                </c:pt>
                <c:pt idx="66">
                  <c:v>63</c:v>
                </c:pt>
                <c:pt idx="67">
                  <c:v>207</c:v>
                </c:pt>
                <c:pt idx="68">
                  <c:v>423</c:v>
                </c:pt>
                <c:pt idx="69">
                  <c:v>174</c:v>
                </c:pt>
                <c:pt idx="70">
                  <c:v>50</c:v>
                </c:pt>
                <c:pt idx="71">
                  <c:v>360</c:v>
                </c:pt>
                <c:pt idx="72">
                  <c:v>163</c:v>
                </c:pt>
                <c:pt idx="73">
                  <c:v>94</c:v>
                </c:pt>
                <c:pt idx="74">
                  <c:v>280</c:v>
                </c:pt>
                <c:pt idx="75">
                  <c:v>377</c:v>
                </c:pt>
                <c:pt idx="76">
                  <c:v>120</c:v>
                </c:pt>
                <c:pt idx="77">
                  <c:v>67</c:v>
                </c:pt>
                <c:pt idx="78">
                  <c:v>301</c:v>
                </c:pt>
                <c:pt idx="79">
                  <c:v>363</c:v>
                </c:pt>
                <c:pt idx="80">
                  <c:v>151</c:v>
                </c:pt>
                <c:pt idx="81">
                  <c:v>363</c:v>
                </c:pt>
                <c:pt idx="82">
                  <c:v>182</c:v>
                </c:pt>
                <c:pt idx="83">
                  <c:v>157</c:v>
                </c:pt>
                <c:pt idx="84">
                  <c:v>120</c:v>
                </c:pt>
                <c:pt idx="85">
                  <c:v>349</c:v>
                </c:pt>
                <c:pt idx="86">
                  <c:v>455</c:v>
                </c:pt>
                <c:pt idx="87">
                  <c:v>148</c:v>
                </c:pt>
                <c:pt idx="88">
                  <c:v>148</c:v>
                </c:pt>
                <c:pt idx="89">
                  <c:v>148</c:v>
                </c:pt>
                <c:pt idx="90">
                  <c:v>168</c:v>
                </c:pt>
                <c:pt idx="91">
                  <c:v>147</c:v>
                </c:pt>
                <c:pt idx="92">
                  <c:v>134</c:v>
                </c:pt>
                <c:pt idx="93">
                  <c:v>349</c:v>
                </c:pt>
                <c:pt idx="94">
                  <c:v>363</c:v>
                </c:pt>
                <c:pt idx="95">
                  <c:v>110</c:v>
                </c:pt>
                <c:pt idx="96">
                  <c:v>350</c:v>
                </c:pt>
                <c:pt idx="97">
                  <c:v>350</c:v>
                </c:pt>
                <c:pt idx="98">
                  <c:v>95</c:v>
                </c:pt>
                <c:pt idx="99">
                  <c:v>63</c:v>
                </c:pt>
                <c:pt idx="100">
                  <c:v>149</c:v>
                </c:pt>
                <c:pt idx="101">
                  <c:v>293</c:v>
                </c:pt>
                <c:pt idx="102">
                  <c:v>349</c:v>
                </c:pt>
                <c:pt idx="103">
                  <c:v>150</c:v>
                </c:pt>
                <c:pt idx="104">
                  <c:v>223</c:v>
                </c:pt>
                <c:pt idx="105">
                  <c:v>101</c:v>
                </c:pt>
                <c:pt idx="106">
                  <c:v>133</c:v>
                </c:pt>
                <c:pt idx="107">
                  <c:v>317</c:v>
                </c:pt>
                <c:pt idx="108">
                  <c:v>90</c:v>
                </c:pt>
                <c:pt idx="109">
                  <c:v>266</c:v>
                </c:pt>
                <c:pt idx="110">
                  <c:v>153</c:v>
                </c:pt>
                <c:pt idx="111">
                  <c:v>321</c:v>
                </c:pt>
                <c:pt idx="112">
                  <c:v>217</c:v>
                </c:pt>
                <c:pt idx="113">
                  <c:v>253</c:v>
                </c:pt>
                <c:pt idx="114">
                  <c:v>143</c:v>
                </c:pt>
                <c:pt idx="115">
                  <c:v>252</c:v>
                </c:pt>
                <c:pt idx="116">
                  <c:v>205</c:v>
                </c:pt>
                <c:pt idx="117">
                  <c:v>313</c:v>
                </c:pt>
                <c:pt idx="118">
                  <c:v>127</c:v>
                </c:pt>
                <c:pt idx="119">
                  <c:v>104</c:v>
                </c:pt>
                <c:pt idx="120">
                  <c:v>199</c:v>
                </c:pt>
                <c:pt idx="121">
                  <c:v>147</c:v>
                </c:pt>
                <c:pt idx="122">
                  <c:v>202</c:v>
                </c:pt>
                <c:pt idx="123">
                  <c:v>363</c:v>
                </c:pt>
                <c:pt idx="124">
                  <c:v>77</c:v>
                </c:pt>
                <c:pt idx="125">
                  <c:v>261</c:v>
                </c:pt>
                <c:pt idx="126">
                  <c:v>349</c:v>
                </c:pt>
                <c:pt idx="127">
                  <c:v>202</c:v>
                </c:pt>
                <c:pt idx="128">
                  <c:v>112</c:v>
                </c:pt>
                <c:pt idx="129">
                  <c:v>115</c:v>
                </c:pt>
                <c:pt idx="130">
                  <c:v>115</c:v>
                </c:pt>
                <c:pt idx="131">
                  <c:v>196</c:v>
                </c:pt>
                <c:pt idx="132">
                  <c:v>202</c:v>
                </c:pt>
                <c:pt idx="133">
                  <c:v>134</c:v>
                </c:pt>
                <c:pt idx="134">
                  <c:v>56</c:v>
                </c:pt>
                <c:pt idx="135">
                  <c:v>134</c:v>
                </c:pt>
                <c:pt idx="136">
                  <c:v>362</c:v>
                </c:pt>
                <c:pt idx="137">
                  <c:v>170</c:v>
                </c:pt>
                <c:pt idx="138">
                  <c:v>487</c:v>
                </c:pt>
                <c:pt idx="139">
                  <c:v>65</c:v>
                </c:pt>
                <c:pt idx="140">
                  <c:v>202</c:v>
                </c:pt>
                <c:pt idx="141">
                  <c:v>192</c:v>
                </c:pt>
                <c:pt idx="142">
                  <c:v>65</c:v>
                </c:pt>
                <c:pt idx="143">
                  <c:v>65</c:v>
                </c:pt>
                <c:pt idx="144">
                  <c:v>202</c:v>
                </c:pt>
                <c:pt idx="145">
                  <c:v>363</c:v>
                </c:pt>
                <c:pt idx="146">
                  <c:v>392</c:v>
                </c:pt>
                <c:pt idx="147">
                  <c:v>392</c:v>
                </c:pt>
                <c:pt idx="148">
                  <c:v>104</c:v>
                </c:pt>
                <c:pt idx="149">
                  <c:v>97</c:v>
                </c:pt>
                <c:pt idx="150">
                  <c:v>37</c:v>
                </c:pt>
                <c:pt idx="151">
                  <c:v>188</c:v>
                </c:pt>
                <c:pt idx="152">
                  <c:v>226</c:v>
                </c:pt>
                <c:pt idx="153">
                  <c:v>358</c:v>
                </c:pt>
                <c:pt idx="154">
                  <c:v>161</c:v>
                </c:pt>
                <c:pt idx="155">
                  <c:v>318</c:v>
                </c:pt>
                <c:pt idx="156">
                  <c:v>526</c:v>
                </c:pt>
                <c:pt idx="157">
                  <c:v>153</c:v>
                </c:pt>
                <c:pt idx="158">
                  <c:v>122</c:v>
                </c:pt>
                <c:pt idx="159">
                  <c:v>122</c:v>
                </c:pt>
                <c:pt idx="160">
                  <c:v>115</c:v>
                </c:pt>
                <c:pt idx="161">
                  <c:v>115</c:v>
                </c:pt>
                <c:pt idx="162">
                  <c:v>116</c:v>
                </c:pt>
                <c:pt idx="163">
                  <c:v>168</c:v>
                </c:pt>
                <c:pt idx="164">
                  <c:v>85</c:v>
                </c:pt>
                <c:pt idx="165">
                  <c:v>104</c:v>
                </c:pt>
                <c:pt idx="166">
                  <c:v>133</c:v>
                </c:pt>
                <c:pt idx="167">
                  <c:v>108</c:v>
                </c:pt>
                <c:pt idx="168">
                  <c:v>91</c:v>
                </c:pt>
                <c:pt idx="169">
                  <c:v>77</c:v>
                </c:pt>
                <c:pt idx="170">
                  <c:v>75</c:v>
                </c:pt>
                <c:pt idx="171">
                  <c:v>289</c:v>
                </c:pt>
                <c:pt idx="172">
                  <c:v>105</c:v>
                </c:pt>
                <c:pt idx="173">
                  <c:v>180</c:v>
                </c:pt>
                <c:pt idx="174">
                  <c:v>163</c:v>
                </c:pt>
                <c:pt idx="175">
                  <c:v>386</c:v>
                </c:pt>
                <c:pt idx="176">
                  <c:v>65</c:v>
                </c:pt>
                <c:pt idx="177">
                  <c:v>241</c:v>
                </c:pt>
                <c:pt idx="178">
                  <c:v>268</c:v>
                </c:pt>
                <c:pt idx="179">
                  <c:v>255</c:v>
                </c:pt>
                <c:pt idx="180">
                  <c:v>36</c:v>
                </c:pt>
                <c:pt idx="181">
                  <c:v>173</c:v>
                </c:pt>
                <c:pt idx="182">
                  <c:v>106</c:v>
                </c:pt>
                <c:pt idx="183">
                  <c:v>29</c:v>
                </c:pt>
                <c:pt idx="184">
                  <c:v>110</c:v>
                </c:pt>
                <c:pt idx="185">
                  <c:v>50</c:v>
                </c:pt>
                <c:pt idx="186">
                  <c:v>112</c:v>
                </c:pt>
                <c:pt idx="187">
                  <c:v>168</c:v>
                </c:pt>
                <c:pt idx="188">
                  <c:v>106</c:v>
                </c:pt>
                <c:pt idx="189">
                  <c:v>349</c:v>
                </c:pt>
                <c:pt idx="190">
                  <c:v>349</c:v>
                </c:pt>
                <c:pt idx="191">
                  <c:v>90</c:v>
                </c:pt>
                <c:pt idx="192">
                  <c:v>168</c:v>
                </c:pt>
                <c:pt idx="193">
                  <c:v>287</c:v>
                </c:pt>
                <c:pt idx="194">
                  <c:v>108</c:v>
                </c:pt>
                <c:pt idx="195">
                  <c:v>363</c:v>
                </c:pt>
                <c:pt idx="196">
                  <c:v>112</c:v>
                </c:pt>
                <c:pt idx="197">
                  <c:v>178</c:v>
                </c:pt>
                <c:pt idx="198">
                  <c:v>172</c:v>
                </c:pt>
                <c:pt idx="199">
                  <c:v>165</c:v>
                </c:pt>
                <c:pt idx="200">
                  <c:v>63</c:v>
                </c:pt>
                <c:pt idx="201">
                  <c:v>161</c:v>
                </c:pt>
                <c:pt idx="202">
                  <c:v>202</c:v>
                </c:pt>
                <c:pt idx="203">
                  <c:v>92</c:v>
                </c:pt>
                <c:pt idx="204">
                  <c:v>202</c:v>
                </c:pt>
                <c:pt idx="205">
                  <c:v>37</c:v>
                </c:pt>
                <c:pt idx="206">
                  <c:v>24</c:v>
                </c:pt>
                <c:pt idx="207">
                  <c:v>188</c:v>
                </c:pt>
                <c:pt idx="208">
                  <c:v>120</c:v>
                </c:pt>
                <c:pt idx="209">
                  <c:v>181</c:v>
                </c:pt>
                <c:pt idx="210">
                  <c:v>49</c:v>
                </c:pt>
                <c:pt idx="211">
                  <c:v>181</c:v>
                </c:pt>
                <c:pt idx="212">
                  <c:v>137</c:v>
                </c:pt>
                <c:pt idx="213">
                  <c:v>119</c:v>
                </c:pt>
                <c:pt idx="214">
                  <c:v>147</c:v>
                </c:pt>
                <c:pt idx="215">
                  <c:v>257</c:v>
                </c:pt>
                <c:pt idx="216">
                  <c:v>62</c:v>
                </c:pt>
                <c:pt idx="217">
                  <c:v>14</c:v>
                </c:pt>
                <c:pt idx="218">
                  <c:v>87</c:v>
                </c:pt>
                <c:pt idx="219">
                  <c:v>112</c:v>
                </c:pt>
                <c:pt idx="220">
                  <c:v>19</c:v>
                </c:pt>
                <c:pt idx="221">
                  <c:v>81</c:v>
                </c:pt>
                <c:pt idx="222">
                  <c:v>50</c:v>
                </c:pt>
                <c:pt idx="223">
                  <c:v>21</c:v>
                </c:pt>
              </c:numCache>
            </c:numRef>
          </c:xVal>
          <c:yVal>
            <c:numRef>
              <c:f>'[Chart in Uncertainty Surrounding the Cone of Uncertainty 20050222a.doc]RaiioHisto'!$B$6:$B$229</c:f>
              <c:numCache>
                <c:formatCode>General</c:formatCode>
                <c:ptCount val="224"/>
                <c:pt idx="0">
                  <c:v>182</c:v>
                </c:pt>
                <c:pt idx="1">
                  <c:v>182</c:v>
                </c:pt>
                <c:pt idx="2">
                  <c:v>120</c:v>
                </c:pt>
                <c:pt idx="3">
                  <c:v>182</c:v>
                </c:pt>
                <c:pt idx="4">
                  <c:v>335</c:v>
                </c:pt>
                <c:pt idx="5">
                  <c:v>129</c:v>
                </c:pt>
                <c:pt idx="6">
                  <c:v>111</c:v>
                </c:pt>
                <c:pt idx="7">
                  <c:v>110</c:v>
                </c:pt>
                <c:pt idx="8">
                  <c:v>54</c:v>
                </c:pt>
                <c:pt idx="9">
                  <c:v>168</c:v>
                </c:pt>
                <c:pt idx="10">
                  <c:v>330</c:v>
                </c:pt>
                <c:pt idx="11">
                  <c:v>161</c:v>
                </c:pt>
                <c:pt idx="12">
                  <c:v>292</c:v>
                </c:pt>
                <c:pt idx="13">
                  <c:v>151</c:v>
                </c:pt>
                <c:pt idx="14">
                  <c:v>124</c:v>
                </c:pt>
                <c:pt idx="15">
                  <c:v>125</c:v>
                </c:pt>
                <c:pt idx="16">
                  <c:v>136</c:v>
                </c:pt>
                <c:pt idx="17">
                  <c:v>231</c:v>
                </c:pt>
                <c:pt idx="18">
                  <c:v>144</c:v>
                </c:pt>
                <c:pt idx="19">
                  <c:v>182</c:v>
                </c:pt>
                <c:pt idx="20">
                  <c:v>168</c:v>
                </c:pt>
                <c:pt idx="21">
                  <c:v>130</c:v>
                </c:pt>
                <c:pt idx="22">
                  <c:v>168</c:v>
                </c:pt>
                <c:pt idx="23">
                  <c:v>525</c:v>
                </c:pt>
                <c:pt idx="24">
                  <c:v>112</c:v>
                </c:pt>
                <c:pt idx="25">
                  <c:v>32</c:v>
                </c:pt>
                <c:pt idx="26">
                  <c:v>110</c:v>
                </c:pt>
                <c:pt idx="27">
                  <c:v>287</c:v>
                </c:pt>
                <c:pt idx="28">
                  <c:v>245</c:v>
                </c:pt>
                <c:pt idx="29">
                  <c:v>348</c:v>
                </c:pt>
                <c:pt idx="30">
                  <c:v>348</c:v>
                </c:pt>
                <c:pt idx="31">
                  <c:v>243</c:v>
                </c:pt>
                <c:pt idx="32">
                  <c:v>178</c:v>
                </c:pt>
                <c:pt idx="33">
                  <c:v>276</c:v>
                </c:pt>
                <c:pt idx="34">
                  <c:v>112</c:v>
                </c:pt>
                <c:pt idx="35">
                  <c:v>32</c:v>
                </c:pt>
                <c:pt idx="36">
                  <c:v>211</c:v>
                </c:pt>
                <c:pt idx="37">
                  <c:v>224</c:v>
                </c:pt>
                <c:pt idx="38">
                  <c:v>317</c:v>
                </c:pt>
                <c:pt idx="39">
                  <c:v>487</c:v>
                </c:pt>
                <c:pt idx="40">
                  <c:v>66</c:v>
                </c:pt>
                <c:pt idx="41">
                  <c:v>498</c:v>
                </c:pt>
                <c:pt idx="42">
                  <c:v>117</c:v>
                </c:pt>
                <c:pt idx="43">
                  <c:v>227</c:v>
                </c:pt>
                <c:pt idx="44">
                  <c:v>332</c:v>
                </c:pt>
                <c:pt idx="45">
                  <c:v>203</c:v>
                </c:pt>
                <c:pt idx="46">
                  <c:v>209</c:v>
                </c:pt>
                <c:pt idx="47">
                  <c:v>217</c:v>
                </c:pt>
                <c:pt idx="48">
                  <c:v>255</c:v>
                </c:pt>
                <c:pt idx="49">
                  <c:v>222</c:v>
                </c:pt>
                <c:pt idx="50">
                  <c:v>341</c:v>
                </c:pt>
                <c:pt idx="51">
                  <c:v>147</c:v>
                </c:pt>
                <c:pt idx="52">
                  <c:v>76</c:v>
                </c:pt>
                <c:pt idx="53">
                  <c:v>189</c:v>
                </c:pt>
                <c:pt idx="54">
                  <c:v>406</c:v>
                </c:pt>
                <c:pt idx="55">
                  <c:v>224</c:v>
                </c:pt>
                <c:pt idx="56">
                  <c:v>231</c:v>
                </c:pt>
                <c:pt idx="57">
                  <c:v>212</c:v>
                </c:pt>
                <c:pt idx="58">
                  <c:v>333</c:v>
                </c:pt>
                <c:pt idx="59">
                  <c:v>419</c:v>
                </c:pt>
                <c:pt idx="60">
                  <c:v>322</c:v>
                </c:pt>
                <c:pt idx="61">
                  <c:v>126</c:v>
                </c:pt>
                <c:pt idx="62">
                  <c:v>371</c:v>
                </c:pt>
                <c:pt idx="63">
                  <c:v>312</c:v>
                </c:pt>
                <c:pt idx="64">
                  <c:v>382</c:v>
                </c:pt>
                <c:pt idx="65">
                  <c:v>308</c:v>
                </c:pt>
                <c:pt idx="66">
                  <c:v>84</c:v>
                </c:pt>
                <c:pt idx="67">
                  <c:v>280</c:v>
                </c:pt>
                <c:pt idx="68">
                  <c:v>574</c:v>
                </c:pt>
                <c:pt idx="69">
                  <c:v>237</c:v>
                </c:pt>
                <c:pt idx="70">
                  <c:v>70</c:v>
                </c:pt>
                <c:pt idx="71">
                  <c:v>504</c:v>
                </c:pt>
                <c:pt idx="72">
                  <c:v>229</c:v>
                </c:pt>
                <c:pt idx="73">
                  <c:v>133</c:v>
                </c:pt>
                <c:pt idx="74">
                  <c:v>405</c:v>
                </c:pt>
                <c:pt idx="75">
                  <c:v>547</c:v>
                </c:pt>
                <c:pt idx="76">
                  <c:v>175</c:v>
                </c:pt>
                <c:pt idx="77">
                  <c:v>98</c:v>
                </c:pt>
                <c:pt idx="78">
                  <c:v>441</c:v>
                </c:pt>
                <c:pt idx="79">
                  <c:v>535</c:v>
                </c:pt>
                <c:pt idx="80">
                  <c:v>223</c:v>
                </c:pt>
                <c:pt idx="81">
                  <c:v>544</c:v>
                </c:pt>
                <c:pt idx="82">
                  <c:v>273</c:v>
                </c:pt>
                <c:pt idx="83">
                  <c:v>238</c:v>
                </c:pt>
                <c:pt idx="84">
                  <c:v>182</c:v>
                </c:pt>
                <c:pt idx="85">
                  <c:v>533</c:v>
                </c:pt>
                <c:pt idx="86">
                  <c:v>700</c:v>
                </c:pt>
                <c:pt idx="87">
                  <c:v>228</c:v>
                </c:pt>
                <c:pt idx="88">
                  <c:v>228</c:v>
                </c:pt>
                <c:pt idx="89">
                  <c:v>228</c:v>
                </c:pt>
                <c:pt idx="90">
                  <c:v>260</c:v>
                </c:pt>
                <c:pt idx="91">
                  <c:v>230</c:v>
                </c:pt>
                <c:pt idx="92">
                  <c:v>210</c:v>
                </c:pt>
                <c:pt idx="93">
                  <c:v>550</c:v>
                </c:pt>
                <c:pt idx="94">
                  <c:v>574</c:v>
                </c:pt>
                <c:pt idx="95">
                  <c:v>176</c:v>
                </c:pt>
                <c:pt idx="96">
                  <c:v>560</c:v>
                </c:pt>
                <c:pt idx="97">
                  <c:v>560</c:v>
                </c:pt>
                <c:pt idx="98">
                  <c:v>153</c:v>
                </c:pt>
                <c:pt idx="99">
                  <c:v>102</c:v>
                </c:pt>
                <c:pt idx="100">
                  <c:v>242</c:v>
                </c:pt>
                <c:pt idx="101">
                  <c:v>476</c:v>
                </c:pt>
                <c:pt idx="102">
                  <c:v>567</c:v>
                </c:pt>
                <c:pt idx="103">
                  <c:v>244</c:v>
                </c:pt>
                <c:pt idx="104">
                  <c:v>366</c:v>
                </c:pt>
                <c:pt idx="105">
                  <c:v>166</c:v>
                </c:pt>
                <c:pt idx="106">
                  <c:v>221</c:v>
                </c:pt>
                <c:pt idx="107">
                  <c:v>529</c:v>
                </c:pt>
                <c:pt idx="108">
                  <c:v>151</c:v>
                </c:pt>
                <c:pt idx="109">
                  <c:v>450</c:v>
                </c:pt>
                <c:pt idx="110">
                  <c:v>260</c:v>
                </c:pt>
                <c:pt idx="111">
                  <c:v>546</c:v>
                </c:pt>
                <c:pt idx="112">
                  <c:v>371</c:v>
                </c:pt>
                <c:pt idx="113">
                  <c:v>435</c:v>
                </c:pt>
                <c:pt idx="114">
                  <c:v>246</c:v>
                </c:pt>
                <c:pt idx="115">
                  <c:v>434</c:v>
                </c:pt>
                <c:pt idx="116">
                  <c:v>356</c:v>
                </c:pt>
                <c:pt idx="117">
                  <c:v>545</c:v>
                </c:pt>
                <c:pt idx="118">
                  <c:v>222</c:v>
                </c:pt>
                <c:pt idx="119">
                  <c:v>182</c:v>
                </c:pt>
                <c:pt idx="120">
                  <c:v>349</c:v>
                </c:pt>
                <c:pt idx="121">
                  <c:v>259</c:v>
                </c:pt>
                <c:pt idx="122">
                  <c:v>357</c:v>
                </c:pt>
                <c:pt idx="123">
                  <c:v>644</c:v>
                </c:pt>
                <c:pt idx="124">
                  <c:v>137</c:v>
                </c:pt>
                <c:pt idx="125">
                  <c:v>465</c:v>
                </c:pt>
                <c:pt idx="126">
                  <c:v>624</c:v>
                </c:pt>
                <c:pt idx="127">
                  <c:v>364</c:v>
                </c:pt>
                <c:pt idx="128">
                  <c:v>202</c:v>
                </c:pt>
                <c:pt idx="129">
                  <c:v>208</c:v>
                </c:pt>
                <c:pt idx="130">
                  <c:v>208</c:v>
                </c:pt>
                <c:pt idx="131">
                  <c:v>356</c:v>
                </c:pt>
                <c:pt idx="132">
                  <c:v>374</c:v>
                </c:pt>
                <c:pt idx="133">
                  <c:v>249</c:v>
                </c:pt>
                <c:pt idx="134">
                  <c:v>105</c:v>
                </c:pt>
                <c:pt idx="135">
                  <c:v>257</c:v>
                </c:pt>
                <c:pt idx="136">
                  <c:v>699</c:v>
                </c:pt>
                <c:pt idx="137">
                  <c:v>329</c:v>
                </c:pt>
                <c:pt idx="138">
                  <c:v>944</c:v>
                </c:pt>
                <c:pt idx="139">
                  <c:v>126</c:v>
                </c:pt>
                <c:pt idx="140">
                  <c:v>392</c:v>
                </c:pt>
                <c:pt idx="141">
                  <c:v>377</c:v>
                </c:pt>
                <c:pt idx="142">
                  <c:v>130</c:v>
                </c:pt>
                <c:pt idx="143">
                  <c:v>130</c:v>
                </c:pt>
                <c:pt idx="144">
                  <c:v>405</c:v>
                </c:pt>
                <c:pt idx="145">
                  <c:v>728</c:v>
                </c:pt>
                <c:pt idx="146">
                  <c:v>788</c:v>
                </c:pt>
                <c:pt idx="147">
                  <c:v>788</c:v>
                </c:pt>
                <c:pt idx="148">
                  <c:v>213</c:v>
                </c:pt>
                <c:pt idx="149">
                  <c:v>199</c:v>
                </c:pt>
                <c:pt idx="150">
                  <c:v>76</c:v>
                </c:pt>
                <c:pt idx="151">
                  <c:v>388</c:v>
                </c:pt>
                <c:pt idx="152">
                  <c:v>470</c:v>
                </c:pt>
                <c:pt idx="153">
                  <c:v>753</c:v>
                </c:pt>
                <c:pt idx="154">
                  <c:v>342</c:v>
                </c:pt>
                <c:pt idx="155">
                  <c:v>683</c:v>
                </c:pt>
                <c:pt idx="156">
                  <c:v>1132</c:v>
                </c:pt>
                <c:pt idx="157">
                  <c:v>336</c:v>
                </c:pt>
                <c:pt idx="158">
                  <c:v>271</c:v>
                </c:pt>
                <c:pt idx="159">
                  <c:v>279</c:v>
                </c:pt>
                <c:pt idx="160">
                  <c:v>263</c:v>
                </c:pt>
                <c:pt idx="161">
                  <c:v>263</c:v>
                </c:pt>
                <c:pt idx="162">
                  <c:v>269</c:v>
                </c:pt>
                <c:pt idx="163">
                  <c:v>394</c:v>
                </c:pt>
                <c:pt idx="164">
                  <c:v>200</c:v>
                </c:pt>
                <c:pt idx="165">
                  <c:v>245</c:v>
                </c:pt>
                <c:pt idx="166">
                  <c:v>314</c:v>
                </c:pt>
                <c:pt idx="167">
                  <c:v>257</c:v>
                </c:pt>
                <c:pt idx="168">
                  <c:v>217</c:v>
                </c:pt>
                <c:pt idx="169">
                  <c:v>185</c:v>
                </c:pt>
                <c:pt idx="170">
                  <c:v>181</c:v>
                </c:pt>
                <c:pt idx="171">
                  <c:v>700</c:v>
                </c:pt>
                <c:pt idx="172">
                  <c:v>255</c:v>
                </c:pt>
                <c:pt idx="173">
                  <c:v>441</c:v>
                </c:pt>
                <c:pt idx="174">
                  <c:v>406</c:v>
                </c:pt>
                <c:pt idx="175">
                  <c:v>962</c:v>
                </c:pt>
                <c:pt idx="176">
                  <c:v>163</c:v>
                </c:pt>
                <c:pt idx="177">
                  <c:v>606</c:v>
                </c:pt>
                <c:pt idx="178">
                  <c:v>679</c:v>
                </c:pt>
                <c:pt idx="179">
                  <c:v>651</c:v>
                </c:pt>
                <c:pt idx="180">
                  <c:v>92</c:v>
                </c:pt>
                <c:pt idx="181">
                  <c:v>444</c:v>
                </c:pt>
                <c:pt idx="182">
                  <c:v>273</c:v>
                </c:pt>
                <c:pt idx="183">
                  <c:v>75</c:v>
                </c:pt>
                <c:pt idx="184">
                  <c:v>285</c:v>
                </c:pt>
                <c:pt idx="185">
                  <c:v>130</c:v>
                </c:pt>
                <c:pt idx="186">
                  <c:v>293</c:v>
                </c:pt>
                <c:pt idx="187">
                  <c:v>441</c:v>
                </c:pt>
                <c:pt idx="188">
                  <c:v>280</c:v>
                </c:pt>
                <c:pt idx="189">
                  <c:v>924</c:v>
                </c:pt>
                <c:pt idx="190">
                  <c:v>928</c:v>
                </c:pt>
                <c:pt idx="191">
                  <c:v>264</c:v>
                </c:pt>
                <c:pt idx="192">
                  <c:v>495</c:v>
                </c:pt>
                <c:pt idx="193">
                  <c:v>850</c:v>
                </c:pt>
                <c:pt idx="194">
                  <c:v>322</c:v>
                </c:pt>
                <c:pt idx="195">
                  <c:v>1093</c:v>
                </c:pt>
                <c:pt idx="196">
                  <c:v>340</c:v>
                </c:pt>
                <c:pt idx="197">
                  <c:v>543</c:v>
                </c:pt>
                <c:pt idx="198">
                  <c:v>567</c:v>
                </c:pt>
                <c:pt idx="199">
                  <c:v>546</c:v>
                </c:pt>
                <c:pt idx="200">
                  <c:v>209</c:v>
                </c:pt>
                <c:pt idx="201">
                  <c:v>539</c:v>
                </c:pt>
                <c:pt idx="202">
                  <c:v>679</c:v>
                </c:pt>
                <c:pt idx="203">
                  <c:v>315</c:v>
                </c:pt>
                <c:pt idx="204">
                  <c:v>693</c:v>
                </c:pt>
                <c:pt idx="205">
                  <c:v>128</c:v>
                </c:pt>
                <c:pt idx="206">
                  <c:v>85</c:v>
                </c:pt>
                <c:pt idx="207">
                  <c:v>689</c:v>
                </c:pt>
                <c:pt idx="208">
                  <c:v>441</c:v>
                </c:pt>
                <c:pt idx="209">
                  <c:v>667</c:v>
                </c:pt>
                <c:pt idx="210">
                  <c:v>182</c:v>
                </c:pt>
                <c:pt idx="211">
                  <c:v>686</c:v>
                </c:pt>
                <c:pt idx="212">
                  <c:v>532</c:v>
                </c:pt>
                <c:pt idx="213">
                  <c:v>495</c:v>
                </c:pt>
                <c:pt idx="214">
                  <c:v>633</c:v>
                </c:pt>
                <c:pt idx="215">
                  <c:v>1153</c:v>
                </c:pt>
                <c:pt idx="216">
                  <c:v>286</c:v>
                </c:pt>
                <c:pt idx="217">
                  <c:v>68</c:v>
                </c:pt>
                <c:pt idx="218">
                  <c:v>452</c:v>
                </c:pt>
                <c:pt idx="219">
                  <c:v>688</c:v>
                </c:pt>
                <c:pt idx="220">
                  <c:v>117</c:v>
                </c:pt>
                <c:pt idx="221">
                  <c:v>507</c:v>
                </c:pt>
                <c:pt idx="222">
                  <c:v>315</c:v>
                </c:pt>
                <c:pt idx="223">
                  <c:v>142</c:v>
                </c:pt>
              </c:numCache>
            </c:numRef>
          </c:yVal>
          <c:smooth val="0"/>
          <c:extLst>
            <c:ext xmlns:c16="http://schemas.microsoft.com/office/drawing/2014/chart" uri="{C3380CC4-5D6E-409C-BE32-E72D297353CC}">
              <c16:uniqueId val="{00000001-AA32-44C7-8BBF-8B88327F1A7D}"/>
            </c:ext>
          </c:extLst>
        </c:ser>
        <c:ser>
          <c:idx val="2"/>
          <c:order val="2"/>
          <c:tx>
            <c:v>DeMarco</c:v>
          </c:tx>
          <c:spPr>
            <a:ln w="28575">
              <a:noFill/>
            </a:ln>
          </c:spPr>
          <c:marker>
            <c:symbol val="triangle"/>
            <c:size val="5"/>
            <c:spPr>
              <a:solidFill>
                <a:srgbClr val="FF0000"/>
              </a:solidFill>
              <a:ln>
                <a:solidFill>
                  <a:srgbClr val="FF0000"/>
                </a:solidFill>
                <a:prstDash val="solid"/>
              </a:ln>
            </c:spPr>
          </c:marker>
          <c:xVal>
            <c:numRef>
              <c:f>'[Chart in Uncertainty Surrounding the Cone of Uncertainty 20050222a.doc]Demarco Data'!$A$5:$A$24</c:f>
              <c:numCache>
                <c:formatCode>General</c:formatCode>
                <c:ptCount val="20"/>
                <c:pt idx="0">
                  <c:v>370.7</c:v>
                </c:pt>
                <c:pt idx="1">
                  <c:v>751.3</c:v>
                </c:pt>
                <c:pt idx="2">
                  <c:v>354.2</c:v>
                </c:pt>
                <c:pt idx="3">
                  <c:v>866.8</c:v>
                </c:pt>
                <c:pt idx="4">
                  <c:v>240.9</c:v>
                </c:pt>
                <c:pt idx="5">
                  <c:v>130.9</c:v>
                </c:pt>
                <c:pt idx="6">
                  <c:v>177.1</c:v>
                </c:pt>
                <c:pt idx="7">
                  <c:v>271.7</c:v>
                </c:pt>
                <c:pt idx="8">
                  <c:v>458.7</c:v>
                </c:pt>
                <c:pt idx="9">
                  <c:v>279.39999999999969</c:v>
                </c:pt>
                <c:pt idx="10">
                  <c:v>300.3</c:v>
                </c:pt>
                <c:pt idx="11">
                  <c:v>357.5</c:v>
                </c:pt>
                <c:pt idx="12">
                  <c:v>396</c:v>
                </c:pt>
                <c:pt idx="13">
                  <c:v>356.4</c:v>
                </c:pt>
                <c:pt idx="14">
                  <c:v>206.8</c:v>
                </c:pt>
                <c:pt idx="15">
                  <c:v>159.5</c:v>
                </c:pt>
                <c:pt idx="16">
                  <c:v>114.4</c:v>
                </c:pt>
                <c:pt idx="17">
                  <c:v>81.400000000000006</c:v>
                </c:pt>
                <c:pt idx="18">
                  <c:v>202.4</c:v>
                </c:pt>
                <c:pt idx="19">
                  <c:v>37.4</c:v>
                </c:pt>
              </c:numCache>
            </c:numRef>
          </c:xVal>
          <c:yVal>
            <c:numRef>
              <c:f>'[Chart in Uncertainty Surrounding the Cone of Uncertainty 20050222a.doc]Demarco Data'!$B$5:$B$24</c:f>
              <c:numCache>
                <c:formatCode>General</c:formatCode>
                <c:ptCount val="20"/>
                <c:pt idx="0">
                  <c:v>231</c:v>
                </c:pt>
                <c:pt idx="1">
                  <c:v>477</c:v>
                </c:pt>
                <c:pt idx="2">
                  <c:v>269</c:v>
                </c:pt>
                <c:pt idx="3">
                  <c:v>750</c:v>
                </c:pt>
                <c:pt idx="4">
                  <c:v>249</c:v>
                </c:pt>
                <c:pt idx="5">
                  <c:v>147</c:v>
                </c:pt>
                <c:pt idx="6">
                  <c:v>204</c:v>
                </c:pt>
                <c:pt idx="7">
                  <c:v>395</c:v>
                </c:pt>
                <c:pt idx="8">
                  <c:v>837</c:v>
                </c:pt>
                <c:pt idx="9">
                  <c:v>529</c:v>
                </c:pt>
                <c:pt idx="10">
                  <c:v>584</c:v>
                </c:pt>
                <c:pt idx="11">
                  <c:v>729</c:v>
                </c:pt>
                <c:pt idx="12">
                  <c:v>824</c:v>
                </c:pt>
                <c:pt idx="13">
                  <c:v>946</c:v>
                </c:pt>
                <c:pt idx="14">
                  <c:v>575</c:v>
                </c:pt>
                <c:pt idx="15">
                  <c:v>457</c:v>
                </c:pt>
                <c:pt idx="16">
                  <c:v>353</c:v>
                </c:pt>
                <c:pt idx="17">
                  <c:v>277</c:v>
                </c:pt>
                <c:pt idx="18">
                  <c:v>786</c:v>
                </c:pt>
                <c:pt idx="19">
                  <c:v>184</c:v>
                </c:pt>
              </c:numCache>
            </c:numRef>
          </c:yVal>
          <c:smooth val="0"/>
          <c:extLst>
            <c:ext xmlns:c16="http://schemas.microsoft.com/office/drawing/2014/chart" uri="{C3380CC4-5D6E-409C-BE32-E72D297353CC}">
              <c16:uniqueId val="{00000002-AA32-44C7-8BBF-8B88327F1A7D}"/>
            </c:ext>
          </c:extLst>
        </c:ser>
        <c:dLbls>
          <c:showLegendKey val="0"/>
          <c:showVal val="0"/>
          <c:showCatName val="0"/>
          <c:showSerName val="0"/>
          <c:showPercent val="0"/>
          <c:showBubbleSize val="0"/>
        </c:dLbls>
        <c:axId val="549894328"/>
        <c:axId val="549897856"/>
      </c:scatterChart>
      <c:valAx>
        <c:axId val="549894328"/>
        <c:scaling>
          <c:orientation val="minMax"/>
          <c:max val="1200"/>
        </c:scaling>
        <c:delete val="0"/>
        <c:axPos val="b"/>
        <c:title>
          <c:tx>
            <c:rich>
              <a:bodyPr/>
              <a:lstStyle/>
              <a:p>
                <a:pPr>
                  <a:defRPr sz="1050" b="1" i="0" u="none" strike="noStrike" baseline="0">
                    <a:solidFill>
                      <a:srgbClr val="000000"/>
                    </a:solidFill>
                    <a:latin typeface="Arial"/>
                    <a:ea typeface="Arial"/>
                    <a:cs typeface="Arial"/>
                  </a:defRPr>
                </a:pPr>
                <a:r>
                  <a:rPr lang="en-US"/>
                  <a:t>Initial Estimate</a:t>
                </a:r>
              </a:p>
            </c:rich>
          </c:tx>
          <c:layout>
            <c:manualLayout>
              <c:xMode val="edge"/>
              <c:yMode val="edge"/>
              <c:x val="0.44617092119866902"/>
              <c:y val="0.96084828711256198"/>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549897856"/>
        <c:crosses val="autoZero"/>
        <c:crossBetween val="midCat"/>
      </c:valAx>
      <c:valAx>
        <c:axId val="549897856"/>
        <c:scaling>
          <c:orientation val="minMax"/>
          <c:max val="1200"/>
        </c:scaling>
        <c:delete val="0"/>
        <c:axPos val="l"/>
        <c:title>
          <c:tx>
            <c:rich>
              <a:bodyPr/>
              <a:lstStyle/>
              <a:p>
                <a:pPr>
                  <a:defRPr sz="1175" b="1" i="0" u="none" strike="noStrike" baseline="0">
                    <a:solidFill>
                      <a:srgbClr val="000000"/>
                    </a:solidFill>
                    <a:latin typeface="Arial"/>
                    <a:ea typeface="Arial"/>
                    <a:cs typeface="Arial"/>
                  </a:defRPr>
                </a:pPr>
                <a:r>
                  <a:rPr lang="en-US"/>
                  <a:t>Actual</a:t>
                </a:r>
              </a:p>
            </c:rich>
          </c:tx>
          <c:layout>
            <c:manualLayout>
              <c:xMode val="edge"/>
              <c:yMode val="edge"/>
              <c:x val="0"/>
              <c:y val="0.482871125611746"/>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549894328"/>
        <c:crosses val="autoZero"/>
        <c:crossBetween val="midCat"/>
      </c:valAx>
      <c:spPr>
        <a:solidFill>
          <a:srgbClr val="FFFFFF"/>
        </a:solidFill>
        <a:ln w="12700">
          <a:solidFill>
            <a:srgbClr val="000000"/>
          </a:solidFill>
          <a:prstDash val="solid"/>
        </a:ln>
      </c:spPr>
    </c:plotArea>
    <c:legend>
      <c:legendPos val="r"/>
      <c:layout>
        <c:manualLayout>
          <c:xMode val="edge"/>
          <c:yMode val="edge"/>
          <c:x val="0.59822419533851301"/>
          <c:y val="0.771615008156608"/>
          <c:w val="0.106548279689234"/>
          <c:h val="0.104404567699837"/>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86162807024664E-2"/>
          <c:y val="4.3635273362941068E-2"/>
          <c:w val="0.93181383719297528"/>
          <c:h val="0.86243871962287921"/>
        </c:manualLayout>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Pt>
            <c:idx val="1"/>
            <c:invertIfNegative val="0"/>
            <c:bubble3D val="0"/>
            <c:spPr>
              <a:solidFill>
                <a:srgbClr val="FFFF00"/>
              </a:solidFill>
              <a:ln>
                <a:noFill/>
              </a:ln>
              <a:effectLst/>
            </c:spPr>
            <c:extLst>
              <c:ext xmlns:c16="http://schemas.microsoft.com/office/drawing/2014/chart" uri="{C3380CC4-5D6E-409C-BE32-E72D297353CC}">
                <c16:uniqueId val="{00000001-BCA1-45FB-8E07-DE5AB026BBF1}"/>
              </c:ext>
            </c:extLst>
          </c:dPt>
          <c:dPt>
            <c:idx val="2"/>
            <c:invertIfNegative val="0"/>
            <c:bubble3D val="0"/>
            <c:spPr>
              <a:solidFill>
                <a:srgbClr val="FF0000"/>
              </a:solidFill>
              <a:ln>
                <a:noFill/>
              </a:ln>
              <a:effectLst/>
            </c:spPr>
            <c:extLst>
              <c:ext xmlns:c16="http://schemas.microsoft.com/office/drawing/2014/chart" uri="{C3380CC4-5D6E-409C-BE32-E72D297353CC}">
                <c16:uniqueId val="{00000003-BCA1-45FB-8E07-DE5AB026BBF1}"/>
              </c:ext>
            </c:extLst>
          </c:dPt>
          <c:cat>
            <c:strRef>
              <c:f>Sheet1!$A$2:$A$4</c:f>
              <c:strCache>
                <c:ptCount val="3"/>
                <c:pt idx="0">
                  <c:v>10-20%</c:v>
                </c:pt>
                <c:pt idx="1">
                  <c:v>50%</c:v>
                </c:pt>
                <c:pt idx="2">
                  <c:v>80-90%</c:v>
                </c:pt>
              </c:strCache>
            </c:strRef>
          </c:cat>
          <c:val>
            <c:numRef>
              <c:f>Sheet1!$B$2:$B$4</c:f>
              <c:numCache>
                <c:formatCode>General</c:formatCode>
                <c:ptCount val="3"/>
                <c:pt idx="0">
                  <c:v>1</c:v>
                </c:pt>
                <c:pt idx="1">
                  <c:v>2</c:v>
                </c:pt>
                <c:pt idx="2">
                  <c:v>4</c:v>
                </c:pt>
              </c:numCache>
            </c:numRef>
          </c:val>
          <c:extLst>
            <c:ext xmlns:c16="http://schemas.microsoft.com/office/drawing/2014/chart" uri="{C3380CC4-5D6E-409C-BE32-E72D297353CC}">
              <c16:uniqueId val="{00000004-BCA1-45FB-8E07-DE5AB026BBF1}"/>
            </c:ext>
          </c:extLst>
        </c:ser>
        <c:dLbls>
          <c:showLegendKey val="0"/>
          <c:showVal val="0"/>
          <c:showCatName val="0"/>
          <c:showSerName val="0"/>
          <c:showPercent val="0"/>
          <c:showBubbleSize val="0"/>
        </c:dLbls>
        <c:gapWidth val="219"/>
        <c:overlap val="-27"/>
        <c:axId val="549903344"/>
        <c:axId val="549899424"/>
      </c:barChart>
      <c:catAx>
        <c:axId val="54990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49899424"/>
        <c:crosses val="autoZero"/>
        <c:auto val="1"/>
        <c:lblAlgn val="ctr"/>
        <c:lblOffset val="100"/>
        <c:noMultiLvlLbl val="0"/>
      </c:catAx>
      <c:valAx>
        <c:axId val="549899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9903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Best</c:v>
                </c:pt>
              </c:strCache>
            </c:strRef>
          </c:tx>
          <c:spPr>
            <a:solidFill>
              <a:schemeClr val="accent1"/>
            </a:solidFill>
            <a:ln>
              <a:noFill/>
            </a:ln>
            <a:effectLst/>
          </c:spPr>
          <c:invertIfNegative val="0"/>
          <c:cat>
            <c:strRef>
              <c:f>Sheet1!$A$2:$A$4</c:f>
              <c:strCache>
                <c:ptCount val="3"/>
                <c:pt idx="0">
                  <c:v>Estimate</c:v>
                </c:pt>
                <c:pt idx="1">
                  <c:v>Ratio of Actual to Estimate</c:v>
                </c:pt>
                <c:pt idx="2">
                  <c:v>Actual</c:v>
                </c:pt>
              </c:strCache>
            </c:strRef>
          </c:cat>
          <c:val>
            <c:numRef>
              <c:f>Sheet1!$B$2:$B$4</c:f>
              <c:numCache>
                <c:formatCode>General</c:formatCode>
                <c:ptCount val="3"/>
                <c:pt idx="0">
                  <c:v>1</c:v>
                </c:pt>
                <c:pt idx="1">
                  <c:v>0.7</c:v>
                </c:pt>
                <c:pt idx="2">
                  <c:v>1</c:v>
                </c:pt>
              </c:numCache>
            </c:numRef>
          </c:val>
          <c:extLst>
            <c:ext xmlns:c16="http://schemas.microsoft.com/office/drawing/2014/chart" uri="{C3380CC4-5D6E-409C-BE32-E72D297353CC}">
              <c16:uniqueId val="{00000000-6698-4EF3-AAFA-11AB43EA15F6}"/>
            </c:ext>
          </c:extLst>
        </c:ser>
        <c:ser>
          <c:idx val="1"/>
          <c:order val="1"/>
          <c:tx>
            <c:strRef>
              <c:f>Sheet1!$C$1</c:f>
              <c:strCache>
                <c:ptCount val="1"/>
                <c:pt idx="0">
                  <c:v>Worst</c:v>
                </c:pt>
              </c:strCache>
            </c:strRef>
          </c:tx>
          <c:spPr>
            <a:solidFill>
              <a:schemeClr val="accent2"/>
            </a:solidFill>
            <a:ln>
              <a:noFill/>
            </a:ln>
            <a:effectLst/>
          </c:spPr>
          <c:invertIfNegative val="0"/>
          <c:cat>
            <c:strRef>
              <c:f>Sheet1!$A$2:$A$4</c:f>
              <c:strCache>
                <c:ptCount val="3"/>
                <c:pt idx="0">
                  <c:v>Estimate</c:v>
                </c:pt>
                <c:pt idx="1">
                  <c:v>Ratio of Actual to Estimate</c:v>
                </c:pt>
                <c:pt idx="2">
                  <c:v>Actual</c:v>
                </c:pt>
              </c:strCache>
            </c:strRef>
          </c:cat>
          <c:val>
            <c:numRef>
              <c:f>Sheet1!$C$2:$C$4</c:f>
              <c:numCache>
                <c:formatCode>General</c:formatCode>
                <c:ptCount val="3"/>
                <c:pt idx="0">
                  <c:v>8</c:v>
                </c:pt>
                <c:pt idx="1">
                  <c:v>2.9</c:v>
                </c:pt>
                <c:pt idx="2">
                  <c:v>18</c:v>
                </c:pt>
              </c:numCache>
            </c:numRef>
          </c:val>
          <c:extLst>
            <c:ext xmlns:c16="http://schemas.microsoft.com/office/drawing/2014/chart" uri="{C3380CC4-5D6E-409C-BE32-E72D297353CC}">
              <c16:uniqueId val="{00000001-6698-4EF3-AAFA-11AB43EA15F6}"/>
            </c:ext>
          </c:extLst>
        </c:ser>
        <c:dLbls>
          <c:showLegendKey val="0"/>
          <c:showVal val="0"/>
          <c:showCatName val="0"/>
          <c:showSerName val="0"/>
          <c:showPercent val="0"/>
          <c:showBubbleSize val="0"/>
        </c:dLbls>
        <c:gapWidth val="219"/>
        <c:overlap val="-27"/>
        <c:axId val="829990664"/>
        <c:axId val="829991056"/>
      </c:barChart>
      <c:catAx>
        <c:axId val="82999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9991056"/>
        <c:crosses val="autoZero"/>
        <c:auto val="1"/>
        <c:lblAlgn val="ctr"/>
        <c:lblOffset val="100"/>
        <c:noMultiLvlLbl val="0"/>
      </c:catAx>
      <c:valAx>
        <c:axId val="82999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9990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0.14847</cdr:x>
      <cdr:y>0.71004</cdr:y>
    </cdr:from>
    <cdr:to>
      <cdr:x>0.27306</cdr:x>
      <cdr:y>0.90017</cdr:y>
    </cdr:to>
    <cdr:sp macro="" textlink="">
      <cdr:nvSpPr>
        <cdr:cNvPr id="2" name="Rectangle 1"/>
        <cdr:cNvSpPr/>
      </cdr:nvSpPr>
      <cdr:spPr>
        <a:xfrm xmlns:a="http://schemas.openxmlformats.org/drawingml/2006/main">
          <a:off x="1228725" y="344805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5400" b="0" cap="none" spc="0" dirty="0" smtClean="0">
              <a:ln w="0"/>
              <a:solidFill>
                <a:schemeClr val="tx1"/>
              </a:solidFill>
              <a:effectLst>
                <a:outerShdw blurRad="38100" dist="19050" dir="2700000" algn="tl" rotWithShape="0">
                  <a:schemeClr val="dk1">
                    <a:alpha val="40000"/>
                  </a:schemeClr>
                </a:outerShdw>
              </a:effectLst>
            </a:rPr>
            <a:t>1X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0.4696</cdr:x>
      <cdr:y>0.61196</cdr:y>
    </cdr:from>
    <cdr:to>
      <cdr:x>0.59418</cdr:x>
      <cdr:y>0.8021</cdr:y>
    </cdr:to>
    <cdr:sp macro="" textlink="">
      <cdr:nvSpPr>
        <cdr:cNvPr id="3" name="Rectangle 2"/>
        <cdr:cNvSpPr/>
      </cdr:nvSpPr>
      <cdr:spPr>
        <a:xfrm xmlns:a="http://schemas.openxmlformats.org/drawingml/2006/main">
          <a:off x="3886200" y="297180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2</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0.78266</cdr:x>
      <cdr:y>0.28245</cdr:y>
    </cdr:from>
    <cdr:to>
      <cdr:x>0.90725</cdr:x>
      <cdr:y>0.47258</cdr:y>
    </cdr:to>
    <cdr:sp macro="" textlink="">
      <cdr:nvSpPr>
        <cdr:cNvPr id="4" name="Rectangle 3"/>
        <cdr:cNvSpPr/>
      </cdr:nvSpPr>
      <cdr:spPr>
        <a:xfrm xmlns:a="http://schemas.openxmlformats.org/drawingml/2006/main">
          <a:off x="6477000" y="137160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4</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0305" y="117052"/>
            <a:ext cx="4033943" cy="351155"/>
          </a:xfrm>
          <a:prstGeom prst="rect">
            <a:avLst/>
          </a:prstGeom>
        </p:spPr>
        <p:txBody>
          <a:bodyPr vert="horz" lIns="93315" tIns="46658" rIns="93315" bIns="46658" rtlCol="0"/>
          <a:lstStyle>
            <a:lvl1pPr algn="l">
              <a:defRPr sz="1200"/>
            </a:lvl1pPr>
          </a:lstStyle>
          <a:p>
            <a:endParaRPr lang="en-US" sz="1000" dirty="0">
              <a:solidFill>
                <a:srgbClr val="666666"/>
              </a:solidFill>
              <a:latin typeface="Arial" pitchFamily="34" charset="0"/>
              <a:cs typeface="Arial" pitchFamily="34" charset="0"/>
            </a:endParaRPr>
          </a:p>
        </p:txBody>
      </p:sp>
      <p:sp>
        <p:nvSpPr>
          <p:cNvPr id="3" name="Date Placeholder 2"/>
          <p:cNvSpPr>
            <a:spLocks noGrp="1"/>
          </p:cNvSpPr>
          <p:nvPr>
            <p:ph type="dt" sz="quarter" idx="1"/>
          </p:nvPr>
        </p:nvSpPr>
        <p:spPr>
          <a:xfrm>
            <a:off x="4964855" y="117052"/>
            <a:ext cx="4033943" cy="351155"/>
          </a:xfrm>
          <a:prstGeom prst="rect">
            <a:avLst/>
          </a:prstGeom>
        </p:spPr>
        <p:txBody>
          <a:bodyPr vert="horz" lIns="93315" tIns="46658" rIns="93315" bIns="46658" rtlCol="0"/>
          <a:lstStyle>
            <a:lvl1pPr algn="r">
              <a:defRPr sz="1200"/>
            </a:lvl1pPr>
          </a:lstStyle>
          <a:p>
            <a:fld id="{1B569FE1-51EE-4BDB-BFC0-FF7113750CC9}" type="datetimeFigureOut">
              <a:rPr lang="en-US" sz="1000">
                <a:solidFill>
                  <a:srgbClr val="666666"/>
                </a:solidFill>
                <a:latin typeface="Arial" pitchFamily="34" charset="0"/>
                <a:cs typeface="Arial" pitchFamily="34" charset="0"/>
              </a:rPr>
              <a:pPr/>
              <a:t>3/15/2016</a:t>
            </a:fld>
            <a:endParaRPr lang="en-US" sz="1000" dirty="0">
              <a:solidFill>
                <a:srgbClr val="666666"/>
              </a:solidFill>
              <a:latin typeface="Arial" pitchFamily="34" charset="0"/>
              <a:cs typeface="Arial" pitchFamily="34" charset="0"/>
            </a:endParaRPr>
          </a:p>
        </p:txBody>
      </p:sp>
      <p:sp>
        <p:nvSpPr>
          <p:cNvPr id="4" name="Footer Placeholder 3"/>
          <p:cNvSpPr>
            <a:spLocks noGrp="1"/>
          </p:cNvSpPr>
          <p:nvPr>
            <p:ph type="ftr" sz="quarter" idx="2"/>
          </p:nvPr>
        </p:nvSpPr>
        <p:spPr>
          <a:xfrm>
            <a:off x="310305" y="6554894"/>
            <a:ext cx="4033943" cy="351155"/>
          </a:xfrm>
          <a:prstGeom prst="rect">
            <a:avLst/>
          </a:prstGeom>
        </p:spPr>
        <p:txBody>
          <a:bodyPr vert="horz" lIns="93315" tIns="46658" rIns="93315" bIns="46658" rtlCol="0" anchor="b"/>
          <a:lstStyle>
            <a:lvl1pPr algn="l">
              <a:defRPr sz="1200"/>
            </a:lvl1pPr>
          </a:lstStyle>
          <a:p>
            <a:r>
              <a:rPr lang="en-US" sz="1000" dirty="0">
                <a:solidFill>
                  <a:srgbClr val="666666"/>
                </a:solidFill>
                <a:latin typeface="Arial" pitchFamily="34" charset="0"/>
                <a:cs typeface="Arial" pitchFamily="34" charset="0"/>
              </a:rPr>
              <a:t>Copyright </a:t>
            </a:r>
            <a:r>
              <a:rPr lang="en-US" altLang="ja-JP" sz="1000" dirty="0">
                <a:solidFill>
                  <a:srgbClr val="666666"/>
                </a:solidFill>
                <a:latin typeface="Arial" pitchFamily="34" charset="0"/>
                <a:cs typeface="Arial" pitchFamily="34" charset="0"/>
              </a:rPr>
              <a:t>© </a:t>
            </a:r>
            <a:r>
              <a:rPr lang="en-US" sz="1000" dirty="0">
                <a:solidFill>
                  <a:srgbClr val="666666"/>
                </a:solidFill>
                <a:latin typeface="Arial" pitchFamily="34" charset="0"/>
                <a:cs typeface="Arial" pitchFamily="34" charset="0"/>
              </a:rPr>
              <a:t>2012 IHS Inc. All Rights Reserved.</a:t>
            </a:r>
          </a:p>
        </p:txBody>
      </p:sp>
      <p:sp>
        <p:nvSpPr>
          <p:cNvPr id="5" name="Slide Number Placeholder 4"/>
          <p:cNvSpPr>
            <a:spLocks noGrp="1"/>
          </p:cNvSpPr>
          <p:nvPr>
            <p:ph type="sldNum" sz="quarter" idx="3"/>
          </p:nvPr>
        </p:nvSpPr>
        <p:spPr>
          <a:xfrm>
            <a:off x="4964855" y="6554894"/>
            <a:ext cx="4033943" cy="351155"/>
          </a:xfrm>
          <a:prstGeom prst="rect">
            <a:avLst/>
          </a:prstGeom>
        </p:spPr>
        <p:txBody>
          <a:bodyPr vert="horz" lIns="93315" tIns="46658" rIns="93315" bIns="46658" rtlCol="0" anchor="b"/>
          <a:lstStyle>
            <a:lvl1pPr algn="r">
              <a:defRPr sz="1200"/>
            </a:lvl1pPr>
          </a:lstStyle>
          <a:p>
            <a:fld id="{7696AA7F-128A-4F96-90D9-798331F07881}" type="slidenum">
              <a:rPr lang="en-US" sz="1000">
                <a:solidFill>
                  <a:srgbClr val="666666"/>
                </a:solidFill>
                <a:latin typeface="Arial" pitchFamily="34" charset="0"/>
                <a:cs typeface="Arial" pitchFamily="34" charset="0"/>
              </a:rPr>
              <a:pPr/>
              <a:t>‹#›</a:t>
            </a:fld>
            <a:endParaRPr lang="en-US" sz="1000">
              <a:solidFill>
                <a:srgbClr val="666666"/>
              </a:solidFill>
              <a:latin typeface="Arial" pitchFamily="34" charset="0"/>
              <a:cs typeface="Arial" pitchFamily="34" charset="0"/>
            </a:endParaRPr>
          </a:p>
        </p:txBody>
      </p:sp>
    </p:spTree>
    <p:extLst>
      <p:ext uri="{BB962C8B-B14F-4D97-AF65-F5344CB8AC3E}">
        <p14:creationId xmlns:p14="http://schemas.microsoft.com/office/powerpoint/2010/main" val="48071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0305" y="117052"/>
            <a:ext cx="4033943" cy="351155"/>
          </a:xfrm>
          <a:prstGeom prst="rect">
            <a:avLst/>
          </a:prstGeom>
        </p:spPr>
        <p:txBody>
          <a:bodyPr vert="horz" lIns="93315" tIns="46658" rIns="93315" bIns="46658" rtlCol="0"/>
          <a:lstStyle>
            <a:lvl1pPr algn="l">
              <a:defRPr sz="1000">
                <a:solidFill>
                  <a:srgbClr val="666666"/>
                </a:solidFill>
              </a:defRPr>
            </a:lvl1pPr>
          </a:lstStyle>
          <a:p>
            <a:endParaRPr lang="en-US" dirty="0"/>
          </a:p>
        </p:txBody>
      </p:sp>
      <p:sp>
        <p:nvSpPr>
          <p:cNvPr id="3" name="Date Placeholder 2"/>
          <p:cNvSpPr>
            <a:spLocks noGrp="1"/>
          </p:cNvSpPr>
          <p:nvPr>
            <p:ph type="dt" idx="1"/>
          </p:nvPr>
        </p:nvSpPr>
        <p:spPr>
          <a:xfrm>
            <a:off x="4964855" y="117052"/>
            <a:ext cx="4033943" cy="351155"/>
          </a:xfrm>
          <a:prstGeom prst="rect">
            <a:avLst/>
          </a:prstGeom>
        </p:spPr>
        <p:txBody>
          <a:bodyPr vert="horz" lIns="93315" tIns="46658" rIns="93315" bIns="46658" rtlCol="0"/>
          <a:lstStyle>
            <a:lvl1pPr algn="r">
              <a:defRPr sz="1000">
                <a:solidFill>
                  <a:srgbClr val="666666"/>
                </a:solidFill>
              </a:defRPr>
            </a:lvl1pPr>
          </a:lstStyle>
          <a:p>
            <a:fld id="{4893E39E-9981-4D6A-B4AC-34D0BB6D3124}" type="datetimeFigureOut">
              <a:rPr lang="en-US" smtClean="0"/>
              <a:pPr/>
              <a:t>3/15/2016</a:t>
            </a:fld>
            <a:endParaRPr lang="en-US"/>
          </a:p>
        </p:txBody>
      </p:sp>
      <p:sp>
        <p:nvSpPr>
          <p:cNvPr id="4" name="Slide Image Placeholder 3"/>
          <p:cNvSpPr>
            <a:spLocks noGrp="1" noRot="1" noChangeAspect="1"/>
          </p:cNvSpPr>
          <p:nvPr>
            <p:ph type="sldImg" idx="2"/>
          </p:nvPr>
        </p:nvSpPr>
        <p:spPr>
          <a:xfrm>
            <a:off x="2898775" y="527050"/>
            <a:ext cx="3513138" cy="2633663"/>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930910" y="3335974"/>
            <a:ext cx="7447280" cy="3160395"/>
          </a:xfrm>
          <a:prstGeom prst="rect">
            <a:avLst/>
          </a:prstGeom>
        </p:spPr>
        <p:txBody>
          <a:bodyPr vert="horz" lIns="93315" tIns="46658" rIns="93315"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10305" y="6554894"/>
            <a:ext cx="4033943" cy="351155"/>
          </a:xfrm>
          <a:prstGeom prst="rect">
            <a:avLst/>
          </a:prstGeom>
        </p:spPr>
        <p:txBody>
          <a:bodyPr vert="horz" lIns="93315" tIns="46658" rIns="93315" bIns="46658" rtlCol="0" anchor="b"/>
          <a:lstStyle>
            <a:lvl1pPr algn="l">
              <a:defRPr sz="1000">
                <a:solidFill>
                  <a:srgbClr val="666666"/>
                </a:solidFill>
              </a:defRPr>
            </a:lvl1pPr>
          </a:lstStyle>
          <a:p>
            <a:endParaRPr lang="en-US"/>
          </a:p>
        </p:txBody>
      </p:sp>
      <p:sp>
        <p:nvSpPr>
          <p:cNvPr id="7" name="Slide Number Placeholder 6"/>
          <p:cNvSpPr>
            <a:spLocks noGrp="1"/>
          </p:cNvSpPr>
          <p:nvPr>
            <p:ph type="sldNum" sz="quarter" idx="5"/>
          </p:nvPr>
        </p:nvSpPr>
        <p:spPr>
          <a:xfrm>
            <a:off x="4964855" y="6554894"/>
            <a:ext cx="4033943" cy="351155"/>
          </a:xfrm>
          <a:prstGeom prst="rect">
            <a:avLst/>
          </a:prstGeom>
        </p:spPr>
        <p:txBody>
          <a:bodyPr vert="horz" lIns="93315" tIns="46658" rIns="93315" bIns="46658" rtlCol="0" anchor="b"/>
          <a:lstStyle>
            <a:lvl1pPr algn="r">
              <a:defRPr sz="1000">
                <a:solidFill>
                  <a:srgbClr val="666666"/>
                </a:solidFill>
              </a:defRPr>
            </a:lvl1pPr>
          </a:lstStyle>
          <a:p>
            <a:fld id="{02A32C17-A472-4774-AAA4-7C42DB4D94B6}" type="slidenum">
              <a:rPr lang="en-US" smtClean="0"/>
              <a:pPr/>
              <a:t>‹#›</a:t>
            </a:fld>
            <a:endParaRPr lang="en-US"/>
          </a:p>
        </p:txBody>
      </p:sp>
    </p:spTree>
    <p:extLst>
      <p:ext uri="{BB962C8B-B14F-4D97-AF65-F5344CB8AC3E}">
        <p14:creationId xmlns:p14="http://schemas.microsoft.com/office/powerpoint/2010/main" val="229213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20" indent="-291586" eaLnBrk="0" hangingPunct="0">
              <a:defRPr>
                <a:solidFill>
                  <a:schemeClr val="tx1"/>
                </a:solidFill>
                <a:latin typeface="Arial" charset="0"/>
                <a:cs typeface="Arial" charset="0"/>
              </a:defRPr>
            </a:lvl2pPr>
            <a:lvl3pPr marL="1166340" indent="-233268" eaLnBrk="0" hangingPunct="0">
              <a:defRPr>
                <a:solidFill>
                  <a:schemeClr val="tx1"/>
                </a:solidFill>
                <a:latin typeface="Arial" charset="0"/>
                <a:cs typeface="Arial" charset="0"/>
              </a:defRPr>
            </a:lvl3pPr>
            <a:lvl4pPr marL="1632875" indent="-233268" eaLnBrk="0" hangingPunct="0">
              <a:defRPr>
                <a:solidFill>
                  <a:schemeClr val="tx1"/>
                </a:solidFill>
                <a:latin typeface="Arial" charset="0"/>
                <a:cs typeface="Arial" charset="0"/>
              </a:defRPr>
            </a:lvl4pPr>
            <a:lvl5pPr marL="2099411" indent="-233268" eaLnBrk="0" hangingPunct="0">
              <a:defRPr>
                <a:solidFill>
                  <a:schemeClr val="tx1"/>
                </a:solidFill>
                <a:latin typeface="Arial" charset="0"/>
                <a:cs typeface="Arial" charset="0"/>
              </a:defRPr>
            </a:lvl5pPr>
            <a:lvl6pPr marL="2565948" indent="-233268" eaLnBrk="0" fontAlgn="base" hangingPunct="0">
              <a:spcBef>
                <a:spcPct val="0"/>
              </a:spcBef>
              <a:spcAft>
                <a:spcPct val="0"/>
              </a:spcAft>
              <a:defRPr>
                <a:solidFill>
                  <a:schemeClr val="tx1"/>
                </a:solidFill>
                <a:latin typeface="Arial" charset="0"/>
                <a:cs typeface="Arial" charset="0"/>
              </a:defRPr>
            </a:lvl6pPr>
            <a:lvl7pPr marL="3032483" indent="-233268" eaLnBrk="0" fontAlgn="base" hangingPunct="0">
              <a:spcBef>
                <a:spcPct val="0"/>
              </a:spcBef>
              <a:spcAft>
                <a:spcPct val="0"/>
              </a:spcAft>
              <a:defRPr>
                <a:solidFill>
                  <a:schemeClr val="tx1"/>
                </a:solidFill>
                <a:latin typeface="Arial" charset="0"/>
                <a:cs typeface="Arial" charset="0"/>
              </a:defRPr>
            </a:lvl7pPr>
            <a:lvl8pPr marL="3499019" indent="-233268" eaLnBrk="0" fontAlgn="base" hangingPunct="0">
              <a:spcBef>
                <a:spcPct val="0"/>
              </a:spcBef>
              <a:spcAft>
                <a:spcPct val="0"/>
              </a:spcAft>
              <a:defRPr>
                <a:solidFill>
                  <a:schemeClr val="tx1"/>
                </a:solidFill>
                <a:latin typeface="Arial" charset="0"/>
                <a:cs typeface="Arial" charset="0"/>
              </a:defRPr>
            </a:lvl8pPr>
            <a:lvl9pPr marL="3965555" indent="-233268" eaLnBrk="0" fontAlgn="base" hangingPunct="0">
              <a:spcBef>
                <a:spcPct val="0"/>
              </a:spcBef>
              <a:spcAft>
                <a:spcPct val="0"/>
              </a:spcAft>
              <a:defRPr>
                <a:solidFill>
                  <a:schemeClr val="tx1"/>
                </a:solidFill>
                <a:latin typeface="Arial" charset="0"/>
                <a:cs typeface="Arial" charset="0"/>
              </a:defRPr>
            </a:lvl9pPr>
          </a:lstStyle>
          <a:p>
            <a:pPr defTabSz="933073" eaLnBrk="1" hangingPunct="1"/>
            <a:fld id="{8E4843B1-B885-40CE-A886-0195A3E5C259}" type="slidenum">
              <a:rPr lang="en-US" smtClean="0"/>
              <a:pPr defTabSz="933073" eaLnBrk="1" hangingPunct="1"/>
              <a:t>2</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65932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37808ABF-FED7-4659-AAC4-9D9436CF8931}" type="slidenum">
              <a:rPr lang="en-US" smtClean="0"/>
              <a:pPr defTabSz="942212" eaLnBrk="1" hangingPunct="1"/>
              <a:t>32</a:t>
            </a:fld>
            <a:endParaRPr lang="en-US" smtClean="0"/>
          </a:p>
        </p:txBody>
      </p:sp>
      <p:sp>
        <p:nvSpPr>
          <p:cNvPr id="102403" name="Rectangle 2"/>
          <p:cNvSpPr>
            <a:spLocks noGrp="1" noRot="1" noChangeAspect="1" noChangeArrowheads="1" noTextEdit="1"/>
          </p:cNvSpPr>
          <p:nvPr>
            <p:ph type="sldImg"/>
          </p:nvPr>
        </p:nvSpPr>
        <p:spPr>
          <a:xfrm>
            <a:off x="2909888" y="522288"/>
            <a:ext cx="3560762" cy="2671762"/>
          </a:xfrm>
          <a:ln/>
        </p:spPr>
      </p:sp>
      <p:sp>
        <p:nvSpPr>
          <p:cNvPr id="102404" name="Rectangle 3"/>
          <p:cNvSpPr>
            <a:spLocks noGrp="1" noChangeArrowheads="1"/>
          </p:cNvSpPr>
          <p:nvPr>
            <p:ph type="body" idx="1"/>
          </p:nvPr>
        </p:nvSpPr>
        <p:spPr>
          <a:xfrm>
            <a:off x="1251799" y="3372033"/>
            <a:ext cx="6870212" cy="319775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This is from an IEEE Software article that I published in May 2006</a:t>
            </a:r>
          </a:p>
        </p:txBody>
      </p:sp>
    </p:spTree>
    <p:extLst>
      <p:ext uri="{BB962C8B-B14F-4D97-AF65-F5344CB8AC3E}">
        <p14:creationId xmlns:p14="http://schemas.microsoft.com/office/powerpoint/2010/main" val="3621999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34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F5B99DD1-55B4-43EC-90D8-B4DD5E82BEE8}" type="slidenum">
              <a:rPr lang="en-US" smtClean="0"/>
              <a:pPr defTabSz="942212" eaLnBrk="1" hangingPunct="1"/>
              <a:t>33</a:t>
            </a:fld>
            <a:endParaRPr lang="en-US" smtClean="0"/>
          </a:p>
        </p:txBody>
      </p:sp>
    </p:spTree>
    <p:extLst>
      <p:ext uri="{BB962C8B-B14F-4D97-AF65-F5344CB8AC3E}">
        <p14:creationId xmlns:p14="http://schemas.microsoft.com/office/powerpoint/2010/main" val="291248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AEA34A02-BDF7-49D3-92F0-5EAA9DC1FE93}" type="slidenum">
              <a:rPr lang="en-US" smtClean="0"/>
              <a:pPr defTabSz="942212" eaLnBrk="1" hangingPunct="1"/>
              <a:t>39</a:t>
            </a:fld>
            <a:endParaRPr lang="en-US" smtClean="0"/>
          </a:p>
        </p:txBody>
      </p:sp>
      <p:sp>
        <p:nvSpPr>
          <p:cNvPr id="108547" name="Rectangle 2"/>
          <p:cNvSpPr>
            <a:spLocks noGrp="1" noRot="1" noChangeAspect="1" noChangeArrowheads="1" noTextEdit="1"/>
          </p:cNvSpPr>
          <p:nvPr>
            <p:ph type="sldImg"/>
          </p:nvPr>
        </p:nvSpPr>
        <p:spPr>
          <a:xfrm>
            <a:off x="2906713" y="522288"/>
            <a:ext cx="3563937" cy="2674937"/>
          </a:xfrm>
          <a:ln/>
        </p:spPr>
      </p:sp>
      <p:sp>
        <p:nvSpPr>
          <p:cNvPr id="108548" name="Rectangle 3"/>
          <p:cNvSpPr>
            <a:spLocks noGrp="1" noChangeArrowheads="1"/>
          </p:cNvSpPr>
          <p:nvPr>
            <p:ph type="body" idx="1"/>
          </p:nvPr>
        </p:nvSpPr>
        <p:spPr>
          <a:xfrm>
            <a:off x="1250168" y="3372033"/>
            <a:ext cx="6871842" cy="319775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2486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doesn’t uncertainty decrease with time?   Why should it?  We start implementing</a:t>
            </a:r>
            <a:r>
              <a:rPr lang="en-US" baseline="0" dirty="0" smtClean="0"/>
              <a:t> stories and our stories adhere to INVEST.  Thus they are independent.  Thus the delivery of one story is not impacting the uncertainty of a future story.    </a:t>
            </a:r>
            <a:endParaRPr lang="en-US" dirty="0"/>
          </a:p>
        </p:txBody>
      </p:sp>
      <p:sp>
        <p:nvSpPr>
          <p:cNvPr id="4" name="Slide Number Placeholder 3"/>
          <p:cNvSpPr>
            <a:spLocks noGrp="1"/>
          </p:cNvSpPr>
          <p:nvPr>
            <p:ph type="sldNum" sz="quarter" idx="10"/>
          </p:nvPr>
        </p:nvSpPr>
        <p:spPr/>
        <p:txBody>
          <a:bodyPr/>
          <a:lstStyle/>
          <a:p>
            <a:fld id="{ECF627C2-34B0-41A0-904C-3DC268DA8C39}" type="slidenum">
              <a:rPr lang="en-US" smtClean="0"/>
              <a:t>40</a:t>
            </a:fld>
            <a:endParaRPr lang="en-US"/>
          </a:p>
        </p:txBody>
      </p:sp>
    </p:spTree>
    <p:extLst>
      <p:ext uri="{BB962C8B-B14F-4D97-AF65-F5344CB8AC3E}">
        <p14:creationId xmlns:p14="http://schemas.microsoft.com/office/powerpoint/2010/main" val="3767683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42277" eaLnBrk="0" hangingPunct="0">
              <a:defRPr sz="2700">
                <a:solidFill>
                  <a:srgbClr val="CC3300"/>
                </a:solidFill>
                <a:latin typeface="Arial" pitchFamily="34" charset="0"/>
                <a:cs typeface="Times New Roman" pitchFamily="18" charset="0"/>
              </a:defRPr>
            </a:lvl1pPr>
            <a:lvl2pPr marL="724114" indent="-278506" defTabSz="942277" eaLnBrk="0" hangingPunct="0">
              <a:defRPr sz="2700">
                <a:solidFill>
                  <a:srgbClr val="CC3300"/>
                </a:solidFill>
                <a:latin typeface="Arial" pitchFamily="34" charset="0"/>
                <a:cs typeface="Times New Roman" pitchFamily="18" charset="0"/>
              </a:defRPr>
            </a:lvl2pPr>
            <a:lvl3pPr marL="1114022" indent="-222804" defTabSz="942277" eaLnBrk="0" hangingPunct="0">
              <a:defRPr sz="2700">
                <a:solidFill>
                  <a:srgbClr val="CC3300"/>
                </a:solidFill>
                <a:latin typeface="Arial" pitchFamily="34" charset="0"/>
                <a:cs typeface="Times New Roman" pitchFamily="18" charset="0"/>
              </a:defRPr>
            </a:lvl3pPr>
            <a:lvl4pPr marL="1559631" indent="-222804" defTabSz="942277" eaLnBrk="0" hangingPunct="0">
              <a:defRPr sz="2700">
                <a:solidFill>
                  <a:srgbClr val="CC3300"/>
                </a:solidFill>
                <a:latin typeface="Arial" pitchFamily="34" charset="0"/>
                <a:cs typeface="Times New Roman" pitchFamily="18" charset="0"/>
              </a:defRPr>
            </a:lvl4pPr>
            <a:lvl5pPr marL="2005240" indent="-222804" defTabSz="942277" eaLnBrk="0" hangingPunct="0">
              <a:defRPr sz="2700">
                <a:solidFill>
                  <a:srgbClr val="CC3300"/>
                </a:solidFill>
                <a:latin typeface="Arial" pitchFamily="34" charset="0"/>
                <a:cs typeface="Times New Roman" pitchFamily="18" charset="0"/>
              </a:defRPr>
            </a:lvl5pPr>
            <a:lvl6pPr marL="2450850"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96459"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42068"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87677"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436F17A2-0E6E-44DE-B670-94556393E781}" type="slidenum">
              <a:rPr lang="en-US" sz="1300">
                <a:solidFill>
                  <a:schemeClr val="tx1"/>
                </a:solidFill>
                <a:latin typeface="Times New Roman" pitchFamily="18" charset="0"/>
              </a:rPr>
              <a:pPr eaLnBrk="1" hangingPunct="1"/>
              <a:t>44</a:t>
            </a:fld>
            <a:endParaRPr lang="en-US" sz="1300">
              <a:solidFill>
                <a:schemeClr val="tx1"/>
              </a:solidFill>
              <a:latin typeface="Times New Roman" pitchFamily="18" charset="0"/>
            </a:endParaRPr>
          </a:p>
        </p:txBody>
      </p:sp>
      <p:sp>
        <p:nvSpPr>
          <p:cNvPr id="14339" name="Rectangle 2"/>
          <p:cNvSpPr>
            <a:spLocks noGrp="1" noRot="1" noChangeAspect="1" noChangeArrowheads="1" noTextEdit="1"/>
          </p:cNvSpPr>
          <p:nvPr>
            <p:ph type="sldImg"/>
          </p:nvPr>
        </p:nvSpPr>
        <p:spPr>
          <a:xfrm>
            <a:off x="2963863" y="704850"/>
            <a:ext cx="3535362" cy="2652713"/>
          </a:xfrm>
          <a:ln/>
        </p:spPr>
      </p:sp>
      <p:sp>
        <p:nvSpPr>
          <p:cNvPr id="14340" name="Rectangle 3"/>
          <p:cNvSpPr>
            <a:spLocks noGrp="1" noChangeArrowheads="1"/>
          </p:cNvSpPr>
          <p:nvPr>
            <p:ph type="body" idx="1"/>
          </p:nvPr>
        </p:nvSpPr>
        <p:spPr>
          <a:xfrm>
            <a:off x="208012" y="3431013"/>
            <a:ext cx="8866893" cy="3373985"/>
          </a:xfrm>
          <a:noFill/>
        </p:spPr>
        <p:txBody>
          <a:bodyPr/>
          <a:lstStyle/>
          <a:p>
            <a:pPr eaLnBrk="1" hangingPunct="1"/>
            <a:r>
              <a:rPr lang="en-US" sz="1200" dirty="0" smtClean="0"/>
              <a:t>(</a:t>
            </a:r>
            <a:r>
              <a:rPr lang="en-US" sz="1200" dirty="0" err="1" smtClean="0"/>
              <a:t>MoSCoW</a:t>
            </a:r>
            <a:r>
              <a:rPr lang="en-US" sz="1200" dirty="0" smtClean="0"/>
              <a:t> for Pre-Schoolers)  But actually an improvement on </a:t>
            </a:r>
            <a:r>
              <a:rPr lang="en-US" sz="1200" dirty="0" err="1" smtClean="0"/>
              <a:t>MoSCoW</a:t>
            </a:r>
            <a:r>
              <a:rPr lang="en-US" sz="1200" dirty="0" smtClean="0"/>
              <a:t>.</a:t>
            </a:r>
            <a:r>
              <a:rPr lang="en-US" sz="1200" baseline="0" dirty="0" smtClean="0"/>
              <a:t>  The English language is loaded.  “Should” implies that if I don’t deliver it is a failure.  On the other hand, by calling a “B” a “wish” I’m actually happy if it is delivered.  The definition of “A” is critical.  It is the Product Owner that is taking the heat for a schedule slip.  This is a huge change for many teams.</a:t>
            </a:r>
            <a:endParaRPr lang="en-US" dirty="0" smtClean="0">
              <a:cs typeface="Arial" pitchFamily="34" charset="0"/>
            </a:endParaRPr>
          </a:p>
        </p:txBody>
      </p:sp>
    </p:spTree>
    <p:extLst>
      <p:ext uri="{BB962C8B-B14F-4D97-AF65-F5344CB8AC3E}">
        <p14:creationId xmlns:p14="http://schemas.microsoft.com/office/powerpoint/2010/main" val="803835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277" eaLnBrk="0" hangingPunct="0">
              <a:defRPr sz="2700">
                <a:solidFill>
                  <a:srgbClr val="CC3300"/>
                </a:solidFill>
                <a:latin typeface="Arial" pitchFamily="34" charset="0"/>
                <a:cs typeface="Times New Roman" pitchFamily="18" charset="0"/>
              </a:defRPr>
            </a:lvl1pPr>
            <a:lvl2pPr marL="724114" indent="-278506" defTabSz="942277" eaLnBrk="0" hangingPunct="0">
              <a:defRPr sz="2700">
                <a:solidFill>
                  <a:srgbClr val="CC3300"/>
                </a:solidFill>
                <a:latin typeface="Arial" pitchFamily="34" charset="0"/>
                <a:cs typeface="Times New Roman" pitchFamily="18" charset="0"/>
              </a:defRPr>
            </a:lvl2pPr>
            <a:lvl3pPr marL="1114022" indent="-222804" defTabSz="942277" eaLnBrk="0" hangingPunct="0">
              <a:defRPr sz="2700">
                <a:solidFill>
                  <a:srgbClr val="CC3300"/>
                </a:solidFill>
                <a:latin typeface="Arial" pitchFamily="34" charset="0"/>
                <a:cs typeface="Times New Roman" pitchFamily="18" charset="0"/>
              </a:defRPr>
            </a:lvl3pPr>
            <a:lvl4pPr marL="1559631" indent="-222804" defTabSz="942277" eaLnBrk="0" hangingPunct="0">
              <a:defRPr sz="2700">
                <a:solidFill>
                  <a:srgbClr val="CC3300"/>
                </a:solidFill>
                <a:latin typeface="Arial" pitchFamily="34" charset="0"/>
                <a:cs typeface="Times New Roman" pitchFamily="18" charset="0"/>
              </a:defRPr>
            </a:lvl4pPr>
            <a:lvl5pPr marL="2005240" indent="-222804" defTabSz="942277" eaLnBrk="0" hangingPunct="0">
              <a:defRPr sz="2700">
                <a:solidFill>
                  <a:srgbClr val="CC3300"/>
                </a:solidFill>
                <a:latin typeface="Arial" pitchFamily="34" charset="0"/>
                <a:cs typeface="Times New Roman" pitchFamily="18" charset="0"/>
              </a:defRPr>
            </a:lvl5pPr>
            <a:lvl6pPr marL="2450850"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96459"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42068"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87677"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08DC6DA6-4B78-43AA-9F6E-F55C3C51EAD4}" type="slidenum">
              <a:rPr lang="en-US" sz="1300">
                <a:solidFill>
                  <a:schemeClr val="tx1"/>
                </a:solidFill>
                <a:latin typeface="Times New Roman" pitchFamily="18" charset="0"/>
              </a:rPr>
              <a:pPr eaLnBrk="1" hangingPunct="1"/>
              <a:t>45</a:t>
            </a:fld>
            <a:endParaRPr lang="en-US" sz="1300">
              <a:solidFill>
                <a:schemeClr val="tx1"/>
              </a:solidFill>
              <a:latin typeface="Times New Roman" pitchFamily="18" charset="0"/>
            </a:endParaRPr>
          </a:p>
        </p:txBody>
      </p:sp>
      <p:sp>
        <p:nvSpPr>
          <p:cNvPr id="15363" name="Rectangle 2"/>
          <p:cNvSpPr>
            <a:spLocks noGrp="1" noRot="1" noChangeAspect="1" noChangeArrowheads="1" noTextEdit="1"/>
          </p:cNvSpPr>
          <p:nvPr>
            <p:ph type="sldImg"/>
          </p:nvPr>
        </p:nvSpPr>
        <p:spPr>
          <a:xfrm>
            <a:off x="2963863" y="704850"/>
            <a:ext cx="3536950" cy="2652713"/>
          </a:xfrm>
          <a:ln/>
        </p:spPr>
      </p:sp>
      <p:sp>
        <p:nvSpPr>
          <p:cNvPr id="15364" name="Rectangle 3"/>
          <p:cNvSpPr>
            <a:spLocks noGrp="1" noChangeArrowheads="1"/>
          </p:cNvSpPr>
          <p:nvPr>
            <p:ph type="body" idx="1"/>
          </p:nvPr>
        </p:nvSpPr>
        <p:spPr>
          <a:xfrm>
            <a:off x="208012" y="3431013"/>
            <a:ext cx="8866893" cy="3373985"/>
          </a:xfrm>
          <a:noFill/>
        </p:spPr>
        <p:txBody>
          <a:bodyPr/>
          <a:lstStyle/>
          <a:p>
            <a:pPr eaLnBrk="1" hangingPunct="1"/>
            <a:r>
              <a:rPr lang="en-US" dirty="0" smtClean="0">
                <a:cs typeface="Arial" pitchFamily="34" charset="0"/>
              </a:rPr>
              <a:t>We devise a plan where we look to lock down the “A” features but</a:t>
            </a:r>
            <a:r>
              <a:rPr lang="en-US" baseline="0" dirty="0" smtClean="0">
                <a:cs typeface="Arial" pitchFamily="34" charset="0"/>
              </a:rPr>
              <a:t> we create a buffer capacity by only allocating 50%.  If our estimates are close then deliver all the “A”s, but we find that some of the “C”s were actually higher priority and that there were a number of “D”s that were discovered during the development.    But, what if the “A”s turn out to be harder than we thought?</a:t>
            </a:r>
            <a:endParaRPr lang="en-US" dirty="0" smtClean="0">
              <a:cs typeface="Arial" pitchFamily="34" charset="0"/>
            </a:endParaRPr>
          </a:p>
        </p:txBody>
      </p:sp>
    </p:spTree>
    <p:extLst>
      <p:ext uri="{BB962C8B-B14F-4D97-AF65-F5344CB8AC3E}">
        <p14:creationId xmlns:p14="http://schemas.microsoft.com/office/powerpoint/2010/main" val="107920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42277" eaLnBrk="0" hangingPunct="0">
              <a:defRPr sz="2700">
                <a:solidFill>
                  <a:srgbClr val="CC3300"/>
                </a:solidFill>
                <a:latin typeface="Arial" pitchFamily="34" charset="0"/>
                <a:cs typeface="Times New Roman" pitchFamily="18" charset="0"/>
              </a:defRPr>
            </a:lvl1pPr>
            <a:lvl2pPr marL="724114" indent="-278506" defTabSz="942277" eaLnBrk="0" hangingPunct="0">
              <a:defRPr sz="2700">
                <a:solidFill>
                  <a:srgbClr val="CC3300"/>
                </a:solidFill>
                <a:latin typeface="Arial" pitchFamily="34" charset="0"/>
                <a:cs typeface="Times New Roman" pitchFamily="18" charset="0"/>
              </a:defRPr>
            </a:lvl2pPr>
            <a:lvl3pPr marL="1114022" indent="-222804" defTabSz="942277" eaLnBrk="0" hangingPunct="0">
              <a:defRPr sz="2700">
                <a:solidFill>
                  <a:srgbClr val="CC3300"/>
                </a:solidFill>
                <a:latin typeface="Arial" pitchFamily="34" charset="0"/>
                <a:cs typeface="Times New Roman" pitchFamily="18" charset="0"/>
              </a:defRPr>
            </a:lvl3pPr>
            <a:lvl4pPr marL="1559631" indent="-222804" defTabSz="942277" eaLnBrk="0" hangingPunct="0">
              <a:defRPr sz="2700">
                <a:solidFill>
                  <a:srgbClr val="CC3300"/>
                </a:solidFill>
                <a:latin typeface="Arial" pitchFamily="34" charset="0"/>
                <a:cs typeface="Times New Roman" pitchFamily="18" charset="0"/>
              </a:defRPr>
            </a:lvl4pPr>
            <a:lvl5pPr marL="2005240" indent="-222804" defTabSz="942277" eaLnBrk="0" hangingPunct="0">
              <a:defRPr sz="2700">
                <a:solidFill>
                  <a:srgbClr val="CC3300"/>
                </a:solidFill>
                <a:latin typeface="Arial" pitchFamily="34" charset="0"/>
                <a:cs typeface="Times New Roman" pitchFamily="18" charset="0"/>
              </a:defRPr>
            </a:lvl5pPr>
            <a:lvl6pPr marL="2450850"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96459"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42068"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87677"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F443A4D4-4CE6-4A52-B66D-600BA9E9B8FD}" type="slidenum">
              <a:rPr lang="en-US" sz="1300">
                <a:solidFill>
                  <a:schemeClr val="tx1"/>
                </a:solidFill>
                <a:latin typeface="Times New Roman" pitchFamily="18" charset="0"/>
              </a:rPr>
              <a:pPr eaLnBrk="1" hangingPunct="1"/>
              <a:t>46</a:t>
            </a:fld>
            <a:endParaRPr lang="en-US" sz="1300">
              <a:solidFill>
                <a:schemeClr val="tx1"/>
              </a:solidFill>
              <a:latin typeface="Times New Roman" pitchFamily="18" charset="0"/>
            </a:endParaRPr>
          </a:p>
        </p:txBody>
      </p:sp>
      <p:sp>
        <p:nvSpPr>
          <p:cNvPr id="16387" name="Rectangle 2"/>
          <p:cNvSpPr>
            <a:spLocks noGrp="1" noRot="1" noChangeAspect="1" noChangeArrowheads="1" noTextEdit="1"/>
          </p:cNvSpPr>
          <p:nvPr>
            <p:ph type="sldImg"/>
          </p:nvPr>
        </p:nvSpPr>
        <p:spPr>
          <a:xfrm>
            <a:off x="2963863" y="704850"/>
            <a:ext cx="3536950" cy="2652713"/>
          </a:xfrm>
          <a:ln/>
        </p:spPr>
      </p:sp>
      <p:sp>
        <p:nvSpPr>
          <p:cNvPr id="16388" name="Rectangle 3"/>
          <p:cNvSpPr>
            <a:spLocks noGrp="1" noChangeArrowheads="1"/>
          </p:cNvSpPr>
          <p:nvPr>
            <p:ph type="body" idx="1"/>
          </p:nvPr>
        </p:nvSpPr>
        <p:spPr>
          <a:xfrm>
            <a:off x="208012" y="3431013"/>
            <a:ext cx="8866893" cy="3373985"/>
          </a:xfrm>
          <a:noFill/>
        </p:spPr>
        <p:txBody>
          <a:bodyPr/>
          <a:lstStyle/>
          <a:p>
            <a:pPr eaLnBrk="1" hangingPunct="1"/>
            <a:r>
              <a:rPr lang="en-US" dirty="0" smtClean="0">
                <a:cs typeface="Arial" pitchFamily="34" charset="0"/>
              </a:rPr>
              <a:t>--</a:t>
            </a:r>
            <a:r>
              <a:rPr lang="en-US" i="1" dirty="0" smtClean="0">
                <a:cs typeface="Arial" pitchFamily="34" charset="0"/>
              </a:rPr>
              <a:t>The idea is that there is uncertainty in the estimation process.  A factor of 2X is a generally sufficient buffer if the team has gotten basic estimation down.  Thus is it possible that what is actually delivered is only the “A” items.  That is ok and actually expected.</a:t>
            </a:r>
            <a:endParaRPr lang="en-US" dirty="0" smtClean="0">
              <a:cs typeface="Arial" pitchFamily="34" charset="0"/>
            </a:endParaRPr>
          </a:p>
        </p:txBody>
      </p:sp>
    </p:spTree>
    <p:extLst>
      <p:ext uri="{BB962C8B-B14F-4D97-AF65-F5344CB8AC3E}">
        <p14:creationId xmlns:p14="http://schemas.microsoft.com/office/powerpoint/2010/main" val="114580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1A065-883A-4879-9DFE-C88CC2E4931A}" type="slidenum">
              <a:rPr lang="en-US">
                <a:solidFill>
                  <a:prstClr val="black"/>
                </a:solidFill>
              </a:rPr>
              <a:pPr/>
              <a:t>4</a:t>
            </a:fld>
            <a:endParaRPr lang="en-US">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248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the crowd to throw out their ideas.  Capture on the flipchart</a:t>
            </a:r>
          </a:p>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8</a:t>
            </a:fld>
            <a:endParaRPr lang="en-US"/>
          </a:p>
        </p:txBody>
      </p:sp>
    </p:spTree>
    <p:extLst>
      <p:ext uri="{BB962C8B-B14F-4D97-AF65-F5344CB8AC3E}">
        <p14:creationId xmlns:p14="http://schemas.microsoft.com/office/powerpoint/2010/main" val="178809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the crowd to throw out their ideas.  Capture on the flipchart</a:t>
            </a:r>
          </a:p>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10</a:t>
            </a:fld>
            <a:endParaRPr lang="en-US"/>
          </a:p>
        </p:txBody>
      </p:sp>
    </p:spTree>
    <p:extLst>
      <p:ext uri="{BB962C8B-B14F-4D97-AF65-F5344CB8AC3E}">
        <p14:creationId xmlns:p14="http://schemas.microsoft.com/office/powerpoint/2010/main" val="124526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thing we note is that there is not a lot of difference between Velocity and Throughput.</a:t>
            </a:r>
          </a:p>
          <a:p>
            <a:r>
              <a:rPr lang="en-US" dirty="0" smtClean="0"/>
              <a:t>The second thing we note</a:t>
            </a:r>
            <a:r>
              <a:rPr lang="en-US" baseline="0" dirty="0" smtClean="0"/>
              <a:t> is that neither Velocity nor Throughput address the Hardening cycle that we see in 50% of the projects.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17</a:t>
            </a:fld>
            <a:endParaRPr lang="en-US"/>
          </a:p>
        </p:txBody>
      </p:sp>
    </p:spTree>
    <p:extLst>
      <p:ext uri="{BB962C8B-B14F-4D97-AF65-F5344CB8AC3E}">
        <p14:creationId xmlns:p14="http://schemas.microsoft.com/office/powerpoint/2010/main" val="129332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thing we note is that there is not a lot of difference between Velocity and Throughput.</a:t>
            </a:r>
          </a:p>
          <a:p>
            <a:r>
              <a:rPr lang="en-US" dirty="0" smtClean="0"/>
              <a:t>The second thing we note</a:t>
            </a:r>
            <a:r>
              <a:rPr lang="en-US" baseline="0" dirty="0" smtClean="0"/>
              <a:t> is that neither Velocity nor Throughput address the Hardening cycle that we see in 50% of the projects.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18</a:t>
            </a:fld>
            <a:endParaRPr lang="en-US"/>
          </a:p>
        </p:txBody>
      </p:sp>
    </p:spTree>
    <p:extLst>
      <p:ext uri="{BB962C8B-B14F-4D97-AF65-F5344CB8AC3E}">
        <p14:creationId xmlns:p14="http://schemas.microsoft.com/office/powerpoint/2010/main" val="218586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 predictability</a:t>
            </a:r>
            <a:r>
              <a:rPr lang="en-US" baseline="0" dirty="0" smtClean="0"/>
              <a:t> </a:t>
            </a:r>
            <a:r>
              <a:rPr lang="en-US" dirty="0" smtClean="0"/>
              <a:t>does not get better over time.  It starts out</a:t>
            </a:r>
            <a:r>
              <a:rPr lang="en-US" baseline="0" dirty="0" smtClean="0"/>
              <a:t> sucking (P90/P10 of 4.0 and actually gets a bit worse at 6.0+  This is counter to what we have been led to believe by the Cone of Uncertainty.</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21</a:t>
            </a:fld>
            <a:endParaRPr lang="en-US"/>
          </a:p>
        </p:txBody>
      </p:sp>
    </p:spTree>
    <p:extLst>
      <p:ext uri="{BB962C8B-B14F-4D97-AF65-F5344CB8AC3E}">
        <p14:creationId xmlns:p14="http://schemas.microsoft.com/office/powerpoint/2010/main" val="10619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a:t>
            </a:r>
            <a:r>
              <a:rPr lang="en-US" baseline="0" dirty="0" smtClean="0"/>
              <a:t> and Throughput projection error bounds are nearly identical.  The ratio of P90/p10 is roughly 4 for both.  The ratio of the Velocity P90/P10 to the Throughput P90/P10 is basically 1.0.  </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23</a:t>
            </a:fld>
            <a:endParaRPr lang="en-US"/>
          </a:p>
        </p:txBody>
      </p:sp>
    </p:spTree>
    <p:extLst>
      <p:ext uri="{BB962C8B-B14F-4D97-AF65-F5344CB8AC3E}">
        <p14:creationId xmlns:p14="http://schemas.microsoft.com/office/powerpoint/2010/main" val="733810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point here is that we were able to come close</a:t>
            </a:r>
            <a:r>
              <a:rPr lang="en-US" baseline="0" dirty="0" smtClean="0"/>
              <a:t> to matching the raw data with the simulation,.  That let’s us explore some of the parameters to see which ones influence the results.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25</a:t>
            </a:fld>
            <a:endParaRPr lang="en-US"/>
          </a:p>
        </p:txBody>
      </p:sp>
    </p:spTree>
    <p:extLst>
      <p:ext uri="{BB962C8B-B14F-4D97-AF65-F5344CB8AC3E}">
        <p14:creationId xmlns:p14="http://schemas.microsoft.com/office/powerpoint/2010/main" val="3751950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pic>
        <p:nvPicPr>
          <p:cNvPr id="10" name="Picture 5" descr="ihs_globe.png"/>
          <p:cNvPicPr>
            <a:picLocks noChangeAspect="1"/>
          </p:cNvPicPr>
          <p:nvPr userDrawn="1"/>
        </p:nvPicPr>
        <p:blipFill>
          <a:blip r:embed="rId2" cstate="print"/>
          <a:srcRect/>
          <a:stretch>
            <a:fillRect/>
          </a:stretch>
        </p:blipFill>
        <p:spPr bwMode="auto">
          <a:xfrm>
            <a:off x="1581150" y="2609850"/>
            <a:ext cx="1504950" cy="1657350"/>
          </a:xfrm>
          <a:prstGeom prst="rect">
            <a:avLst/>
          </a:prstGeom>
          <a:noFill/>
          <a:ln w="9525">
            <a:noFill/>
            <a:miter lim="800000"/>
            <a:headEnd/>
            <a:tailEnd/>
          </a:ln>
        </p:spPr>
      </p:pic>
      <p:sp>
        <p:nvSpPr>
          <p:cNvPr id="11" name="Line 26"/>
          <p:cNvSpPr>
            <a:spLocks noChangeShapeType="1"/>
          </p:cNvSpPr>
          <p:nvPr userDrawn="1"/>
        </p:nvSpPr>
        <p:spPr bwMode="auto">
          <a:xfrm>
            <a:off x="0" y="5788025"/>
            <a:ext cx="9144000" cy="0"/>
          </a:xfrm>
          <a:prstGeom prst="line">
            <a:avLst/>
          </a:prstGeom>
          <a:noFill/>
          <a:ln w="6350">
            <a:solidFill>
              <a:schemeClr val="accent1"/>
            </a:solidFill>
            <a:round/>
            <a:headEnd/>
            <a:tailEnd/>
          </a:ln>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p:cNvSpPr/>
          <p:nvPr userDrawn="1"/>
        </p:nvSpPr>
        <p:spPr>
          <a:xfrm>
            <a:off x="0" y="9906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4BA7C1-FE3B-43C7-8ACC-4ABAE2057B3A}" type="slidenum">
              <a:rPr lang="en-US" smtClean="0"/>
              <a:pPr>
                <a:defRPr/>
              </a:pPr>
              <a:t>‹#›</a:t>
            </a:fld>
            <a:endParaRPr lang="en-US"/>
          </a:p>
        </p:txBody>
      </p:sp>
      <p:pic>
        <p:nvPicPr>
          <p:cNvPr id="6" name="Picture 2" descr="http://t0.gstatic.com/images?q=tbn:ANd9GcQ5Xn56FQvkdHzoB-P8dA8idKU4Ji0DTAc4lA8QaNYA3qefT4oUOSBWdnK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75" y="106361"/>
            <a:ext cx="6324600"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p:cNvSpPr>
            <a:spLocks noGrp="1"/>
          </p:cNvSpPr>
          <p:nvPr>
            <p:ph idx="1"/>
          </p:nvPr>
        </p:nvSpPr>
        <p:spPr>
          <a:xfrm>
            <a:off x="457200" y="3263899"/>
            <a:ext cx="8191500" cy="2862263"/>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11367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 y="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A708C-9254-4534-83B8-654A09F761EE}" type="slidenum">
              <a:rPr lang="en-US"/>
              <a:pPr>
                <a:defRPr/>
              </a:pPr>
              <a:t>‹#›</a:t>
            </a:fld>
            <a:endParaRPr lang="en-US"/>
          </a:p>
        </p:txBody>
      </p:sp>
    </p:spTree>
    <p:extLst>
      <p:ext uri="{BB962C8B-B14F-4D97-AF65-F5344CB8AC3E}">
        <p14:creationId xmlns:p14="http://schemas.microsoft.com/office/powerpoint/2010/main" val="65447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C1654822-CBA3-4BDF-80A9-3FE33B17E59A}" type="slidenum">
              <a:rPr lang="en-US" smtClean="0"/>
              <a:pPr/>
              <a:t>‹#›</a:t>
            </a:fld>
            <a:endParaRPr lang="en-US"/>
          </a:p>
        </p:txBody>
      </p:sp>
      <p:sp>
        <p:nvSpPr>
          <p:cNvPr id="5" name="Text Placeholder 2"/>
          <p:cNvSpPr>
            <a:spLocks noGrp="1"/>
          </p:cNvSpPr>
          <p:nvPr>
            <p:ph idx="1"/>
          </p:nvPr>
        </p:nvSpPr>
        <p:spPr>
          <a:xfrm>
            <a:off x="219456" y="1353312"/>
            <a:ext cx="8275320" cy="4855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5625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p>
            <a:fld id="{1C271B52-657F-4C43-9EE4-12181C76E5B3}" type="datetimeFigureOut">
              <a:rPr lang="en-CA" smtClean="0"/>
              <a:t>2016-03-15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z="2000">
                <a:latin typeface="QuickDeath" panose="02000508000000020002" pitchFamily="2" charset="0"/>
              </a:defRPr>
            </a:lvl1pPr>
          </a:lstStyle>
          <a:p>
            <a:endParaRPr lang="en-CA" dirty="0"/>
          </a:p>
        </p:txBody>
      </p:sp>
    </p:spTree>
    <p:extLst>
      <p:ext uri="{BB962C8B-B14F-4D97-AF65-F5344CB8AC3E}">
        <p14:creationId xmlns:p14="http://schemas.microsoft.com/office/powerpoint/2010/main" val="157496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271B52-657F-4C43-9EE4-12181C76E5B3}" type="datetimeFigureOut">
              <a:rPr lang="en-CA" smtClean="0"/>
              <a:t>2016-03-15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1130638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71B52-657F-4C43-9EE4-12181C76E5B3}" type="datetimeFigureOut">
              <a:rPr lang="en-CA" smtClean="0"/>
              <a:t>2016-03-15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331873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C271B52-657F-4C43-9EE4-12181C76E5B3}" type="datetimeFigureOut">
              <a:rPr lang="en-CA" smtClean="0"/>
              <a:t>2016-03-15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1654521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C271B52-657F-4C43-9EE4-12181C76E5B3}" type="datetimeFigureOut">
              <a:rPr lang="en-CA" smtClean="0"/>
              <a:t>2016-03-15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3244672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C271B52-657F-4C43-9EE4-12181C76E5B3}" type="datetimeFigureOut">
              <a:rPr lang="en-CA" smtClean="0"/>
              <a:t>2016-03-15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65482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lide Numb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C1654822-CBA3-4BDF-80A9-3FE33B17E59A}" type="slidenum">
              <a:rPr lang="en-US" smtClean="0"/>
              <a:pPr/>
              <a:t>‹#›</a:t>
            </a:fld>
            <a:endParaRPr lang="en-US"/>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pic>
        <p:nvPicPr>
          <p:cNvPr id="10" name="Picture 5" descr="ihs_globe.png"/>
          <p:cNvPicPr>
            <a:picLocks noChangeAspect="1"/>
          </p:cNvPicPr>
          <p:nvPr userDrawn="1"/>
        </p:nvPicPr>
        <p:blipFill>
          <a:blip r:embed="rId2" cstate="print"/>
          <a:srcRect/>
          <a:stretch>
            <a:fillRect/>
          </a:stretch>
        </p:blipFill>
        <p:spPr bwMode="auto">
          <a:xfrm>
            <a:off x="1581150" y="2609850"/>
            <a:ext cx="1504950" cy="1657350"/>
          </a:xfrm>
          <a:prstGeom prst="rect">
            <a:avLst/>
          </a:prstGeom>
          <a:noFill/>
          <a:ln w="9525">
            <a:noFill/>
            <a:miter lim="800000"/>
            <a:headEnd/>
            <a:tailEnd/>
          </a:ln>
        </p:spPr>
      </p:pic>
      <p:sp>
        <p:nvSpPr>
          <p:cNvPr id="11" name="Line 26"/>
          <p:cNvSpPr>
            <a:spLocks noChangeShapeType="1"/>
          </p:cNvSpPr>
          <p:nvPr userDrawn="1"/>
        </p:nvSpPr>
        <p:spPr bwMode="auto">
          <a:xfrm>
            <a:off x="0" y="5788025"/>
            <a:ext cx="9144000" cy="0"/>
          </a:xfrm>
          <a:prstGeom prst="line">
            <a:avLst/>
          </a:prstGeom>
          <a:noFill/>
          <a:ln w="6350">
            <a:solidFill>
              <a:schemeClr val="accent1"/>
            </a:solidFill>
            <a:round/>
            <a:headEnd/>
            <a:tailEnd/>
          </a:ln>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71B52-657F-4C43-9EE4-12181C76E5B3}" type="datetimeFigureOut">
              <a:rPr lang="en-CA" smtClean="0"/>
              <a:t>2016-03-15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2530856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71B52-657F-4C43-9EE4-12181C76E5B3}" type="datetimeFigureOut">
              <a:rPr lang="en-CA" smtClean="0"/>
              <a:t>2016-03-15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1106804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71B52-657F-4C43-9EE4-12181C76E5B3}" type="datetimeFigureOut">
              <a:rPr lang="en-CA" smtClean="0"/>
              <a:t>2016-03-15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2791082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271B52-657F-4C43-9EE4-12181C76E5B3}" type="datetimeFigureOut">
              <a:rPr lang="en-CA" smtClean="0"/>
              <a:t>2016-03-15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3875624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271B52-657F-4C43-9EE4-12181C76E5B3}" type="datetimeFigureOut">
              <a:rPr lang="en-CA" smtClean="0"/>
              <a:t>2016-03-15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4139158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rot="21449722">
            <a:off x="32316" y="2547975"/>
            <a:ext cx="9144000" cy="1470025"/>
          </a:xfrm>
        </p:spPr>
        <p:txBody>
          <a:bodyPr/>
          <a:lstStyle>
            <a:lvl1pPr algn="ctr">
              <a:defRPr sz="8800"/>
            </a:lvl1pPr>
          </a:lstStyle>
          <a:p>
            <a:r>
              <a:rPr lang="en-US" dirty="0" smtClean="0"/>
              <a:t>Click to edit Master title style</a:t>
            </a:r>
            <a:endParaRPr lang="en-US" dirty="0"/>
          </a:p>
        </p:txBody>
      </p:sp>
    </p:spTree>
    <p:extLst>
      <p:ext uri="{BB962C8B-B14F-4D97-AF65-F5344CB8AC3E}">
        <p14:creationId xmlns:p14="http://schemas.microsoft.com/office/powerpoint/2010/main" val="3372604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rot="21449722">
            <a:off x="70883" y="480302"/>
            <a:ext cx="9144000" cy="2611143"/>
          </a:xfrm>
        </p:spPr>
        <p:txBody>
          <a:bodyPr/>
          <a:lstStyle>
            <a:lvl1pPr algn="l">
              <a:defRPr sz="8800"/>
            </a:lvl1pPr>
          </a:lstStyle>
          <a:p>
            <a:r>
              <a:rPr lang="en-US" dirty="0" smtClean="0"/>
              <a:t>Click to edit Master title style</a:t>
            </a:r>
            <a:endParaRPr lang="en-US" dirty="0"/>
          </a:p>
        </p:txBody>
      </p:sp>
      <p:sp>
        <p:nvSpPr>
          <p:cNvPr id="6" name="Text Placeholder 2"/>
          <p:cNvSpPr>
            <a:spLocks noGrp="1"/>
          </p:cNvSpPr>
          <p:nvPr>
            <p:ph idx="1" hasCustomPrompt="1"/>
          </p:nvPr>
        </p:nvSpPr>
        <p:spPr>
          <a:xfrm rot="21285742">
            <a:off x="890436" y="2788033"/>
            <a:ext cx="8159080" cy="2521508"/>
          </a:xfrm>
          <a:prstGeom prst="rect">
            <a:avLst/>
          </a:prstGeom>
        </p:spPr>
        <p:txBody>
          <a:bodyPr vert="horz" lIns="91440" tIns="45720" rIns="91440" bIns="45720" rtlCol="0">
            <a:normAutofit/>
          </a:bodyPr>
          <a:lstStyle>
            <a:lvl1pPr marL="0" indent="0">
              <a:buNone/>
              <a:defRPr sz="7200">
                <a:solidFill>
                  <a:schemeClr val="tx2">
                    <a:lumMod val="60000"/>
                    <a:lumOff val="4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58233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C1654822-CBA3-4BDF-80A9-3FE33B17E59A}" type="slidenum">
              <a:rPr lang="en-US" smtClean="0"/>
              <a:pPr/>
              <a:t>‹#›</a:t>
            </a:fld>
            <a:endParaRPr lang="en-US"/>
          </a:p>
        </p:txBody>
      </p:sp>
      <p:sp>
        <p:nvSpPr>
          <p:cNvPr id="5" name="Text Placeholder 2"/>
          <p:cNvSpPr>
            <a:spLocks noGrp="1"/>
          </p:cNvSpPr>
          <p:nvPr>
            <p:ph idx="1"/>
          </p:nvPr>
        </p:nvSpPr>
        <p:spPr>
          <a:xfrm>
            <a:off x="219456" y="1353312"/>
            <a:ext cx="8275320" cy="4855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157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9456" y="1353312"/>
            <a:ext cx="8275320" cy="4855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 y="1353311"/>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53312"/>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C1654822-CBA3-4BDF-80A9-3FE33B17E59A}" type="slidenum">
              <a:rPr lang="en-US" smtClean="0"/>
              <a:pPr/>
              <a:t>‹#›</a:t>
            </a:fld>
            <a:endParaRPr lang="en-US"/>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219456"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4"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0"/>
          </p:nvPr>
        </p:nvSpPr>
        <p:spPr/>
        <p:txBody>
          <a:bodyPr/>
          <a:lstStyle/>
          <a:p>
            <a:fld id="{C1654822-CBA3-4BDF-80A9-3FE33B17E59A}" type="slidenum">
              <a:rPr lang="en-US" smtClean="0"/>
              <a:pPr/>
              <a:t>‹#›</a:t>
            </a:fld>
            <a:endParaRPr lang="en-US"/>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54822-CBA3-4BDF-80A9-3FE33B17E5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54822-CBA3-4BDF-80A9-3FE33B17E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291966" y="1474525"/>
            <a:ext cx="6986722" cy="3253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4"/>
          </p:nvPr>
        </p:nvSpPr>
        <p:spPr bwMode="auto">
          <a:xfrm>
            <a:off x="8313738" y="6506707"/>
            <a:ext cx="830262"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rgbClr val="666666"/>
                </a:solidFill>
              </a:defRPr>
            </a:lvl1pPr>
          </a:lstStyle>
          <a:p>
            <a:fld id="{05CD1B2F-D747-443E-9EEA-1B543DAE91A7}" type="slidenum">
              <a:rPr lang="en-US" smtClean="0"/>
              <a:pPr/>
              <a:t>‹#›</a:t>
            </a:fld>
            <a:endParaRPr lang="en-US" dirty="0"/>
          </a:p>
        </p:txBody>
      </p:sp>
      <p:sp>
        <p:nvSpPr>
          <p:cNvPr id="8" name="Footer Placeholder 8"/>
          <p:cNvSpPr>
            <a:spLocks noGrp="1"/>
          </p:cNvSpPr>
          <p:nvPr>
            <p:ph type="ftr" sz="quarter" idx="3"/>
          </p:nvPr>
        </p:nvSpPr>
        <p:spPr>
          <a:xfrm>
            <a:off x="220345" y="6664960"/>
            <a:ext cx="2895600" cy="21336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 y="137160"/>
            <a:ext cx="7571232" cy="85953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9456" y="1353312"/>
            <a:ext cx="8275320" cy="4855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19456" y="6665976"/>
            <a:ext cx="2895600" cy="210312"/>
          </a:xfrm>
          <a:prstGeom prst="rect">
            <a:avLst/>
          </a:prstGeom>
        </p:spPr>
        <p:txBody>
          <a:bodyPr vert="horz" lIns="91440" tIns="45720" rIns="91440" bIns="45720" rtlCol="0" anchor="ctr"/>
          <a:lstStyle>
            <a:lvl1pPr algn="l" rtl="0" fontAlgn="base">
              <a:spcBef>
                <a:spcPct val="0"/>
              </a:spcBef>
              <a:spcAft>
                <a:spcPct val="0"/>
              </a:spcAft>
              <a:defRPr lang="en-US" sz="800" kern="1200" dirty="0">
                <a:solidFill>
                  <a:schemeClr val="tx1">
                    <a:tint val="75000"/>
                  </a:schemeClr>
                </a:solidFill>
                <a:latin typeface="Arial" pitchFamily="34" charset="0"/>
                <a:ea typeface="ＭＳ Ｐゴシック" charset="-128"/>
                <a:cs typeface="+mn-cs"/>
              </a:defRPr>
            </a:lvl1pPr>
          </a:lstStyle>
          <a:p>
            <a:endParaRPr lang="en-US" dirty="0"/>
          </a:p>
        </p:txBody>
      </p:sp>
      <p:sp>
        <p:nvSpPr>
          <p:cNvPr id="6" name="Slide Number Placeholder 5"/>
          <p:cNvSpPr>
            <a:spLocks noGrp="1"/>
          </p:cNvSpPr>
          <p:nvPr>
            <p:ph type="sldNum" sz="quarter" idx="4"/>
          </p:nvPr>
        </p:nvSpPr>
        <p:spPr>
          <a:xfrm>
            <a:off x="8311896" y="6510528"/>
            <a:ext cx="832104" cy="2194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lang="en-US" sz="1000" kern="1200" smtClean="0">
                <a:solidFill>
                  <a:srgbClr val="666666"/>
                </a:solidFill>
                <a:latin typeface="Arial" pitchFamily="34" charset="0"/>
                <a:ea typeface="ＭＳ Ｐゴシック" charset="-128"/>
                <a:cs typeface="+mn-cs"/>
              </a:defRPr>
            </a:lvl1pPr>
          </a:lstStyle>
          <a:p>
            <a:fld id="{C1654822-CBA3-4BDF-80A9-3FE33B17E59A}" type="slidenum">
              <a:rPr lang="en-US" smtClean="0"/>
              <a:pPr/>
              <a:t>‹#›</a:t>
            </a:fld>
            <a:endParaRPr lang="en-US"/>
          </a:p>
        </p:txBody>
      </p:sp>
      <p:sp>
        <p:nvSpPr>
          <p:cNvPr id="7" name="Line 25"/>
          <p:cNvSpPr>
            <a:spLocks noChangeShapeType="1"/>
          </p:cNvSpPr>
          <p:nvPr/>
        </p:nvSpPr>
        <p:spPr bwMode="auto">
          <a:xfrm>
            <a:off x="0" y="1062038"/>
            <a:ext cx="9144000" cy="0"/>
          </a:xfrm>
          <a:prstGeom prst="line">
            <a:avLst/>
          </a:prstGeom>
          <a:noFill/>
          <a:ln w="6350">
            <a:solidFill>
              <a:schemeClr val="accent1"/>
            </a:solidFill>
            <a:round/>
            <a:headEnd/>
            <a:tailEnd/>
          </a:ln>
        </p:spPr>
        <p:txBody>
          <a:bodyPr/>
          <a:lstStyle/>
          <a:p>
            <a:endParaRPr lang="en-US"/>
          </a:p>
        </p:txBody>
      </p:sp>
      <p:pic>
        <p:nvPicPr>
          <p:cNvPr id="8" name="Picture 5" descr="ihs_globe.png"/>
          <p:cNvPicPr>
            <a:picLocks noChangeAspect="1"/>
          </p:cNvPicPr>
          <p:nvPr/>
        </p:nvPicPr>
        <p:blipFill>
          <a:blip r:embed="rId15" cstate="print"/>
          <a:srcRect/>
          <a:stretch>
            <a:fillRect/>
          </a:stretch>
        </p:blipFill>
        <p:spPr bwMode="auto">
          <a:xfrm>
            <a:off x="8167688" y="155575"/>
            <a:ext cx="773112" cy="850900"/>
          </a:xfrm>
          <a:prstGeom prst="rect">
            <a:avLst/>
          </a:prstGeom>
          <a:noFill/>
          <a:ln w="9525">
            <a:noFill/>
            <a:miter lim="800000"/>
            <a:headEnd/>
            <a:tailEnd/>
          </a:ln>
        </p:spPr>
      </p:pic>
      <p:sp>
        <p:nvSpPr>
          <p:cNvPr id="9" name="Line 26"/>
          <p:cNvSpPr>
            <a:spLocks noChangeShapeType="1"/>
          </p:cNvSpPr>
          <p:nvPr/>
        </p:nvSpPr>
        <p:spPr bwMode="auto">
          <a:xfrm>
            <a:off x="0" y="6492875"/>
            <a:ext cx="9144000" cy="0"/>
          </a:xfrm>
          <a:prstGeom prst="line">
            <a:avLst/>
          </a:prstGeom>
          <a:noFill/>
          <a:ln w="6350">
            <a:solidFill>
              <a:schemeClr val="accent1"/>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61" r:id="rId8"/>
    <p:sldLayoutId id="2147483658" r:id="rId9"/>
    <p:sldLayoutId id="2147483659" r:id="rId10"/>
    <p:sldLayoutId id="2147483662" r:id="rId11"/>
    <p:sldLayoutId id="2147483664" r:id="rId12"/>
    <p:sldLayoutId id="2147483665" r:id="rId13"/>
  </p:sldLayoutIdLst>
  <p:txStyles>
    <p:titleStyle>
      <a:lvl1pPr algn="l" defTabSz="914400" rtl="0" eaLnBrk="1" latinLnBrk="0" hangingPunct="1">
        <a:spcBef>
          <a:spcPct val="0"/>
        </a:spcBef>
        <a:buNone/>
        <a:defRPr sz="2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Light" panose="020B0502040204020203" pitchFamily="34" charset="0"/>
                <a:cs typeface="Segoe WP Light" panose="020B0502040204020203" pitchFamily="34" charset="0"/>
              </a:defRPr>
            </a:lvl1pPr>
          </a:lstStyle>
          <a:p>
            <a:fld id="{1C271B52-657F-4C43-9EE4-12181C76E5B3}" type="datetimeFigureOut">
              <a:rPr lang="en-CA" smtClean="0"/>
              <a:pPr/>
              <a:t>2016-03-15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Light" panose="020B0502040204020203" pitchFamily="34" charset="0"/>
                <a:cs typeface="Segoe WP Light" panose="020B0502040204020203" pitchFamily="34" charset="0"/>
              </a:defRPr>
            </a:lvl1pPr>
          </a:lstStyle>
          <a:p>
            <a:endParaRPr lang="en-CA" dirty="0"/>
          </a:p>
        </p:txBody>
      </p:sp>
    </p:spTree>
    <p:extLst>
      <p:ext uri="{BB962C8B-B14F-4D97-AF65-F5344CB8AC3E}">
        <p14:creationId xmlns:p14="http://schemas.microsoft.com/office/powerpoint/2010/main" val="5496211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ctr" defTabSz="914400" rtl="0" eaLnBrk="1" latinLnBrk="0" hangingPunct="1">
        <a:spcBef>
          <a:spcPct val="0"/>
        </a:spcBef>
        <a:buNone/>
        <a:defRPr sz="7200" kern="1200" cap="all" baseline="0">
          <a:solidFill>
            <a:srgbClr val="BEE395"/>
          </a:solidFill>
          <a:effectLst>
            <a:outerShdw blurRad="38100" dist="38100" dir="2700000" algn="tl">
              <a:srgbClr val="000000">
                <a:alpha val="43137"/>
              </a:srgbClr>
            </a:outerShdw>
          </a:effectLst>
          <a:latin typeface="QuickDeath" panose="02000508000000020002" pitchFamily="2" charset="0"/>
          <a:ea typeface="+mj-ea"/>
          <a:cs typeface="Segoe WP Light"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4800" kern="1200" cap="small" baseline="0">
          <a:solidFill>
            <a:schemeClr val="bg1"/>
          </a:solidFill>
          <a:effectLst>
            <a:outerShdw blurRad="38100" dist="38100" dir="2700000" algn="tl">
              <a:srgbClr val="000000">
                <a:alpha val="43137"/>
              </a:srgbClr>
            </a:outerShdw>
          </a:effectLst>
          <a:latin typeface="QuickDeath" panose="02000508000000020002" pitchFamily="2" charset="0"/>
          <a:ea typeface="+mn-ea"/>
          <a:cs typeface="Segoe WP Light"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4400" kern="1200" cap="small" baseline="0">
          <a:solidFill>
            <a:schemeClr val="bg1"/>
          </a:solidFill>
          <a:effectLst>
            <a:outerShdw blurRad="38100" dist="38100" dir="2700000" algn="tl">
              <a:srgbClr val="000000">
                <a:alpha val="43137"/>
              </a:srgbClr>
            </a:outerShdw>
          </a:effectLst>
          <a:latin typeface="QuickDeath" panose="02000508000000020002" pitchFamily="2" charset="0"/>
          <a:ea typeface="+mn-ea"/>
          <a:cs typeface="Segoe WP Light"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4000" kern="1200" cap="small" baseline="0">
          <a:solidFill>
            <a:schemeClr val="bg1"/>
          </a:solidFill>
          <a:effectLst>
            <a:outerShdw blurRad="38100" dist="38100" dir="2700000" algn="tl">
              <a:srgbClr val="000000">
                <a:alpha val="43137"/>
              </a:srgbClr>
            </a:outerShdw>
          </a:effectLst>
          <a:latin typeface="QuickDeath" panose="02000508000000020002" pitchFamily="2" charset="0"/>
          <a:ea typeface="+mn-ea"/>
          <a:cs typeface="Segoe WP Light"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3600" kern="1200" cap="small" baseline="0">
          <a:solidFill>
            <a:schemeClr val="bg1"/>
          </a:solidFill>
          <a:effectLst>
            <a:outerShdw blurRad="38100" dist="38100" dir="2700000" algn="tl">
              <a:srgbClr val="000000">
                <a:alpha val="43137"/>
              </a:srgbClr>
            </a:outerShdw>
          </a:effectLst>
          <a:latin typeface="QuickDeath" panose="02000508000000020002" pitchFamily="2" charset="0"/>
          <a:ea typeface="+mn-ea"/>
          <a:cs typeface="Segoe WP Light"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3600" kern="1200" cap="small" baseline="0">
          <a:solidFill>
            <a:schemeClr val="bg1"/>
          </a:solidFill>
          <a:effectLst>
            <a:outerShdw blurRad="38100" dist="38100" dir="2700000" algn="tl">
              <a:srgbClr val="000000">
                <a:alpha val="43137"/>
              </a:srgbClr>
            </a:outerShdw>
          </a:effectLst>
          <a:latin typeface="QuickDeath" panose="02000508000000020002" pitchFamily="2" charset="0"/>
          <a:ea typeface="+mn-ea"/>
          <a:cs typeface="Segoe WP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bitly.com/NoEstimatesProjectsDB"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9" y="0"/>
            <a:ext cx="6436702" cy="6858000"/>
          </a:xfrm>
          <a:prstGeom prst="rect">
            <a:avLst/>
          </a:prstGeom>
        </p:spPr>
      </p:pic>
      <p:sp>
        <p:nvSpPr>
          <p:cNvPr id="6" name="TextBox 5"/>
          <p:cNvSpPr txBox="1"/>
          <p:nvPr/>
        </p:nvSpPr>
        <p:spPr>
          <a:xfrm>
            <a:off x="4876800" y="1447800"/>
            <a:ext cx="4223657" cy="2554545"/>
          </a:xfrm>
          <a:prstGeom prst="rect">
            <a:avLst/>
          </a:prstGeom>
          <a:noFill/>
        </p:spPr>
        <p:txBody>
          <a:bodyPr wrap="none" rtlCol="0">
            <a:spAutoFit/>
          </a:bodyPr>
          <a:lstStyle/>
          <a:p>
            <a:r>
              <a:rPr lang="en-CA" sz="4000" dirty="0" smtClean="0">
                <a:solidFill>
                  <a:schemeClr val="bg1"/>
                </a:solidFill>
                <a:latin typeface="HamletOrNot" panose="02000603090000020003" pitchFamily="2" charset="0"/>
              </a:rPr>
              <a:t>To Estimate or</a:t>
            </a:r>
            <a:br>
              <a:rPr lang="en-CA" sz="4000" dirty="0" smtClean="0">
                <a:solidFill>
                  <a:schemeClr val="bg1"/>
                </a:solidFill>
                <a:latin typeface="HamletOrNot" panose="02000603090000020003" pitchFamily="2" charset="0"/>
              </a:rPr>
            </a:br>
            <a:r>
              <a:rPr lang="en-CA" sz="4000" dirty="0" smtClean="0">
                <a:solidFill>
                  <a:schemeClr val="bg1"/>
                </a:solidFill>
                <a:latin typeface="Agency FB" panose="020B0503020202020204" pitchFamily="34" charset="0"/>
              </a:rPr>
              <a:t>#</a:t>
            </a:r>
            <a:r>
              <a:rPr lang="en-CA" sz="4000" dirty="0" err="1" smtClean="0">
                <a:solidFill>
                  <a:schemeClr val="bg1"/>
                </a:solidFill>
                <a:latin typeface="HamletOrNot" panose="02000603090000020003" pitchFamily="2" charset="0"/>
              </a:rPr>
              <a:t>NoEstimates</a:t>
            </a:r>
            <a:r>
              <a:rPr lang="en-CA" sz="4000" dirty="0" smtClean="0">
                <a:solidFill>
                  <a:schemeClr val="bg1"/>
                </a:solidFill>
                <a:latin typeface="HamletOrNot" panose="02000603090000020003" pitchFamily="2" charset="0"/>
              </a:rPr>
              <a:t>,</a:t>
            </a:r>
          </a:p>
          <a:p>
            <a:r>
              <a:rPr lang="en-CA" sz="4000" dirty="0">
                <a:solidFill>
                  <a:schemeClr val="bg1"/>
                </a:solidFill>
                <a:latin typeface="HamletOrNot" panose="02000603090000020003" pitchFamily="2" charset="0"/>
              </a:rPr>
              <a:t>t</a:t>
            </a:r>
            <a:r>
              <a:rPr lang="en-CA" sz="4000" dirty="0" smtClean="0">
                <a:solidFill>
                  <a:schemeClr val="bg1"/>
                </a:solidFill>
                <a:latin typeface="HamletOrNot" panose="02000603090000020003" pitchFamily="2" charset="0"/>
              </a:rPr>
              <a:t>hat is the question</a:t>
            </a:r>
          </a:p>
          <a:p>
            <a:endParaRPr lang="en-CA" sz="4000" dirty="0">
              <a:solidFill>
                <a:schemeClr val="bg1"/>
              </a:solidFill>
              <a:latin typeface="HamletOrNot" panose="02000603090000020003" pitchFamily="2" charset="0"/>
            </a:endParaRPr>
          </a:p>
        </p:txBody>
      </p:sp>
      <p:sp>
        <p:nvSpPr>
          <p:cNvPr id="7" name="Rectangle 6"/>
          <p:cNvSpPr/>
          <p:nvPr/>
        </p:nvSpPr>
        <p:spPr>
          <a:xfrm>
            <a:off x="4419600" y="4953000"/>
            <a:ext cx="4953000" cy="830997"/>
          </a:xfrm>
          <a:prstGeom prst="rect">
            <a:avLst/>
          </a:prstGeom>
        </p:spPr>
        <p:txBody>
          <a:bodyPr wrap="square">
            <a:spAutoFit/>
          </a:bodyPr>
          <a:lstStyle/>
          <a:p>
            <a:r>
              <a:rPr lang="en-US" sz="2400" dirty="0">
                <a:solidFill>
                  <a:schemeClr val="bg1"/>
                </a:solidFill>
                <a:latin typeface="HamletOrNot" panose="02000603090000020003" pitchFamily="2" charset="0"/>
              </a:rPr>
              <a:t>Alas, Poor </a:t>
            </a:r>
            <a:r>
              <a:rPr lang="en-US" sz="2400" dirty="0" err="1">
                <a:solidFill>
                  <a:schemeClr val="bg1"/>
                </a:solidFill>
                <a:latin typeface="HamletOrNot" panose="02000603090000020003" pitchFamily="2" charset="0"/>
              </a:rPr>
              <a:t>Yorick</a:t>
            </a:r>
            <a:r>
              <a:rPr lang="en-US" sz="2400" dirty="0">
                <a:solidFill>
                  <a:schemeClr val="bg1"/>
                </a:solidFill>
                <a:latin typeface="HamletOrNot" panose="02000603090000020003" pitchFamily="2" charset="0"/>
              </a:rPr>
              <a:t>, I knew him well…</a:t>
            </a:r>
            <a:br>
              <a:rPr lang="en-US" sz="2400" dirty="0">
                <a:solidFill>
                  <a:schemeClr val="bg1"/>
                </a:solidFill>
                <a:latin typeface="HamletOrNot" panose="02000603090000020003" pitchFamily="2" charset="0"/>
              </a:rPr>
            </a:br>
            <a:r>
              <a:rPr lang="en-US" sz="2400" dirty="0">
                <a:solidFill>
                  <a:schemeClr val="bg1"/>
                </a:solidFill>
                <a:latin typeface="HamletOrNot" panose="02000603090000020003" pitchFamily="2" charset="0"/>
              </a:rPr>
              <a:t>Yet another software death march</a:t>
            </a:r>
            <a:endParaRPr lang="en-CA" sz="2400" dirty="0">
              <a:solidFill>
                <a:schemeClr val="bg1"/>
              </a:solidFill>
              <a:latin typeface="HamletOrNot" panose="02000603090000020003" pitchFamily="2" charset="0"/>
            </a:endParaRPr>
          </a:p>
        </p:txBody>
      </p:sp>
    </p:spTree>
    <p:extLst>
      <p:ext uri="{BB962C8B-B14F-4D97-AF65-F5344CB8AC3E}">
        <p14:creationId xmlns:p14="http://schemas.microsoft.com/office/powerpoint/2010/main" val="264053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5" name="Title 1"/>
          <p:cNvSpPr txBox="1">
            <a:spLocks/>
          </p:cNvSpPr>
          <p:nvPr/>
        </p:nvSpPr>
        <p:spPr>
          <a:xfrm>
            <a:off x="394716" y="1981200"/>
            <a:ext cx="7924800" cy="2819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accent1"/>
                </a:solidFill>
                <a:latin typeface="+mj-lt"/>
                <a:ea typeface="+mj-ea"/>
                <a:cs typeface="+mj-cs"/>
              </a:defRPr>
            </a:lvl1pPr>
          </a:lstStyle>
          <a:p>
            <a:pPr algn="ctr"/>
            <a:r>
              <a:rPr lang="en-US" sz="7200" dirty="0" smtClean="0"/>
              <a:t>Why do we Estimate?</a:t>
            </a:r>
            <a:endParaRPr lang="en-US" sz="7200" dirty="0"/>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847646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Estimate?</a:t>
            </a:r>
            <a:endParaRPr lang="en-US" dirty="0"/>
          </a:p>
        </p:txBody>
      </p:sp>
      <p:sp>
        <p:nvSpPr>
          <p:cNvPr id="3" name="Content Placeholder 2"/>
          <p:cNvSpPr>
            <a:spLocks noGrp="1"/>
          </p:cNvSpPr>
          <p:nvPr>
            <p:ph idx="1"/>
          </p:nvPr>
        </p:nvSpPr>
        <p:spPr/>
        <p:txBody>
          <a:bodyPr>
            <a:normAutofit/>
          </a:bodyPr>
          <a:lstStyle/>
          <a:p>
            <a:pPr lvl="0"/>
            <a:r>
              <a:rPr lang="en-US" sz="3200" dirty="0" smtClean="0"/>
              <a:t>Decisions we need to make</a:t>
            </a:r>
            <a:endParaRPr lang="en-US" sz="3200" dirty="0"/>
          </a:p>
          <a:p>
            <a:pPr lvl="1"/>
            <a:r>
              <a:rPr lang="en-US" sz="2400" dirty="0" smtClean="0"/>
              <a:t>Do we start at all?</a:t>
            </a:r>
          </a:p>
          <a:p>
            <a:pPr lvl="1"/>
            <a:r>
              <a:rPr lang="en-US" sz="2400" dirty="0" smtClean="0"/>
              <a:t>What should we work on next?</a:t>
            </a:r>
          </a:p>
          <a:p>
            <a:pPr lvl="1"/>
            <a:r>
              <a:rPr lang="en-US" sz="2400" dirty="0" smtClean="0"/>
              <a:t>Should we stop and work on something else?</a:t>
            </a:r>
          </a:p>
          <a:p>
            <a:pPr lvl="1"/>
            <a:r>
              <a:rPr lang="en-US" sz="2400" dirty="0" smtClean="0"/>
              <a:t>Should we swarm?</a:t>
            </a:r>
          </a:p>
          <a:p>
            <a:pPr lvl="1"/>
            <a:r>
              <a:rPr lang="en-US" sz="2400" dirty="0" smtClean="0"/>
              <a:t>Should we get help?</a:t>
            </a:r>
          </a:p>
          <a:p>
            <a:pPr lvl="1"/>
            <a:r>
              <a:rPr lang="en-US" sz="2400" dirty="0" smtClean="0"/>
              <a:t>Should we split?</a:t>
            </a:r>
          </a:p>
          <a:p>
            <a:pPr lvl="1"/>
            <a:r>
              <a:rPr lang="en-US" sz="2400" dirty="0" smtClean="0"/>
              <a:t>Should we re-evaluate our technical approach?</a:t>
            </a:r>
          </a:p>
          <a:p>
            <a:pPr lvl="1"/>
            <a:endParaRPr lang="en-US" sz="2400" dirty="0" smtClean="0"/>
          </a:p>
          <a:p>
            <a:pPr lvl="1"/>
            <a:endParaRPr lang="en-US" sz="2400" dirty="0"/>
          </a:p>
        </p:txBody>
      </p:sp>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a:p>
            <a:endParaRPr lang="en-US" sz="2800" dirty="0"/>
          </a:p>
        </p:txBody>
      </p:sp>
    </p:spTree>
    <p:extLst>
      <p:ext uri="{BB962C8B-B14F-4D97-AF65-F5344CB8AC3E}">
        <p14:creationId xmlns:p14="http://schemas.microsoft.com/office/powerpoint/2010/main" val="106729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is #</a:t>
            </a:r>
            <a:r>
              <a:rPr lang="en-US" dirty="0" err="1" smtClean="0"/>
              <a:t>NoEstimates</a:t>
            </a:r>
            <a:endParaRPr lang="en-US" dirty="0"/>
          </a:p>
        </p:txBody>
      </p:sp>
      <p:sp>
        <p:nvSpPr>
          <p:cNvPr id="2" name="Content Placeholder 1"/>
          <p:cNvSpPr>
            <a:spLocks noGrp="1"/>
          </p:cNvSpPr>
          <p:nvPr>
            <p:ph idx="1"/>
          </p:nvPr>
        </p:nvSpPr>
        <p:spPr/>
        <p:txBody>
          <a:bodyPr/>
          <a:lstStyle/>
          <a:p>
            <a:pPr marL="0" indent="0">
              <a:buNone/>
            </a:pPr>
            <a:r>
              <a:rPr lang="en-US" i="1" dirty="0"/>
              <a:t>“#</a:t>
            </a:r>
            <a:r>
              <a:rPr lang="en-US" i="1" dirty="0" err="1"/>
              <a:t>NoEstimates</a:t>
            </a:r>
            <a:r>
              <a:rPr lang="en-US" i="1" dirty="0"/>
              <a:t> is a hashtag for the topic of exploring alternatives to estimates [of time, effort, cost] for making decisions in software development.  That is, ways to make decisions with ‘No Estimates</a:t>
            </a:r>
            <a:r>
              <a:rPr lang="en-US" i="1" dirty="0" smtClean="0"/>
              <a:t>’.”            </a:t>
            </a:r>
          </a:p>
          <a:p>
            <a:endParaRPr lang="en-US" i="1" dirty="0"/>
          </a:p>
          <a:p>
            <a:pPr marL="0" indent="0">
              <a:buNone/>
            </a:pPr>
            <a:r>
              <a:rPr lang="en-US" dirty="0" smtClean="0"/>
              <a:t>Woody </a:t>
            </a:r>
            <a:r>
              <a:rPr lang="en-US" dirty="0" err="1"/>
              <a:t>Z</a:t>
            </a:r>
            <a:r>
              <a:rPr lang="en-US" dirty="0" err="1" smtClean="0"/>
              <a:t>uill</a:t>
            </a:r>
            <a:endParaRPr lang="en-US" dirty="0"/>
          </a:p>
        </p:txBody>
      </p:sp>
      <p:sp>
        <p:nvSpPr>
          <p:cNvPr id="9"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667000"/>
            <a:ext cx="2482850" cy="3750529"/>
          </a:xfrm>
          <a:prstGeom prst="rect">
            <a:avLst/>
          </a:prstGeom>
        </p:spPr>
      </p:pic>
    </p:spTree>
    <p:extLst>
      <p:ext uri="{BB962C8B-B14F-4D97-AF65-F5344CB8AC3E}">
        <p14:creationId xmlns:p14="http://schemas.microsoft.com/office/powerpoint/2010/main" val="385924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smtClean="0"/>
              <a:t>One Approach Suggested by #</a:t>
            </a:r>
            <a:r>
              <a:rPr lang="en-CA" sz="2800" dirty="0" err="1" smtClean="0"/>
              <a:t>NoEstimates</a:t>
            </a:r>
            <a:endParaRPr lang="en-CA" sz="2800" dirty="0"/>
          </a:p>
        </p:txBody>
      </p:sp>
      <p:sp>
        <p:nvSpPr>
          <p:cNvPr id="3" name="Content Placeholder 2"/>
          <p:cNvSpPr>
            <a:spLocks noGrp="1"/>
          </p:cNvSpPr>
          <p:nvPr>
            <p:ph idx="1"/>
          </p:nvPr>
        </p:nvSpPr>
        <p:spPr/>
        <p:txBody>
          <a:bodyPr>
            <a:normAutofit/>
          </a:bodyPr>
          <a:lstStyle/>
          <a:p>
            <a:r>
              <a:rPr lang="en-CA" sz="3600" dirty="0" smtClean="0"/>
              <a:t>Discontinue estimating story points</a:t>
            </a:r>
          </a:p>
          <a:p>
            <a:r>
              <a:rPr lang="en-CA" sz="3600" dirty="0" smtClean="0"/>
              <a:t>Instead simply count number of completed stories per iteration (throughput)</a:t>
            </a:r>
            <a:endParaRPr lang="en-CA" sz="3600" dirty="0"/>
          </a:p>
        </p:txBody>
      </p:sp>
    </p:spTree>
    <p:extLst>
      <p:ext uri="{BB962C8B-B14F-4D97-AF65-F5344CB8AC3E}">
        <p14:creationId xmlns:p14="http://schemas.microsoft.com/office/powerpoint/2010/main" val="96526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CA"/>
          </a:p>
        </p:txBody>
      </p:sp>
      <p:sp>
        <p:nvSpPr>
          <p:cNvPr id="4" name="Title 3"/>
          <p:cNvSpPr>
            <a:spLocks noGrp="1"/>
          </p:cNvSpPr>
          <p:nvPr>
            <p:ph type="title"/>
          </p:nvPr>
        </p:nvSpPr>
        <p:spPr>
          <a:xfrm>
            <a:off x="1676400" y="2651760"/>
            <a:ext cx="6452616" cy="1371600"/>
          </a:xfrm>
        </p:spPr>
        <p:txBody>
          <a:bodyPr>
            <a:normAutofit/>
          </a:bodyPr>
          <a:lstStyle/>
          <a:p>
            <a:r>
              <a:rPr lang="en-CA" sz="4000" dirty="0" smtClean="0"/>
              <a:t>We collected and analyzed som</a:t>
            </a:r>
            <a:r>
              <a:rPr lang="en-CA" sz="4000" dirty="0" smtClean="0"/>
              <a:t>e real data</a:t>
            </a:r>
            <a:endParaRPr lang="en-CA" sz="4000" dirty="0"/>
          </a:p>
        </p:txBody>
      </p:sp>
    </p:spTree>
    <p:extLst>
      <p:ext uri="{BB962C8B-B14F-4D97-AF65-F5344CB8AC3E}">
        <p14:creationId xmlns:p14="http://schemas.microsoft.com/office/powerpoint/2010/main" val="3733968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Data</a:t>
            </a:r>
            <a:endParaRPr lang="en-US" dirty="0"/>
          </a:p>
        </p:txBody>
      </p:sp>
      <p:sp>
        <p:nvSpPr>
          <p:cNvPr id="3" name="Content Placeholder 2"/>
          <p:cNvSpPr>
            <a:spLocks noGrp="1"/>
          </p:cNvSpPr>
          <p:nvPr>
            <p:ph idx="1"/>
          </p:nvPr>
        </p:nvSpPr>
        <p:spPr/>
        <p:txBody>
          <a:bodyPr>
            <a:normAutofit/>
          </a:bodyPr>
          <a:lstStyle/>
          <a:p>
            <a:r>
              <a:rPr lang="en-US" sz="3200" dirty="0" smtClean="0"/>
              <a:t>Data collected anonymously by Vasco Duarte</a:t>
            </a:r>
          </a:p>
          <a:p>
            <a:r>
              <a:rPr lang="en-US" sz="3200" dirty="0" smtClean="0"/>
              <a:t>55 Projects from 9 companies</a:t>
            </a:r>
          </a:p>
          <a:p>
            <a:r>
              <a:rPr lang="en-US" sz="3200" dirty="0" smtClean="0"/>
              <a:t>37 projects came from one organization</a:t>
            </a:r>
          </a:p>
          <a:p>
            <a:r>
              <a:rPr lang="en-US" sz="3200" dirty="0" smtClean="0"/>
              <a:t>…..but the analysis of the data is consistent</a:t>
            </a:r>
          </a:p>
          <a:p>
            <a:pPr lvl="0"/>
            <a:r>
              <a:rPr lang="en-US" sz="3200" u="sng" dirty="0">
                <a:hlinkClick r:id="rId2"/>
              </a:rPr>
              <a:t>https://bitly.com/NoEstimatesProjectsDB</a:t>
            </a:r>
            <a:endParaRPr lang="en-US" sz="3200" dirty="0"/>
          </a:p>
          <a:p>
            <a:endParaRPr lang="en-US" sz="3200" dirty="0"/>
          </a:p>
        </p:txBody>
      </p:sp>
    </p:spTree>
    <p:extLst>
      <p:ext uri="{BB962C8B-B14F-4D97-AF65-F5344CB8AC3E}">
        <p14:creationId xmlns:p14="http://schemas.microsoft.com/office/powerpoint/2010/main" val="322287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8862760"/>
              </p:ext>
            </p:extLst>
          </p:nvPr>
        </p:nvGraphicFramePr>
        <p:xfrm>
          <a:off x="219074" y="1352550"/>
          <a:ext cx="8620125" cy="4968240"/>
        </p:xfrm>
        <a:graphic>
          <a:graphicData uri="http://schemas.openxmlformats.org/drawingml/2006/table">
            <a:tbl>
              <a:tblPr firstRow="1" bandRow="1">
                <a:tableStyleId>{5C22544A-7EE6-4342-B048-85BDC9FD1C3A}</a:tableStyleId>
              </a:tblPr>
              <a:tblGrid>
                <a:gridCol w="2873375">
                  <a:extLst>
                    <a:ext uri="{9D8B030D-6E8A-4147-A177-3AD203B41FA5}">
                      <a16:colId xmlns:a16="http://schemas.microsoft.com/office/drawing/2014/main" val="20000"/>
                    </a:ext>
                  </a:extLst>
                </a:gridCol>
                <a:gridCol w="2873375">
                  <a:extLst>
                    <a:ext uri="{9D8B030D-6E8A-4147-A177-3AD203B41FA5}">
                      <a16:colId xmlns:a16="http://schemas.microsoft.com/office/drawing/2014/main" val="20001"/>
                    </a:ext>
                  </a:extLst>
                </a:gridCol>
                <a:gridCol w="2873375">
                  <a:extLst>
                    <a:ext uri="{9D8B030D-6E8A-4147-A177-3AD203B41FA5}">
                      <a16:colId xmlns:a16="http://schemas.microsoft.com/office/drawing/2014/main" val="20002"/>
                    </a:ext>
                  </a:extLst>
                </a:gridCol>
              </a:tblGrid>
              <a:tr h="370840">
                <a:tc>
                  <a:txBody>
                    <a:bodyPr/>
                    <a:lstStyle/>
                    <a:p>
                      <a:endParaRPr lang="en-US" sz="2800" dirty="0"/>
                    </a:p>
                  </a:txBody>
                  <a:tcPr/>
                </a:tc>
                <a:tc>
                  <a:txBody>
                    <a:bodyPr/>
                    <a:lstStyle/>
                    <a:p>
                      <a:r>
                        <a:rPr lang="en-US" sz="2800" dirty="0" smtClean="0"/>
                        <a:t>Instantaneous</a:t>
                      </a:r>
                      <a:endParaRPr lang="en-US" sz="2800" dirty="0"/>
                    </a:p>
                  </a:txBody>
                  <a:tcPr/>
                </a:tc>
                <a:tc>
                  <a:txBody>
                    <a:bodyPr/>
                    <a:lstStyle/>
                    <a:p>
                      <a:r>
                        <a:rPr lang="en-US" sz="2800" dirty="0" smtClean="0"/>
                        <a:t>Average</a:t>
                      </a:r>
                      <a:endParaRPr lang="en-US" sz="2800" dirty="0"/>
                    </a:p>
                  </a:txBody>
                  <a:tcPr/>
                </a:tc>
                <a:extLst>
                  <a:ext uri="{0D108BD9-81ED-4DB2-BD59-A6C34878D82A}">
                    <a16:rowId xmlns:a16="http://schemas.microsoft.com/office/drawing/2014/main" val="10000"/>
                  </a:ext>
                </a:extLst>
              </a:tr>
              <a:tr h="370840">
                <a:tc>
                  <a:txBody>
                    <a:bodyPr/>
                    <a:lstStyle/>
                    <a:p>
                      <a:r>
                        <a:rPr lang="en-US" sz="2800" dirty="0" smtClean="0"/>
                        <a:t>Velocity</a:t>
                      </a:r>
                      <a:endParaRPr lang="en-US" sz="2800" dirty="0"/>
                    </a:p>
                  </a:txBody>
                  <a:tcPr/>
                </a:tc>
                <a:tc>
                  <a:txBody>
                    <a:bodyPr/>
                    <a:lstStyle/>
                    <a:p>
                      <a:r>
                        <a:rPr lang="en-US" sz="2800" dirty="0" smtClean="0"/>
                        <a:t>Story</a:t>
                      </a:r>
                      <a:r>
                        <a:rPr lang="en-US" sz="2800" baseline="0" dirty="0" smtClean="0"/>
                        <a:t> points delivered in an iteration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Average</a:t>
                      </a:r>
                      <a:r>
                        <a:rPr lang="en-US" sz="2800" baseline="0" dirty="0" smtClean="0"/>
                        <a:t> s</a:t>
                      </a:r>
                      <a:r>
                        <a:rPr lang="en-US" sz="2800" dirty="0" smtClean="0"/>
                        <a:t>tory</a:t>
                      </a:r>
                      <a:r>
                        <a:rPr lang="en-US" sz="2800" baseline="0" dirty="0" smtClean="0"/>
                        <a:t> points delivered over all iterations</a:t>
                      </a:r>
                      <a:endParaRPr lang="en-US" sz="2800" dirty="0" smtClean="0"/>
                    </a:p>
                    <a:p>
                      <a:endParaRPr lang="en-US" sz="2800" dirty="0"/>
                    </a:p>
                  </a:txBody>
                  <a:tcPr/>
                </a:tc>
                <a:extLst>
                  <a:ext uri="{0D108BD9-81ED-4DB2-BD59-A6C34878D82A}">
                    <a16:rowId xmlns:a16="http://schemas.microsoft.com/office/drawing/2014/main" val="10001"/>
                  </a:ext>
                </a:extLst>
              </a:tr>
              <a:tr h="370840">
                <a:tc>
                  <a:txBody>
                    <a:bodyPr/>
                    <a:lstStyle/>
                    <a:p>
                      <a:r>
                        <a:rPr lang="en-US" sz="2800" dirty="0" smtClean="0"/>
                        <a:t>Throughput</a:t>
                      </a:r>
                      <a:endParaRPr lang="en-US" sz="2800" dirty="0"/>
                    </a:p>
                  </a:txBody>
                  <a:tcPr/>
                </a:tc>
                <a:tc>
                  <a:txBody>
                    <a:bodyPr/>
                    <a:lstStyle/>
                    <a:p>
                      <a:r>
                        <a:rPr lang="en-US" sz="2800" dirty="0" smtClean="0"/>
                        <a:t>Number of stories</a:t>
                      </a:r>
                      <a:r>
                        <a:rPr lang="en-US" sz="2800" baseline="0" dirty="0" smtClean="0"/>
                        <a:t> </a:t>
                      </a:r>
                      <a:r>
                        <a:rPr lang="en-US" sz="2800" dirty="0" smtClean="0"/>
                        <a:t>delivered in an iteration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Average number of stories delivered over all iterations</a:t>
                      </a:r>
                      <a:endParaRPr lang="en-US" sz="2800" dirty="0" smtClean="0"/>
                    </a:p>
                    <a:p>
                      <a:endParaRPr lang="en-US" sz="28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0844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Data show?</a:t>
            </a:r>
            <a:endParaRPr lang="en-US" dirty="0"/>
          </a:p>
        </p:txBody>
      </p:sp>
      <p:graphicFrame>
        <p:nvGraphicFramePr>
          <p:cNvPr id="4" name="Chart 3"/>
          <p:cNvGraphicFramePr/>
          <p:nvPr>
            <p:extLst/>
          </p:nvPr>
        </p:nvGraphicFramePr>
        <p:xfrm>
          <a:off x="457200" y="12954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00800" y="1981200"/>
            <a:ext cx="2133600" cy="646331"/>
          </a:xfrm>
          <a:prstGeom prst="rect">
            <a:avLst/>
          </a:prstGeom>
          <a:noFill/>
        </p:spPr>
        <p:txBody>
          <a:bodyPr wrap="square" rtlCol="0">
            <a:spAutoFit/>
          </a:bodyPr>
          <a:lstStyle/>
          <a:p>
            <a:r>
              <a:rPr lang="en-US" dirty="0"/>
              <a:t>2</a:t>
            </a:r>
            <a:r>
              <a:rPr lang="en-US" dirty="0" smtClean="0"/>
              <a:t>-12% Hardening for 50% of projects</a:t>
            </a:r>
            <a:endParaRPr lang="en-US" dirty="0"/>
          </a:p>
        </p:txBody>
      </p:sp>
    </p:spTree>
    <p:extLst>
      <p:ext uri="{BB962C8B-B14F-4D97-AF65-F5344CB8AC3E}">
        <p14:creationId xmlns:p14="http://schemas.microsoft.com/office/powerpoint/2010/main" val="108403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Data show?</a:t>
            </a:r>
            <a:endParaRPr lang="en-US" dirty="0"/>
          </a:p>
        </p:txBody>
      </p:sp>
      <p:graphicFrame>
        <p:nvGraphicFramePr>
          <p:cNvPr id="4" name="Chart 3"/>
          <p:cNvGraphicFramePr/>
          <p:nvPr>
            <p:extLst>
              <p:ext uri="{D42A27DB-BD31-4B8C-83A1-F6EECF244321}">
                <p14:modId xmlns:p14="http://schemas.microsoft.com/office/powerpoint/2010/main" val="1724204338"/>
              </p:ext>
            </p:extLst>
          </p:nvPr>
        </p:nvGraphicFramePr>
        <p:xfrm>
          <a:off x="457200" y="12954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00800" y="1981200"/>
            <a:ext cx="2133600" cy="646331"/>
          </a:xfrm>
          <a:prstGeom prst="rect">
            <a:avLst/>
          </a:prstGeom>
          <a:noFill/>
        </p:spPr>
        <p:txBody>
          <a:bodyPr wrap="square" rtlCol="0">
            <a:spAutoFit/>
          </a:bodyPr>
          <a:lstStyle/>
          <a:p>
            <a:r>
              <a:rPr lang="en-US" dirty="0"/>
              <a:t>2</a:t>
            </a:r>
            <a:r>
              <a:rPr lang="en-US" dirty="0" smtClean="0"/>
              <a:t>-12% Hardening for 50% of projects</a:t>
            </a:r>
            <a:endParaRPr lang="en-US" dirty="0"/>
          </a:p>
        </p:txBody>
      </p:sp>
    </p:spTree>
    <p:extLst>
      <p:ext uri="{BB962C8B-B14F-4D97-AF65-F5344CB8AC3E}">
        <p14:creationId xmlns:p14="http://schemas.microsoft.com/office/powerpoint/2010/main" val="5147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P90/P10 Ratio</a:t>
            </a:r>
            <a:endParaRPr lang="en-US" dirty="0"/>
          </a:p>
        </p:txBody>
      </p:sp>
      <p:sp>
        <p:nvSpPr>
          <p:cNvPr id="3" name="Content Placeholder 2"/>
          <p:cNvSpPr>
            <a:spLocks noGrp="1"/>
          </p:cNvSpPr>
          <p:nvPr>
            <p:ph idx="1"/>
          </p:nvPr>
        </p:nvSpPr>
        <p:spPr>
          <a:xfrm>
            <a:off x="219456" y="1353312"/>
            <a:ext cx="3209544" cy="4855464"/>
          </a:xfrm>
        </p:spPr>
        <p:txBody>
          <a:bodyPr/>
          <a:lstStyle/>
          <a:p>
            <a:pPr marL="0" indent="0">
              <a:buNone/>
            </a:pPr>
            <a:r>
              <a:rPr lang="en-US" dirty="0" smtClean="0"/>
              <a:t>P10=10% confidence</a:t>
            </a:r>
          </a:p>
          <a:p>
            <a:pPr marL="0" indent="0">
              <a:buNone/>
            </a:pPr>
            <a:r>
              <a:rPr lang="en-US" dirty="0" smtClean="0"/>
              <a:t>P90=90% confidence</a:t>
            </a:r>
          </a:p>
          <a:p>
            <a:endParaRPr lang="en-US" dirty="0" smtClean="0"/>
          </a:p>
          <a:p>
            <a:r>
              <a:rPr lang="en-US" dirty="0" smtClean="0"/>
              <a:t>Example</a:t>
            </a:r>
            <a:endParaRPr lang="en-US" dirty="0"/>
          </a:p>
          <a:p>
            <a:pPr marL="0" indent="0">
              <a:buNone/>
            </a:pPr>
            <a:r>
              <a:rPr lang="en-US" dirty="0" smtClean="0"/>
              <a:t>P10 = 6 months</a:t>
            </a:r>
          </a:p>
          <a:p>
            <a:pPr marL="0" indent="0">
              <a:buNone/>
            </a:pPr>
            <a:r>
              <a:rPr lang="en-US" dirty="0" smtClean="0"/>
              <a:t>P90 =12 months</a:t>
            </a:r>
          </a:p>
          <a:p>
            <a:pPr marL="0" indent="0">
              <a:buNone/>
            </a:pPr>
            <a:endParaRPr lang="en-US" dirty="0" smtClean="0"/>
          </a:p>
          <a:p>
            <a:pPr marL="0" indent="0">
              <a:buNone/>
            </a:pPr>
            <a:r>
              <a:rPr lang="en-US" dirty="0" smtClean="0"/>
              <a:t>P90/P10 =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906" y="2438400"/>
            <a:ext cx="5829494" cy="3623446"/>
          </a:xfrm>
          <a:prstGeom prst="rect">
            <a:avLst/>
          </a:prstGeom>
        </p:spPr>
      </p:pic>
      <p:sp>
        <p:nvSpPr>
          <p:cNvPr id="5" name="Rectangle 4"/>
          <p:cNvSpPr/>
          <p:nvPr/>
        </p:nvSpPr>
        <p:spPr>
          <a:xfrm>
            <a:off x="7849203" y="5726693"/>
            <a:ext cx="1005403" cy="646331"/>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P90</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5281818" y="5738680"/>
            <a:ext cx="1415773" cy="646331"/>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P10</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8046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0" y="0"/>
            <a:ext cx="9020432" cy="1470025"/>
          </a:xfrm>
        </p:spPr>
        <p:txBody>
          <a:bodyPr>
            <a:normAutofit fontScale="90000"/>
          </a:bodyPr>
          <a:lstStyle/>
          <a:p>
            <a:pPr algn="l" eaLnBrk="1" hangingPunct="1"/>
            <a:r>
              <a:rPr lang="en-US" sz="3600" b="1" dirty="0" smtClean="0">
                <a:solidFill>
                  <a:schemeClr val="tx1"/>
                </a:solidFill>
              </a:rPr>
              <a:t>To Estimate or #</a:t>
            </a:r>
            <a:r>
              <a:rPr lang="en-US" sz="3600" b="1" dirty="0" err="1" smtClean="0">
                <a:solidFill>
                  <a:schemeClr val="tx1"/>
                </a:solidFill>
              </a:rPr>
              <a:t>NoEstimates</a:t>
            </a:r>
            <a:r>
              <a:rPr lang="en-US" sz="3600" b="1" dirty="0" smtClean="0">
                <a:solidFill>
                  <a:schemeClr val="tx1"/>
                </a:solidFill>
              </a:rPr>
              <a:t>, That is the Question</a:t>
            </a:r>
            <a:r>
              <a:rPr lang="en-US" b="1" dirty="0" smtClean="0">
                <a:solidFill>
                  <a:schemeClr val="tx1"/>
                </a:solidFill>
              </a:rPr>
              <a:t/>
            </a:r>
            <a:br>
              <a:rPr lang="en-US" b="1" dirty="0" smtClean="0">
                <a:solidFill>
                  <a:schemeClr val="tx1"/>
                </a:solidFill>
              </a:rPr>
            </a:br>
            <a:endParaRPr lang="en-GB" sz="2400" b="1" dirty="0" smtClean="0">
              <a:solidFill>
                <a:schemeClr val="tx1"/>
              </a:solidFill>
            </a:endParaRPr>
          </a:p>
        </p:txBody>
      </p:sp>
      <p:sp>
        <p:nvSpPr>
          <p:cNvPr id="4100" name="Text Box 5"/>
          <p:cNvSpPr txBox="1">
            <a:spLocks noChangeArrowheads="1"/>
          </p:cNvSpPr>
          <p:nvPr/>
        </p:nvSpPr>
        <p:spPr bwMode="auto">
          <a:xfrm>
            <a:off x="-152400" y="4495800"/>
            <a:ext cx="48006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600"/>
              </a:spcBef>
            </a:pPr>
            <a:r>
              <a:rPr lang="en-US" sz="2400" b="1" dirty="0" smtClean="0"/>
              <a:t>Sean Dunn</a:t>
            </a:r>
          </a:p>
          <a:p>
            <a:pPr algn="r" eaLnBrk="1" hangingPunct="1">
              <a:spcBef>
                <a:spcPts val="600"/>
              </a:spcBef>
            </a:pPr>
            <a:r>
              <a:rPr lang="en-US" sz="2400" b="1" dirty="0" smtClean="0"/>
              <a:t>Enterprise Agile Coach</a:t>
            </a:r>
          </a:p>
          <a:p>
            <a:pPr algn="r" eaLnBrk="1" hangingPunct="1">
              <a:spcBef>
                <a:spcPts val="600"/>
              </a:spcBef>
            </a:pPr>
            <a:r>
              <a:rPr lang="en-US" sz="2400" b="1" dirty="0" smtClean="0"/>
              <a:t>Todd </a:t>
            </a:r>
            <a:r>
              <a:rPr lang="en-US" sz="2400" b="1" dirty="0"/>
              <a:t>Little</a:t>
            </a:r>
          </a:p>
          <a:p>
            <a:pPr algn="r" eaLnBrk="1" hangingPunct="1">
              <a:spcBef>
                <a:spcPts val="600"/>
              </a:spcBef>
            </a:pPr>
            <a:r>
              <a:rPr lang="en-US" sz="2400" b="1" dirty="0" smtClean="0"/>
              <a:t>VP Product Development</a:t>
            </a:r>
            <a:endParaRPr lang="en-US" sz="2400" b="1" dirty="0"/>
          </a:p>
          <a:p>
            <a:pPr algn="r" eaLnBrk="1" hangingPunct="1">
              <a:spcBef>
                <a:spcPts val="600"/>
              </a:spcBef>
            </a:pPr>
            <a:r>
              <a:rPr lang="en-US" sz="2400" b="1" dirty="0" smtClean="0"/>
              <a:t>IHS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497" y="1934860"/>
            <a:ext cx="4011827" cy="2694074"/>
          </a:xfrm>
          <a:prstGeom prst="rect">
            <a:avLst/>
          </a:prstGeom>
        </p:spPr>
      </p:pic>
      <p:sp>
        <p:nvSpPr>
          <p:cNvPr id="4" name="TextBox 3"/>
          <p:cNvSpPr txBox="1"/>
          <p:nvPr/>
        </p:nvSpPr>
        <p:spPr>
          <a:xfrm>
            <a:off x="3810000" y="5791200"/>
            <a:ext cx="5296157" cy="1277273"/>
          </a:xfrm>
          <a:prstGeom prst="rect">
            <a:avLst/>
          </a:prstGeom>
          <a:noFill/>
        </p:spPr>
        <p:txBody>
          <a:bodyPr wrap="square" rtlCol="0">
            <a:spAutoFit/>
          </a:bodyPr>
          <a:lstStyle/>
          <a:p>
            <a:pPr algn="r">
              <a:spcBef>
                <a:spcPts val="600"/>
              </a:spcBef>
            </a:pPr>
            <a:r>
              <a:rPr lang="en-US" sz="2400" b="1" dirty="0"/>
              <a:t>Chris Verhoef</a:t>
            </a:r>
          </a:p>
          <a:p>
            <a:pPr algn="r">
              <a:spcBef>
                <a:spcPts val="600"/>
              </a:spcBef>
            </a:pPr>
            <a:r>
              <a:rPr lang="en-US" sz="2400" b="1" dirty="0" err="1"/>
              <a:t>Vrie</a:t>
            </a:r>
            <a:r>
              <a:rPr lang="en-US" sz="2400" b="1" dirty="0"/>
              <a:t> University, Amsterdam</a:t>
            </a:r>
          </a:p>
          <a:p>
            <a:endParaRPr lang="en-US" sz="2400" dirty="0"/>
          </a:p>
        </p:txBody>
      </p:sp>
    </p:spTree>
    <p:extLst>
      <p:ext uri="{BB962C8B-B14F-4D97-AF65-F5344CB8AC3E}">
        <p14:creationId xmlns:p14="http://schemas.microsoft.com/office/powerpoint/2010/main" val="244273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84" y="2590800"/>
            <a:ext cx="9142615" cy="1143000"/>
          </a:xfrm>
        </p:spPr>
        <p:txBody>
          <a:bodyPr>
            <a:noAutofit/>
          </a:bodyPr>
          <a:lstStyle/>
          <a:p>
            <a:pPr algn="ctr"/>
            <a:r>
              <a:rPr lang="en-CA" dirty="0" smtClean="0"/>
              <a:t>Question: </a:t>
            </a:r>
            <a:br>
              <a:rPr lang="en-CA" dirty="0" smtClean="0"/>
            </a:br>
            <a:r>
              <a:rPr lang="en-CA" dirty="0" smtClean="0"/>
              <a:t>Do we get better at estimating the further we go in a project?</a:t>
            </a:r>
            <a:br>
              <a:rPr lang="en-CA" dirty="0" smtClean="0"/>
            </a:br>
            <a:r>
              <a:rPr lang="en-CA" dirty="0" smtClean="0"/>
              <a:t>(or: does our velocity become more stable over time?)</a:t>
            </a:r>
            <a:endParaRPr lang="en-CA" dirty="0"/>
          </a:p>
        </p:txBody>
      </p:sp>
    </p:spTree>
    <p:extLst>
      <p:ext uri="{BB962C8B-B14F-4D97-AF65-F5344CB8AC3E}">
        <p14:creationId xmlns:p14="http://schemas.microsoft.com/office/powerpoint/2010/main" val="52967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we see in Velocity?</a:t>
            </a:r>
            <a:endParaRPr lang="en-US" dirty="0"/>
          </a:p>
        </p:txBody>
      </p:sp>
      <p:graphicFrame>
        <p:nvGraphicFramePr>
          <p:cNvPr id="5" name="Chart 4"/>
          <p:cNvGraphicFramePr/>
          <p:nvPr>
            <p:extLst>
              <p:ext uri="{D42A27DB-BD31-4B8C-83A1-F6EECF244321}">
                <p14:modId xmlns:p14="http://schemas.microsoft.com/office/powerpoint/2010/main" val="792153119"/>
              </p:ext>
            </p:extLst>
          </p:nvPr>
        </p:nvGraphicFramePr>
        <p:xfrm>
          <a:off x="685800" y="1295400"/>
          <a:ext cx="7848600" cy="48005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581400" y="3695005"/>
            <a:ext cx="4876800" cy="830997"/>
          </a:xfrm>
          <a:prstGeom prst="rect">
            <a:avLst/>
          </a:prstGeom>
          <a:solidFill>
            <a:schemeClr val="bg1"/>
          </a:solidFill>
        </p:spPr>
        <p:txBody>
          <a:bodyPr wrap="square" rtlCol="0">
            <a:spAutoFit/>
          </a:bodyPr>
          <a:lstStyle/>
          <a:p>
            <a:r>
              <a:rPr lang="en-CA" sz="2400" dirty="0" smtClean="0"/>
              <a:t>Discovery: Velocity predictability does not get better over time. </a:t>
            </a:r>
            <a:endParaRPr lang="en-CA" sz="2400" dirty="0"/>
          </a:p>
        </p:txBody>
      </p:sp>
    </p:spTree>
    <p:extLst>
      <p:ext uri="{BB962C8B-B14F-4D97-AF65-F5344CB8AC3E}">
        <p14:creationId xmlns:p14="http://schemas.microsoft.com/office/powerpoint/2010/main" val="2756325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84" y="2590800"/>
            <a:ext cx="9142615" cy="1143000"/>
          </a:xfrm>
        </p:spPr>
        <p:txBody>
          <a:bodyPr>
            <a:noAutofit/>
          </a:bodyPr>
          <a:lstStyle/>
          <a:p>
            <a:pPr algn="ctr"/>
            <a:r>
              <a:rPr lang="en-CA" dirty="0" smtClean="0"/>
              <a:t>Question: </a:t>
            </a:r>
            <a:r>
              <a:rPr lang="en-CA" dirty="0"/>
              <a:t/>
            </a:r>
            <a:br>
              <a:rPr lang="en-CA" dirty="0"/>
            </a:br>
            <a:r>
              <a:rPr lang="en-CA" dirty="0" smtClean="0"/>
              <a:t>If we just use throughput (story count) to forecast completion,</a:t>
            </a:r>
            <a:br>
              <a:rPr lang="en-CA" dirty="0" smtClean="0"/>
            </a:br>
            <a:r>
              <a:rPr lang="en-CA" dirty="0" smtClean="0"/>
              <a:t>is it any more/less accurate than using velocity (story points)?</a:t>
            </a:r>
            <a:endParaRPr lang="en-CA" dirty="0"/>
          </a:p>
        </p:txBody>
      </p:sp>
    </p:spTree>
    <p:extLst>
      <p:ext uri="{BB962C8B-B14F-4D97-AF65-F5344CB8AC3E}">
        <p14:creationId xmlns:p14="http://schemas.microsoft.com/office/powerpoint/2010/main" val="2151297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see in Projections?</a:t>
            </a:r>
            <a:endParaRPr lang="en-US" dirty="0"/>
          </a:p>
        </p:txBody>
      </p:sp>
      <p:graphicFrame>
        <p:nvGraphicFramePr>
          <p:cNvPr id="5" name="Chart 4"/>
          <p:cNvGraphicFramePr/>
          <p:nvPr>
            <p:extLst>
              <p:ext uri="{D42A27DB-BD31-4B8C-83A1-F6EECF244321}">
                <p14:modId xmlns:p14="http://schemas.microsoft.com/office/powerpoint/2010/main" val="3799138755"/>
              </p:ext>
            </p:extLst>
          </p:nvPr>
        </p:nvGraphicFramePr>
        <p:xfrm>
          <a:off x="381000" y="1371600"/>
          <a:ext cx="8001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751513" y="3505200"/>
            <a:ext cx="5638800" cy="1200329"/>
          </a:xfrm>
          <a:prstGeom prst="rect">
            <a:avLst/>
          </a:prstGeom>
          <a:solidFill>
            <a:schemeClr val="bg1"/>
          </a:solidFill>
        </p:spPr>
        <p:txBody>
          <a:bodyPr wrap="square" rtlCol="0">
            <a:spAutoFit/>
          </a:bodyPr>
          <a:lstStyle/>
          <a:p>
            <a:r>
              <a:rPr lang="en-CA" sz="2400" dirty="0" smtClean="0"/>
              <a:t>Discovery: Velocity and Throughput provide comparable accuracy in forecasting release date</a:t>
            </a:r>
            <a:endParaRPr lang="en-CA" sz="2400" dirty="0"/>
          </a:p>
        </p:txBody>
      </p:sp>
    </p:spTree>
    <p:extLst>
      <p:ext uri="{BB962C8B-B14F-4D97-AF65-F5344CB8AC3E}">
        <p14:creationId xmlns:p14="http://schemas.microsoft.com/office/powerpoint/2010/main" val="1661278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Simulation</a:t>
            </a:r>
            <a:endParaRPr lang="en-US" dirty="0"/>
          </a:p>
        </p:txBody>
      </p:sp>
      <p:sp>
        <p:nvSpPr>
          <p:cNvPr id="3" name="Content Placeholder 2"/>
          <p:cNvSpPr>
            <a:spLocks noGrp="1"/>
          </p:cNvSpPr>
          <p:nvPr>
            <p:ph idx="1"/>
          </p:nvPr>
        </p:nvSpPr>
        <p:spPr/>
        <p:txBody>
          <a:bodyPr>
            <a:normAutofit/>
          </a:bodyPr>
          <a:lstStyle/>
          <a:p>
            <a:r>
              <a:rPr lang="en-US" sz="2800" dirty="0" smtClean="0"/>
              <a:t>Simulated 1000 </a:t>
            </a:r>
            <a:r>
              <a:rPr lang="en-US" sz="2800" dirty="0"/>
              <a:t>projects with 50 stories per project</a:t>
            </a:r>
          </a:p>
          <a:p>
            <a:pPr lvl="1"/>
            <a:r>
              <a:rPr lang="en-US" sz="2400" dirty="0" smtClean="0"/>
              <a:t>Story Point Distribution</a:t>
            </a:r>
          </a:p>
          <a:p>
            <a:pPr lvl="1"/>
            <a:r>
              <a:rPr lang="en-US" sz="2400" dirty="0" smtClean="0"/>
              <a:t>Estimation Accuracy</a:t>
            </a:r>
          </a:p>
          <a:p>
            <a:pPr lvl="1"/>
            <a:r>
              <a:rPr lang="en-US" sz="2400" dirty="0" smtClean="0"/>
              <a:t>Bucketing Approach</a:t>
            </a:r>
          </a:p>
          <a:p>
            <a:pPr lvl="1"/>
            <a:r>
              <a:rPr lang="en-US" sz="2400" dirty="0" smtClean="0"/>
              <a:t>Hardening Effort</a:t>
            </a:r>
          </a:p>
        </p:txBody>
      </p:sp>
    </p:spTree>
    <p:extLst>
      <p:ext uri="{BB962C8B-B14F-4D97-AF65-F5344CB8AC3E}">
        <p14:creationId xmlns:p14="http://schemas.microsoft.com/office/powerpoint/2010/main" val="991967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Simulation</a:t>
            </a:r>
            <a:endParaRPr lang="en-US" dirty="0"/>
          </a:p>
        </p:txBody>
      </p:sp>
      <p:graphicFrame>
        <p:nvGraphicFramePr>
          <p:cNvPr id="4" name="Chart 3"/>
          <p:cNvGraphicFramePr/>
          <p:nvPr>
            <p:extLst>
              <p:ext uri="{D42A27DB-BD31-4B8C-83A1-F6EECF244321}">
                <p14:modId xmlns:p14="http://schemas.microsoft.com/office/powerpoint/2010/main" val="718796374"/>
              </p:ext>
            </p:extLst>
          </p:nvPr>
        </p:nvGraphicFramePr>
        <p:xfrm>
          <a:off x="609600" y="1295401"/>
          <a:ext cx="7848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71800" y="2971800"/>
            <a:ext cx="5257800" cy="1015663"/>
          </a:xfrm>
          <a:prstGeom prst="rect">
            <a:avLst/>
          </a:prstGeom>
          <a:solidFill>
            <a:schemeClr val="bg1"/>
          </a:solidFill>
        </p:spPr>
        <p:txBody>
          <a:bodyPr wrap="square" rtlCol="0">
            <a:spAutoFit/>
          </a:bodyPr>
          <a:lstStyle/>
          <a:p>
            <a:pPr algn="r"/>
            <a:r>
              <a:rPr lang="en-CA" sz="2000" dirty="0" smtClean="0"/>
              <a:t>Discovery: We can run a computer</a:t>
            </a:r>
            <a:br>
              <a:rPr lang="en-CA" sz="2000" dirty="0" smtClean="0"/>
            </a:br>
            <a:r>
              <a:rPr lang="en-CA" sz="2000" dirty="0" smtClean="0"/>
              <a:t>simulation that produces results similar to the measured data. </a:t>
            </a:r>
            <a:endParaRPr lang="en-CA" sz="2000" dirty="0"/>
          </a:p>
        </p:txBody>
      </p:sp>
    </p:spTree>
    <p:extLst>
      <p:ext uri="{BB962C8B-B14F-4D97-AF65-F5344CB8AC3E}">
        <p14:creationId xmlns:p14="http://schemas.microsoft.com/office/powerpoint/2010/main" val="2814526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a:t>
            </a:r>
            <a:endParaRPr lang="en-US" dirty="0"/>
          </a:p>
        </p:txBody>
      </p:sp>
      <p:sp>
        <p:nvSpPr>
          <p:cNvPr id="4" name="Content Placeholder 3"/>
          <p:cNvSpPr>
            <a:spLocks noGrp="1"/>
          </p:cNvSpPr>
          <p:nvPr>
            <p:ph idx="1"/>
          </p:nvPr>
        </p:nvSpPr>
        <p:spPr/>
        <p:txBody>
          <a:bodyPr/>
          <a:lstStyle/>
          <a:p>
            <a:r>
              <a:rPr lang="en-US" dirty="0" smtClean="0"/>
              <a:t>No </a:t>
            </a:r>
            <a:r>
              <a:rPr lang="en-US" dirty="0"/>
              <a:t>f</a:t>
            </a:r>
            <a:r>
              <a:rPr lang="en-US" dirty="0" smtClean="0"/>
              <a:t>undamental difference between velocity and throughput projections.</a:t>
            </a:r>
          </a:p>
          <a:p>
            <a:r>
              <a:rPr lang="en-US" dirty="0" smtClean="0"/>
              <a:t>Velocity showed improvement over throughput when:</a:t>
            </a:r>
          </a:p>
          <a:p>
            <a:pPr lvl="1"/>
            <a:r>
              <a:rPr lang="en-US" dirty="0" smtClean="0"/>
              <a:t>Story point distribution was very large</a:t>
            </a:r>
          </a:p>
          <a:p>
            <a:pPr lvl="1"/>
            <a:r>
              <a:rPr lang="en-US" dirty="0" smtClean="0"/>
              <a:t>Estimation Accuracy was very good</a:t>
            </a:r>
          </a:p>
          <a:p>
            <a:r>
              <a:rPr lang="en-US" dirty="0" smtClean="0"/>
              <a:t>Using buckets, such as Fibonacci, power of 2, or even power of 4 did not significantly impact the simulation.</a:t>
            </a:r>
          </a:p>
          <a:p>
            <a:endParaRPr lang="en-US" dirty="0" smtClean="0"/>
          </a:p>
          <a:p>
            <a:endParaRPr lang="en-US" dirty="0"/>
          </a:p>
        </p:txBody>
      </p:sp>
    </p:spTree>
    <p:extLst>
      <p:ext uri="{BB962C8B-B14F-4D97-AF65-F5344CB8AC3E}">
        <p14:creationId xmlns:p14="http://schemas.microsoft.com/office/powerpoint/2010/main" val="1479585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simulations tell us</a:t>
            </a:r>
            <a:endParaRPr lang="en-US" dirty="0"/>
          </a:p>
        </p:txBody>
      </p:sp>
      <p:sp>
        <p:nvSpPr>
          <p:cNvPr id="4" name="Content Placeholder 3"/>
          <p:cNvSpPr>
            <a:spLocks noGrp="1"/>
          </p:cNvSpPr>
          <p:nvPr>
            <p:ph idx="1"/>
          </p:nvPr>
        </p:nvSpPr>
        <p:spPr/>
        <p:txBody>
          <a:bodyPr/>
          <a:lstStyle/>
          <a:p>
            <a:r>
              <a:rPr lang="en-US" dirty="0" smtClean="0"/>
              <a:t>Estimating Mixed nuts…..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94" y="2895599"/>
            <a:ext cx="3852022" cy="261937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866" r="15108"/>
          <a:stretch/>
        </p:blipFill>
        <p:spPr>
          <a:xfrm>
            <a:off x="4980030" y="2523171"/>
            <a:ext cx="3733800" cy="3364230"/>
          </a:xfrm>
          <a:prstGeom prst="rect">
            <a:avLst/>
          </a:prstGeom>
        </p:spPr>
      </p:pic>
    </p:spTree>
    <p:extLst>
      <p:ext uri="{BB962C8B-B14F-4D97-AF65-F5344CB8AC3E}">
        <p14:creationId xmlns:p14="http://schemas.microsoft.com/office/powerpoint/2010/main" val="413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58095775"/>
              </p:ext>
            </p:extLst>
          </p:nvPr>
        </p:nvGraphicFramePr>
        <p:xfrm>
          <a:off x="609600" y="1219200"/>
          <a:ext cx="7391400" cy="1295400"/>
        </p:xfrm>
        <a:graphic>
          <a:graphicData uri="http://schemas.openxmlformats.org/drawingml/2006/table">
            <a:tbl>
              <a:tblPr firstRow="1" firstCol="1" bandRow="1">
                <a:tableStyleId>{5C22544A-7EE6-4342-B048-85BDC9FD1C3A}</a:tableStyleId>
              </a:tblPr>
              <a:tblGrid>
                <a:gridCol w="1966143">
                  <a:extLst>
                    <a:ext uri="{9D8B030D-6E8A-4147-A177-3AD203B41FA5}">
                      <a16:colId xmlns:a16="http://schemas.microsoft.com/office/drawing/2014/main" val="20000"/>
                    </a:ext>
                  </a:extLst>
                </a:gridCol>
                <a:gridCol w="5425257">
                  <a:extLst>
                    <a:ext uri="{9D8B030D-6E8A-4147-A177-3AD203B41FA5}">
                      <a16:colId xmlns:a16="http://schemas.microsoft.com/office/drawing/2014/main" val="20001"/>
                    </a:ext>
                  </a:extLst>
                </a:gridCol>
              </a:tblGrid>
              <a:tr h="1295400">
                <a:tc>
                  <a:txBody>
                    <a:bodyPr/>
                    <a:lstStyle/>
                    <a:p>
                      <a:pPr marL="0" marR="0">
                        <a:spcBef>
                          <a:spcPts val="0"/>
                        </a:spcBef>
                        <a:spcAft>
                          <a:spcPts val="0"/>
                        </a:spcAft>
                      </a:pPr>
                      <a:r>
                        <a:rPr lang="en-US" sz="2000" dirty="0">
                          <a:solidFill>
                            <a:schemeClr val="tx1"/>
                          </a:solidFill>
                          <a:effectLst/>
                        </a:rPr>
                        <a:t>Decisions to steer towards the release</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Velocity and Throughput are equally good AND</a:t>
                      </a:r>
                      <a:r>
                        <a:rPr lang="en-US" sz="2000" b="1" kern="1200" baseline="0" dirty="0" smtClean="0">
                          <a:solidFill>
                            <a:schemeClr val="tx1"/>
                          </a:solidFill>
                          <a:effectLst/>
                          <a:latin typeface="+mn-lt"/>
                          <a:ea typeface="+mn-ea"/>
                          <a:cs typeface="+mn-cs"/>
                        </a:rPr>
                        <a:t> equally </a:t>
                      </a:r>
                      <a:r>
                        <a:rPr lang="en-US" sz="2000" b="1" kern="1200" dirty="0" smtClean="0">
                          <a:solidFill>
                            <a:schemeClr val="tx1"/>
                          </a:solidFill>
                          <a:effectLst/>
                          <a:latin typeface="+mn-lt"/>
                          <a:ea typeface="+mn-ea"/>
                          <a:cs typeface="+mn-cs"/>
                        </a:rPr>
                        <a:t>bad predictors, but better than nothing.</a:t>
                      </a:r>
                    </a:p>
                    <a:p>
                      <a:pPr marL="0" marR="0" algn="l" defTabSz="914400" rtl="0" eaLnBrk="1" latinLnBrk="0" hangingPunct="1">
                        <a:spcBef>
                          <a:spcPts val="0"/>
                        </a:spcBef>
                        <a:spcAft>
                          <a:spcPts val="0"/>
                        </a:spcAft>
                      </a:pP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a16="http://schemas.microsoft.com/office/drawing/2014/main" val="10000"/>
                  </a:ext>
                </a:extLst>
              </a:tr>
            </a:tbl>
          </a:graphicData>
        </a:graphic>
      </p:graphicFrame>
      <p:grpSp>
        <p:nvGrpSpPr>
          <p:cNvPr id="6" name="Group 5"/>
          <p:cNvGrpSpPr/>
          <p:nvPr/>
        </p:nvGrpSpPr>
        <p:grpSpPr>
          <a:xfrm>
            <a:off x="463851" y="2971800"/>
            <a:ext cx="7537149" cy="3505199"/>
            <a:chOff x="921051" y="3221234"/>
            <a:chExt cx="6858000" cy="3802095"/>
          </a:xfrm>
        </p:grpSpPr>
        <p:pic>
          <p:nvPicPr>
            <p:cNvPr id="7" name="Picture 6"/>
            <p:cNvPicPr>
              <a:picLocks noChangeAspect="1"/>
            </p:cNvPicPr>
            <p:nvPr/>
          </p:nvPicPr>
          <p:blipFill>
            <a:blip r:embed="rId2"/>
            <a:stretch>
              <a:fillRect/>
            </a:stretch>
          </p:blipFill>
          <p:spPr>
            <a:xfrm>
              <a:off x="921051" y="3686175"/>
              <a:ext cx="6858000" cy="3171825"/>
            </a:xfrm>
            <a:prstGeom prst="rect">
              <a:avLst/>
            </a:prstGeom>
          </p:spPr>
        </p:pic>
        <p:cxnSp>
          <p:nvCxnSpPr>
            <p:cNvPr id="8" name="Straight Arrow Connector 7"/>
            <p:cNvCxnSpPr/>
            <p:nvPr/>
          </p:nvCxnSpPr>
          <p:spPr>
            <a:xfrm rot="18875580">
              <a:off x="2953923" y="4258169"/>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0363950">
              <a:off x="3277646" y="4940110"/>
              <a:ext cx="3571664" cy="523220"/>
            </a:xfrm>
            <a:prstGeom prst="rect">
              <a:avLst/>
            </a:prstGeom>
            <a:noFill/>
          </p:spPr>
          <p:txBody>
            <a:bodyPr wrap="square" rtlCol="0">
              <a:spAutoFit/>
            </a:bodyPr>
            <a:lstStyle/>
            <a:p>
              <a:r>
                <a:rPr lang="en-US" sz="2800" dirty="0" smtClean="0"/>
                <a:t>Velocity</a:t>
              </a:r>
              <a:endParaRPr lang="en-US" sz="2800" dirty="0"/>
            </a:p>
          </p:txBody>
        </p:sp>
        <p:cxnSp>
          <p:nvCxnSpPr>
            <p:cNvPr id="10" name="Straight Arrow Connector 9"/>
            <p:cNvCxnSpPr/>
            <p:nvPr/>
          </p:nvCxnSpPr>
          <p:spPr>
            <a:xfrm flipV="1">
              <a:off x="2337229" y="4061126"/>
              <a:ext cx="4452061" cy="8799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146091">
              <a:off x="1723557" y="3493905"/>
              <a:ext cx="5658964" cy="894995"/>
            </a:xfrm>
            <a:prstGeom prst="rect">
              <a:avLst/>
            </a:prstGeom>
            <a:noFill/>
          </p:spPr>
          <p:txBody>
            <a:bodyPr wrap="square" rtlCol="0">
              <a:spAutoFit/>
            </a:bodyPr>
            <a:lstStyle/>
            <a:p>
              <a:r>
                <a:rPr lang="en-US" sz="2800" dirty="0" smtClean="0"/>
                <a:t>Scope Creep</a:t>
              </a:r>
              <a:endParaRPr lang="en-US" sz="2800" dirty="0"/>
            </a:p>
          </p:txBody>
        </p:sp>
      </p:grpSp>
    </p:spTree>
    <p:extLst>
      <p:ext uri="{BB962C8B-B14F-4D97-AF65-F5344CB8AC3E}">
        <p14:creationId xmlns:p14="http://schemas.microsoft.com/office/powerpoint/2010/main" val="1188467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5096429"/>
              </p:ext>
            </p:extLst>
          </p:nvPr>
        </p:nvGraphicFramePr>
        <p:xfrm>
          <a:off x="609600" y="1219200"/>
          <a:ext cx="7391400" cy="1752600"/>
        </p:xfrm>
        <a:graphic>
          <a:graphicData uri="http://schemas.openxmlformats.org/drawingml/2006/table">
            <a:tbl>
              <a:tblPr firstRow="1" firstCol="1" bandRow="1">
                <a:tableStyleId>{5C22544A-7EE6-4342-B048-85BDC9FD1C3A}</a:tableStyleId>
              </a:tblPr>
              <a:tblGrid>
                <a:gridCol w="1966143">
                  <a:extLst>
                    <a:ext uri="{9D8B030D-6E8A-4147-A177-3AD203B41FA5}">
                      <a16:colId xmlns:a16="http://schemas.microsoft.com/office/drawing/2014/main" val="20000"/>
                    </a:ext>
                  </a:extLst>
                </a:gridCol>
                <a:gridCol w="5425257">
                  <a:extLst>
                    <a:ext uri="{9D8B030D-6E8A-4147-A177-3AD203B41FA5}">
                      <a16:colId xmlns:a16="http://schemas.microsoft.com/office/drawing/2014/main" val="20001"/>
                    </a:ext>
                  </a:extLst>
                </a:gridCol>
              </a:tblGrid>
              <a:tr h="1752600">
                <a:tc>
                  <a:txBody>
                    <a:bodyPr/>
                    <a:lstStyle/>
                    <a:p>
                      <a:pPr marL="0" marR="0">
                        <a:spcBef>
                          <a:spcPts val="0"/>
                        </a:spcBef>
                        <a:spcAft>
                          <a:spcPts val="0"/>
                        </a:spcAft>
                      </a:pPr>
                      <a:r>
                        <a:rPr lang="en-US" sz="2000" dirty="0" smtClean="0">
                          <a:solidFill>
                            <a:schemeClr val="tx1"/>
                          </a:solidFill>
                          <a:effectLst/>
                        </a:rPr>
                        <a:t>Decisions to help with managing iterations</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Do</a:t>
                      </a:r>
                      <a:r>
                        <a:rPr lang="en-US" sz="2000" b="1" kern="1200" baseline="0" dirty="0" smtClean="0">
                          <a:solidFill>
                            <a:schemeClr val="tx1"/>
                          </a:solidFill>
                          <a:effectLst/>
                          <a:latin typeface="+mn-lt"/>
                          <a:ea typeface="+mn-ea"/>
                          <a:cs typeface="+mn-cs"/>
                        </a:rPr>
                        <a:t> task estimates add value?  </a:t>
                      </a:r>
                    </a:p>
                    <a:p>
                      <a:pPr marL="0" marR="0" algn="l" defTabSz="914400" rtl="0" eaLnBrk="1" latinLnBrk="0" hangingPunct="1">
                        <a:spcBef>
                          <a:spcPts val="0"/>
                        </a:spcBef>
                        <a:spcAft>
                          <a:spcPts val="0"/>
                        </a:spcAft>
                      </a:pPr>
                      <a:r>
                        <a:rPr lang="en-US" sz="2000" b="1" kern="1200" baseline="0" dirty="0" smtClean="0">
                          <a:solidFill>
                            <a:schemeClr val="tx1"/>
                          </a:solidFill>
                          <a:effectLst/>
                          <a:latin typeface="+mn-lt"/>
                          <a:ea typeface="+mn-ea"/>
                          <a:cs typeface="+mn-cs"/>
                        </a:rPr>
                        <a:t>What decisions are you making based on what you assume?</a:t>
                      </a: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429000"/>
            <a:ext cx="5550243" cy="2858794"/>
          </a:xfrm>
          <a:prstGeom prst="rect">
            <a:avLst/>
          </a:prstGeom>
        </p:spPr>
      </p:pic>
    </p:spTree>
    <p:extLst>
      <p:ext uri="{BB962C8B-B14F-4D97-AF65-F5344CB8AC3E}">
        <p14:creationId xmlns:p14="http://schemas.microsoft.com/office/powerpoint/2010/main" val="255286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1143000"/>
            <a:ext cx="8171688" cy="4267200"/>
          </a:xfrm>
        </p:spPr>
        <p:txBody>
          <a:bodyPr>
            <a:normAutofit/>
          </a:bodyPr>
          <a:lstStyle/>
          <a:p>
            <a:r>
              <a:rPr lang="en-US" sz="4400" dirty="0"/>
              <a:t>How many of you consider it to be a major part of your job to either create estimates or deliver against someone’s estimates?</a:t>
            </a:r>
            <a:br>
              <a:rPr lang="en-US" sz="4400" dirty="0"/>
            </a:br>
            <a:endParaRPr lang="en-US" sz="4400" dirty="0"/>
          </a:p>
        </p:txBody>
      </p:sp>
    </p:spTree>
    <p:extLst>
      <p:ext uri="{BB962C8B-B14F-4D97-AF65-F5344CB8AC3E}">
        <p14:creationId xmlns:p14="http://schemas.microsoft.com/office/powerpoint/2010/main" val="3765087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nvPr>
        </p:nvGraphicFramePr>
        <p:xfrm>
          <a:off x="609600" y="1219200"/>
          <a:ext cx="7391400" cy="1776645"/>
        </p:xfrm>
        <a:graphic>
          <a:graphicData uri="http://schemas.openxmlformats.org/drawingml/2006/table">
            <a:tbl>
              <a:tblPr firstRow="1" firstCol="1" bandRow="1">
                <a:tableStyleId>{5C22544A-7EE6-4342-B048-85BDC9FD1C3A}</a:tableStyleId>
              </a:tblPr>
              <a:tblGrid>
                <a:gridCol w="1966143">
                  <a:extLst>
                    <a:ext uri="{9D8B030D-6E8A-4147-A177-3AD203B41FA5}">
                      <a16:colId xmlns:a16="http://schemas.microsoft.com/office/drawing/2014/main" val="20000"/>
                    </a:ext>
                  </a:extLst>
                </a:gridCol>
                <a:gridCol w="5425257">
                  <a:extLst>
                    <a:ext uri="{9D8B030D-6E8A-4147-A177-3AD203B41FA5}">
                      <a16:colId xmlns:a16="http://schemas.microsoft.com/office/drawing/2014/main" val="20001"/>
                    </a:ext>
                  </a:extLst>
                </a:gridCol>
              </a:tblGrid>
              <a:tr h="1776645">
                <a:tc>
                  <a:txBody>
                    <a:bodyPr/>
                    <a:lstStyle/>
                    <a:p>
                      <a:pPr marL="0" marR="0">
                        <a:spcBef>
                          <a:spcPts val="0"/>
                        </a:spcBef>
                        <a:spcAft>
                          <a:spcPts val="0"/>
                        </a:spcAft>
                      </a:pPr>
                      <a:r>
                        <a:rPr lang="en-US" sz="2000" dirty="0">
                          <a:solidFill>
                            <a:schemeClr val="tx1"/>
                          </a:solidFill>
                          <a:effectLst/>
                        </a:rPr>
                        <a:t>Decisions at project sanction</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Some level of macro-estimation of costs and benefits is likely necessary for business decisions. </a:t>
                      </a:r>
                    </a:p>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In general it is waste to spend more time on cost estimation than on benefits.</a:t>
                      </a: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218349"/>
            <a:ext cx="3657600" cy="2743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218349"/>
            <a:ext cx="6193536" cy="3061842"/>
          </a:xfrm>
          <a:prstGeom prst="rect">
            <a:avLst/>
          </a:prstGeom>
        </p:spPr>
      </p:pic>
    </p:spTree>
    <p:extLst>
      <p:ext uri="{BB962C8B-B14F-4D97-AF65-F5344CB8AC3E}">
        <p14:creationId xmlns:p14="http://schemas.microsoft.com/office/powerpoint/2010/main" val="840303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000" dirty="0" smtClean="0"/>
              <a:t>Comparison to other Research</a:t>
            </a:r>
            <a:endParaRPr lang="en-US" sz="8000" dirty="0"/>
          </a:p>
        </p:txBody>
      </p:sp>
    </p:spTree>
    <p:extLst>
      <p:ext uri="{BB962C8B-B14F-4D97-AF65-F5344CB8AC3E}">
        <p14:creationId xmlns:p14="http://schemas.microsoft.com/office/powerpoint/2010/main" val="424875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IEEE Software, May/June 2006</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6964363" cy="416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55299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Accuracy of Initial Estimate</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424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Steve McConnell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9533" y="1456424"/>
            <a:ext cx="5766154" cy="4844623"/>
          </a:xfrm>
        </p:spPr>
      </p:pic>
    </p:spTree>
    <p:extLst>
      <p:ext uri="{BB962C8B-B14F-4D97-AF65-F5344CB8AC3E}">
        <p14:creationId xmlns:p14="http://schemas.microsoft.com/office/powerpoint/2010/main" val="2195540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a:t>
            </a:r>
            <a:endParaRPr lang="en-US" dirty="0"/>
          </a:p>
        </p:txBody>
      </p:sp>
      <p:graphicFrame>
        <p:nvGraphicFramePr>
          <p:cNvPr id="4" name="Content Placeholder 3"/>
          <p:cNvGraphicFramePr>
            <a:graphicFrameLocks noGrp="1"/>
          </p:cNvGraphicFramePr>
          <p:nvPr>
            <p:ph idx="1"/>
            <p:extLst/>
          </p:nvPr>
        </p:nvGraphicFramePr>
        <p:xfrm>
          <a:off x="457200" y="1325880"/>
          <a:ext cx="8229600" cy="4396740"/>
        </p:xfrm>
        <a:graphic>
          <a:graphicData uri="http://schemas.openxmlformats.org/drawingml/2006/table">
            <a:tbl>
              <a:tblPr firstRow="1" bandRow="1">
                <a:tableStyleId>{5C22544A-7EE6-4342-B048-85BDC9FD1C3A}</a:tableStyleId>
              </a:tblPr>
              <a:tblGrid>
                <a:gridCol w="2849880">
                  <a:extLst>
                    <a:ext uri="{9D8B030D-6E8A-4147-A177-3AD203B41FA5}">
                      <a16:colId xmlns:a16="http://schemas.microsoft.com/office/drawing/2014/main" val="20000"/>
                    </a:ext>
                  </a:extLst>
                </a:gridCol>
                <a:gridCol w="5379720">
                  <a:extLst>
                    <a:ext uri="{9D8B030D-6E8A-4147-A177-3AD203B41FA5}">
                      <a16:colId xmlns:a16="http://schemas.microsoft.com/office/drawing/2014/main" val="20001"/>
                    </a:ext>
                  </a:extLst>
                </a:gridCol>
              </a:tblGrid>
              <a:tr h="830580">
                <a:tc gridSpan="2">
                  <a:txBody>
                    <a:bodyPr/>
                    <a:lstStyle/>
                    <a:p>
                      <a:r>
                        <a:rPr lang="en-US" sz="4000" dirty="0" smtClean="0">
                          <a:solidFill>
                            <a:schemeClr val="tx1"/>
                          </a:solidFill>
                        </a:rPr>
                        <a:t>Percentage</a:t>
                      </a:r>
                      <a:r>
                        <a:rPr lang="en-US" sz="4000" baseline="0" dirty="0" smtClean="0">
                          <a:solidFill>
                            <a:schemeClr val="tx1"/>
                          </a:solidFill>
                        </a:rPr>
                        <a:t> of Projects </a:t>
                      </a:r>
                      <a:endParaRPr lang="en-US" sz="4000" dirty="0">
                        <a:solidFill>
                          <a:schemeClr val="tx1"/>
                        </a:solidFill>
                      </a:endParaRPr>
                    </a:p>
                  </a:txBody>
                  <a:tcPr>
                    <a:solidFill>
                      <a:schemeClr val="accent4">
                        <a:lumMod val="20000"/>
                        <a:lumOff val="80000"/>
                      </a:schemeClr>
                    </a:solidFill>
                  </a:tcPr>
                </a:tc>
                <a:tc hMerge="1">
                  <a:txBody>
                    <a:bodyPr/>
                    <a:lstStyle/>
                    <a:p>
                      <a:endParaRPr lang="en-US" sz="4000" dirty="0"/>
                    </a:p>
                  </a:txBody>
                  <a:tcPr/>
                </a:tc>
                <a:extLst>
                  <a:ext uri="{0D108BD9-81ED-4DB2-BD59-A6C34878D82A}">
                    <a16:rowId xmlns:a16="http://schemas.microsoft.com/office/drawing/2014/main" val="10000"/>
                  </a:ext>
                </a:extLst>
              </a:tr>
              <a:tr h="830580">
                <a:tc>
                  <a:txBody>
                    <a:bodyPr/>
                    <a:lstStyle/>
                    <a:p>
                      <a:r>
                        <a:rPr lang="en-US" sz="4000" dirty="0" smtClean="0"/>
                        <a:t>10-20%</a:t>
                      </a:r>
                      <a:endParaRPr lang="en-US" sz="4000" dirty="0"/>
                    </a:p>
                  </a:txBody>
                  <a:tcPr/>
                </a:tc>
                <a:tc>
                  <a:txBody>
                    <a:bodyPr/>
                    <a:lstStyle/>
                    <a:p>
                      <a:r>
                        <a:rPr lang="en-US" sz="3600" dirty="0" smtClean="0"/>
                        <a:t>Less than or equal</a:t>
                      </a:r>
                      <a:r>
                        <a:rPr lang="en-US" sz="3600" baseline="0" dirty="0" smtClean="0"/>
                        <a:t> to original estimate</a:t>
                      </a:r>
                      <a:endParaRPr lang="en-US" sz="3600" dirty="0"/>
                    </a:p>
                  </a:txBody>
                  <a:tcPr/>
                </a:tc>
                <a:extLst>
                  <a:ext uri="{0D108BD9-81ED-4DB2-BD59-A6C34878D82A}">
                    <a16:rowId xmlns:a16="http://schemas.microsoft.com/office/drawing/2014/main" val="10001"/>
                  </a:ext>
                </a:extLst>
              </a:tr>
              <a:tr h="830580">
                <a:tc>
                  <a:txBody>
                    <a:bodyPr/>
                    <a:lstStyle/>
                    <a:p>
                      <a:r>
                        <a:rPr lang="en-US" sz="4000" dirty="0" smtClean="0"/>
                        <a:t>50%</a:t>
                      </a:r>
                      <a:endParaRPr lang="en-US" sz="4000" dirty="0"/>
                    </a:p>
                  </a:txBody>
                  <a:tcPr/>
                </a:tc>
                <a:tc>
                  <a:txBody>
                    <a:bodyPr/>
                    <a:lstStyle/>
                    <a:p>
                      <a:r>
                        <a:rPr lang="en-US" sz="3600" dirty="0" smtClean="0"/>
                        <a:t>Less than </a:t>
                      </a:r>
                      <a:r>
                        <a:rPr lang="en-US" sz="3600" baseline="0" dirty="0" smtClean="0"/>
                        <a:t>2X original estimate</a:t>
                      </a:r>
                      <a:endParaRPr lang="en-US" sz="3600" dirty="0"/>
                    </a:p>
                  </a:txBody>
                  <a:tcPr/>
                </a:tc>
                <a:extLst>
                  <a:ext uri="{0D108BD9-81ED-4DB2-BD59-A6C34878D82A}">
                    <a16:rowId xmlns:a16="http://schemas.microsoft.com/office/drawing/2014/main" val="10002"/>
                  </a:ext>
                </a:extLst>
              </a:tr>
              <a:tr h="830580">
                <a:tc>
                  <a:txBody>
                    <a:bodyPr/>
                    <a:lstStyle/>
                    <a:p>
                      <a:r>
                        <a:rPr lang="en-US" sz="4000" dirty="0" smtClean="0"/>
                        <a:t>80-90%</a:t>
                      </a:r>
                      <a:endParaRPr lang="en-US" sz="4000" dirty="0"/>
                    </a:p>
                  </a:txBody>
                  <a:tcPr/>
                </a:tc>
                <a:tc>
                  <a:txBody>
                    <a:bodyPr/>
                    <a:lstStyle/>
                    <a:p>
                      <a:r>
                        <a:rPr lang="en-US" sz="3600" dirty="0" smtClean="0"/>
                        <a:t>Less than </a:t>
                      </a:r>
                      <a:r>
                        <a:rPr lang="en-US" sz="3600" baseline="0" dirty="0" smtClean="0"/>
                        <a:t>4X original estimate</a:t>
                      </a:r>
                      <a:endParaRPr lang="en-US" sz="3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120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Actual vs. Original Estimate</a:t>
            </a:r>
            <a:endParaRPr lang="en-US" sz="2800" dirty="0"/>
          </a:p>
        </p:txBody>
      </p:sp>
      <p:graphicFrame>
        <p:nvGraphicFramePr>
          <p:cNvPr id="6" name="Content Placeholder 5"/>
          <p:cNvGraphicFramePr>
            <a:graphicFrameLocks noGrp="1"/>
          </p:cNvGraphicFramePr>
          <p:nvPr>
            <p:ph idx="1"/>
            <p:extLst/>
          </p:nvPr>
        </p:nvGraphicFramePr>
        <p:xfrm>
          <a:off x="381000" y="1143000"/>
          <a:ext cx="8275638" cy="4856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452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Jørgensen</a:t>
            </a:r>
            <a:r>
              <a:rPr lang="en-US" dirty="0"/>
              <a:t> 2013</a:t>
            </a:r>
          </a:p>
        </p:txBody>
      </p:sp>
      <p:sp>
        <p:nvSpPr>
          <p:cNvPr id="3" name="Content Placeholder 2"/>
          <p:cNvSpPr>
            <a:spLocks noGrp="1"/>
          </p:cNvSpPr>
          <p:nvPr>
            <p:ph idx="1"/>
          </p:nvPr>
        </p:nvSpPr>
        <p:spPr/>
        <p:txBody>
          <a:bodyPr/>
          <a:lstStyle/>
          <a:p>
            <a:r>
              <a:rPr lang="en-US" dirty="0" smtClean="0"/>
              <a:t>Put software development project for bid on online marketplace vWorker.com</a:t>
            </a:r>
          </a:p>
          <a:p>
            <a:r>
              <a:rPr lang="en-US" dirty="0" smtClean="0"/>
              <a:t>Received 16 bids.  </a:t>
            </a:r>
          </a:p>
          <a:p>
            <a:r>
              <a:rPr lang="en-US" dirty="0" smtClean="0"/>
              <a:t>Reduced down to 6 bids from vendors that had high (9.5) client satisfaction.</a:t>
            </a:r>
          </a:p>
          <a:p>
            <a:r>
              <a:rPr lang="en-US" dirty="0" smtClean="0"/>
              <a:t>All 6 bidders went ahead and built the software</a:t>
            </a:r>
            <a:endParaRPr lang="en-US" dirty="0"/>
          </a:p>
        </p:txBody>
      </p:sp>
    </p:spTree>
    <p:extLst>
      <p:ext uri="{BB962C8B-B14F-4D97-AF65-F5344CB8AC3E}">
        <p14:creationId xmlns:p14="http://schemas.microsoft.com/office/powerpoint/2010/main" val="1994105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Jørgensen</a:t>
            </a:r>
            <a:r>
              <a:rPr lang="en-US" dirty="0" smtClean="0"/>
              <a:t> 2013</a:t>
            </a:r>
            <a:endParaRPr lang="en-US" dirty="0"/>
          </a:p>
        </p:txBody>
      </p:sp>
      <p:sp>
        <p:nvSpPr>
          <p:cNvPr id="3" name="Content Placeholder 2"/>
          <p:cNvSpPr>
            <a:spLocks noGrp="1"/>
          </p:cNvSpPr>
          <p:nvPr>
            <p:ph idx="1"/>
          </p:nvPr>
        </p:nvSpPr>
        <p:spPr>
          <a:xfrm>
            <a:off x="457200" y="1549400"/>
            <a:ext cx="7696200" cy="4525963"/>
          </a:xfrm>
        </p:spPr>
        <p:txBody>
          <a:bodyPr/>
          <a:lstStyle/>
          <a:p>
            <a:r>
              <a:rPr lang="en-US" dirty="0" smtClean="0">
                <a:solidFill>
                  <a:schemeClr val="accent2"/>
                </a:solidFill>
              </a:rPr>
              <a:t>Highest </a:t>
            </a:r>
            <a:r>
              <a:rPr lang="en-US" dirty="0">
                <a:solidFill>
                  <a:schemeClr val="accent2"/>
                </a:solidFill>
              </a:rPr>
              <a:t>E</a:t>
            </a:r>
            <a:r>
              <a:rPr lang="en-US" dirty="0" smtClean="0">
                <a:solidFill>
                  <a:schemeClr val="accent2"/>
                </a:solidFill>
              </a:rPr>
              <a:t>stimate 8x the Lowest</a:t>
            </a:r>
            <a:endParaRPr lang="en-US" dirty="0">
              <a:solidFill>
                <a:schemeClr val="accent2"/>
              </a:solidFill>
            </a:endParaRPr>
          </a:p>
          <a:p>
            <a:r>
              <a:rPr lang="en-US" dirty="0" smtClean="0">
                <a:solidFill>
                  <a:srgbClr val="00B050"/>
                </a:solidFill>
              </a:rPr>
              <a:t>Actual/Estimate Range:  0.7 – 2.9 (4x)</a:t>
            </a:r>
          </a:p>
          <a:p>
            <a:r>
              <a:rPr lang="en-US" dirty="0" smtClean="0">
                <a:solidFill>
                  <a:srgbClr val="FF0000"/>
                </a:solidFill>
              </a:rPr>
              <a:t>Actual Performance Range: Worst took 18X the effort of the best</a:t>
            </a:r>
            <a:endParaRPr lang="en-US" dirty="0">
              <a:solidFill>
                <a:srgbClr val="FF0000"/>
              </a:solidFill>
            </a:endParaRPr>
          </a:p>
        </p:txBody>
      </p:sp>
      <p:graphicFrame>
        <p:nvGraphicFramePr>
          <p:cNvPr id="5" name="Content Placeholder 5"/>
          <p:cNvGraphicFramePr>
            <a:graphicFrameLocks/>
          </p:cNvGraphicFramePr>
          <p:nvPr>
            <p:extLst/>
          </p:nvPr>
        </p:nvGraphicFramePr>
        <p:xfrm>
          <a:off x="274320" y="3566160"/>
          <a:ext cx="8229600" cy="2925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855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Remaining Uncertainty</a:t>
            </a:r>
          </a:p>
        </p:txBody>
      </p:sp>
      <p:pic>
        <p:nvPicPr>
          <p:cNvPr id="5017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6763" y="1600200"/>
            <a:ext cx="7623175" cy="4973638"/>
          </a:xfrm>
          <a:noFill/>
        </p:spPr>
      </p:pic>
      <p:cxnSp>
        <p:nvCxnSpPr>
          <p:cNvPr id="3" name="Straight Connector 2"/>
          <p:cNvCxnSpPr/>
          <p:nvPr/>
        </p:nvCxnSpPr>
        <p:spPr>
          <a:xfrm>
            <a:off x="1480457" y="4093031"/>
            <a:ext cx="6328229" cy="725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622259" y="3703937"/>
            <a:ext cx="954107"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4</a:t>
            </a:r>
            <a:r>
              <a:rPr lang="en-US" sz="5400" b="1" cap="none" spc="0" dirty="0" smtClean="0">
                <a:ln w="22225">
                  <a:solidFill>
                    <a:schemeClr val="accent2"/>
                  </a:solidFill>
                  <a:prstDash val="solid"/>
                </a:ln>
                <a:solidFill>
                  <a:schemeClr val="accent2">
                    <a:lumMod val="40000"/>
                    <a:lumOff val="60000"/>
                  </a:schemeClr>
                </a:solidFill>
                <a:effectLst/>
              </a:rPr>
              <a:t>x</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589827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508033" y="1600200"/>
            <a:ext cx="8275320" cy="4855464"/>
          </a:xfrm>
        </p:spPr>
        <p:txBody>
          <a:bodyPr>
            <a:normAutofit/>
          </a:bodyPr>
          <a:lstStyle/>
          <a:p>
            <a:pPr marL="0" indent="0" algn="ctr">
              <a:buNone/>
            </a:pPr>
            <a:r>
              <a:rPr lang="en-US" sz="4800" dirty="0" smtClean="0">
                <a:latin typeface="Baskerville Old Face" panose="02020602080505020303" pitchFamily="18" charset="0"/>
              </a:rPr>
              <a:t>It </a:t>
            </a:r>
            <a:r>
              <a:rPr lang="en-US" sz="4800" dirty="0">
                <a:latin typeface="Baskerville Old Face" panose="02020602080505020303" pitchFamily="18" charset="0"/>
              </a:rPr>
              <a:t>is difficult to get a man to understand something when his salary depends upon his not understanding it</a:t>
            </a:r>
            <a:r>
              <a:rPr lang="en-US" sz="4800" dirty="0" smtClean="0">
                <a:latin typeface="Baskerville Old Face" panose="02020602080505020303" pitchFamily="18" charset="0"/>
              </a:rPr>
              <a:t>.</a:t>
            </a:r>
            <a:endParaRPr lang="en-US" sz="4800" dirty="0">
              <a:latin typeface="Baskerville Old Face" panose="02020602080505020303" pitchFamily="18" charset="0"/>
            </a:endParaRPr>
          </a:p>
        </p:txBody>
      </p:sp>
      <p:sp>
        <p:nvSpPr>
          <p:cNvPr id="2" name="TextBox 1"/>
          <p:cNvSpPr txBox="1"/>
          <p:nvPr/>
        </p:nvSpPr>
        <p:spPr>
          <a:xfrm>
            <a:off x="152400" y="914400"/>
            <a:ext cx="901209" cy="2215991"/>
          </a:xfrm>
          <a:prstGeom prst="rect">
            <a:avLst/>
          </a:prstGeom>
          <a:noFill/>
        </p:spPr>
        <p:txBody>
          <a:bodyPr wrap="none" rtlCol="0">
            <a:spAutoFit/>
          </a:bodyPr>
          <a:lstStyle/>
          <a:p>
            <a:r>
              <a:rPr lang="en-CA" sz="13800" dirty="0" smtClean="0">
                <a:solidFill>
                  <a:schemeClr val="tx1">
                    <a:lumMod val="50000"/>
                    <a:lumOff val="50000"/>
                  </a:schemeClr>
                </a:solidFill>
                <a:latin typeface="Baskerville Old Face" panose="02020602080505020303" pitchFamily="18" charset="0"/>
              </a:rPr>
              <a:t>“</a:t>
            </a:r>
            <a:endParaRPr lang="en-CA" sz="13800" dirty="0">
              <a:solidFill>
                <a:schemeClr val="tx1">
                  <a:lumMod val="50000"/>
                  <a:lumOff val="50000"/>
                </a:schemeClr>
              </a:solidFill>
              <a:latin typeface="Baskerville Old Face" panose="02020602080505020303" pitchFamily="18" charset="0"/>
            </a:endParaRPr>
          </a:p>
        </p:txBody>
      </p:sp>
      <p:sp>
        <p:nvSpPr>
          <p:cNvPr id="3" name="Rectangle 2"/>
          <p:cNvSpPr/>
          <p:nvPr/>
        </p:nvSpPr>
        <p:spPr>
          <a:xfrm>
            <a:off x="7820357" y="3921204"/>
            <a:ext cx="901209" cy="2215991"/>
          </a:xfrm>
          <a:prstGeom prst="rect">
            <a:avLst/>
          </a:prstGeom>
          <a:noFill/>
        </p:spPr>
        <p:txBody>
          <a:bodyPr wrap="none" rtlCol="0">
            <a:spAutoFit/>
          </a:bodyPr>
          <a:lstStyle/>
          <a:p>
            <a:r>
              <a:rPr lang="en-CA" sz="13800" dirty="0">
                <a:solidFill>
                  <a:schemeClr val="tx1">
                    <a:lumMod val="50000"/>
                    <a:lumOff val="50000"/>
                  </a:schemeClr>
                </a:solidFill>
                <a:latin typeface="Baskerville Old Face" panose="02020602080505020303" pitchFamily="18" charset="0"/>
              </a:rPr>
              <a:t>”</a:t>
            </a:r>
          </a:p>
        </p:txBody>
      </p:sp>
      <p:sp>
        <p:nvSpPr>
          <p:cNvPr id="5" name="Rectangle 4"/>
          <p:cNvSpPr/>
          <p:nvPr/>
        </p:nvSpPr>
        <p:spPr>
          <a:xfrm>
            <a:off x="4420474" y="5029200"/>
            <a:ext cx="4270720" cy="523220"/>
          </a:xfrm>
          <a:prstGeom prst="rect">
            <a:avLst/>
          </a:prstGeom>
        </p:spPr>
        <p:txBody>
          <a:bodyPr wrap="none">
            <a:spAutoFit/>
          </a:bodyPr>
          <a:lstStyle/>
          <a:p>
            <a:pPr lvl="4" algn="ctr"/>
            <a:r>
              <a:rPr lang="en-US" sz="2800" i="1" dirty="0"/>
              <a:t>Upton Sinclair</a:t>
            </a:r>
            <a:endParaRPr lang="en-US" sz="2800" dirty="0"/>
          </a:p>
        </p:txBody>
      </p:sp>
    </p:spTree>
    <p:extLst>
      <p:ext uri="{BB962C8B-B14F-4D97-AF65-F5344CB8AC3E}">
        <p14:creationId xmlns:p14="http://schemas.microsoft.com/office/powerpoint/2010/main" val="14800060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5606"/>
            <a:ext cx="8819908" cy="1143000"/>
          </a:xfrm>
        </p:spPr>
        <p:txBody>
          <a:bodyPr>
            <a:normAutofit/>
          </a:bodyPr>
          <a:lstStyle/>
          <a:p>
            <a:r>
              <a:rPr lang="en-US" dirty="0" smtClean="0"/>
              <a:t>Remaining Uncertainty</a:t>
            </a:r>
            <a:endParaRPr lang="en-US" dirty="0"/>
          </a:p>
        </p:txBody>
      </p:sp>
      <p:sp>
        <p:nvSpPr>
          <p:cNvPr id="4" name="Rectangle 3"/>
          <p:cNvSpPr/>
          <p:nvPr/>
        </p:nvSpPr>
        <p:spPr>
          <a:xfrm>
            <a:off x="1204936" y="16764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04936" y="2667000"/>
            <a:ext cx="228600" cy="4953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04936" y="3124200"/>
            <a:ext cx="228600" cy="609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04936" y="47244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4936" y="37338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15736"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15736"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15736" y="2667000"/>
            <a:ext cx="228600" cy="609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15736" y="42672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15736" y="32766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1433536" y="57912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433536" y="42672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433536" y="32766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433536" y="2667001"/>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433536" y="2362200"/>
            <a:ext cx="1682200" cy="304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33536" y="1676400"/>
            <a:ext cx="16822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69611"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269611"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269611" y="2667000"/>
            <a:ext cx="228600" cy="4572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269611" y="38100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69611" y="31242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2" idx="2"/>
          </p:cNvCxnSpPr>
          <p:nvPr/>
        </p:nvCxnSpPr>
        <p:spPr>
          <a:xfrm flipV="1">
            <a:off x="3230036" y="5334000"/>
            <a:ext cx="1969156"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44336" y="3810000"/>
            <a:ext cx="1925275"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344336" y="3124200"/>
            <a:ext cx="1925275"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344336" y="2667000"/>
            <a:ext cx="19272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344336" y="2325712"/>
            <a:ext cx="1854856" cy="3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344336" y="1676400"/>
            <a:ext cx="1925275"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631836"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631836"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31836" y="2667000"/>
            <a:ext cx="228600" cy="4572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631836" y="3810000"/>
            <a:ext cx="228600" cy="1666352"/>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31836" y="31242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5498211" y="5276850"/>
            <a:ext cx="2133625" cy="199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498211" y="3810000"/>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498211" y="3124200"/>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498211" y="2667001"/>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498211" y="2325712"/>
            <a:ext cx="2110508" cy="3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98211" y="1676400"/>
            <a:ext cx="213362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16200000">
            <a:off x="16631" y="1865245"/>
            <a:ext cx="1195474" cy="646331"/>
          </a:xfrm>
          <a:prstGeom prst="rect">
            <a:avLst/>
          </a:prstGeom>
          <a:noFill/>
        </p:spPr>
        <p:txBody>
          <a:bodyPr wrap="square" rtlCol="0">
            <a:spAutoFit/>
          </a:bodyPr>
          <a:lstStyle/>
          <a:p>
            <a:pPr algn="ctr"/>
            <a:r>
              <a:rPr lang="en-US" dirty="0" smtClean="0"/>
              <a:t>Story Estimate</a:t>
            </a:r>
            <a:endParaRPr lang="en-US" dirty="0"/>
          </a:p>
        </p:txBody>
      </p:sp>
      <p:cxnSp>
        <p:nvCxnSpPr>
          <p:cNvPr id="15" name="Straight Arrow Connector 14"/>
          <p:cNvCxnSpPr/>
          <p:nvPr/>
        </p:nvCxnSpPr>
        <p:spPr>
          <a:xfrm>
            <a:off x="937534" y="1676400"/>
            <a:ext cx="0" cy="9906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37534" y="3124200"/>
            <a:ext cx="0" cy="6096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937534" y="3733800"/>
            <a:ext cx="4760" cy="1019175"/>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937534" y="2667000"/>
            <a:ext cx="9520" cy="4572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37534" y="4724400"/>
            <a:ext cx="0" cy="15240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81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22" presetClass="entr" presetSubtype="8"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left)">
                                      <p:cBhvr>
                                        <p:cTn id="56" dur="500"/>
                                        <p:tgtEl>
                                          <p:spTgt spid="45"/>
                                        </p:tgtEl>
                                      </p:cBhvr>
                                    </p:animEffect>
                                  </p:childTnLst>
                                </p:cTn>
                              </p:par>
                              <p:par>
                                <p:cTn id="57" presetID="2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par>
                                <p:cTn id="60" presetID="22" presetClass="entr" presetSubtype="8"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par>
                                <p:cTn id="63" presetID="22" presetClass="entr" presetSubtype="8"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par>
                                <p:cTn id="66" presetID="22" presetClass="entr" presetSubtype="8"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par>
                                <p:cTn id="74" presetID="22" presetClass="entr" presetSubtype="8"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left)">
                                      <p:cBhvr>
                                        <p:cTn id="90" dur="500"/>
                                        <p:tgtEl>
                                          <p:spTgt spid="5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left)">
                                      <p:cBhvr>
                                        <p:cTn id="93" dur="500"/>
                                        <p:tgtEl>
                                          <p:spTgt spid="53"/>
                                        </p:tgtEl>
                                      </p:cBhvr>
                                    </p:animEffect>
                                  </p:childTnLst>
                                </p:cTn>
                              </p:par>
                              <p:par>
                                <p:cTn id="94" presetID="22" presetClass="entr" presetSubtype="8" fill="hold"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par>
                                <p:cTn id="97" presetID="22" presetClass="entr" presetSubtype="8"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wipe(left)">
                                      <p:cBhvr>
                                        <p:cTn id="99" dur="500"/>
                                        <p:tgtEl>
                                          <p:spTgt spid="56"/>
                                        </p:tgtEl>
                                      </p:cBhvr>
                                    </p:animEffect>
                                  </p:childTnLst>
                                </p:cTn>
                              </p:par>
                              <p:par>
                                <p:cTn id="100" presetID="22" presetClass="entr" presetSubtype="8"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left)">
                                      <p:cBhvr>
                                        <p:cTn id="102" dur="500"/>
                                        <p:tgtEl>
                                          <p:spTgt spid="57"/>
                                        </p:tgtEl>
                                      </p:cBhvr>
                                    </p:animEffect>
                                  </p:childTnLst>
                                </p:cTn>
                              </p:par>
                              <p:par>
                                <p:cTn id="103" presetID="22" presetClass="entr" presetSubtype="8"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wipe(left)">
                                      <p:cBhvr>
                                        <p:cTn id="105" dur="500"/>
                                        <p:tgtEl>
                                          <p:spTgt spid="58"/>
                                        </p:tgtEl>
                                      </p:cBhvr>
                                    </p:animEffect>
                                  </p:childTnLst>
                                </p:cTn>
                              </p:par>
                              <p:par>
                                <p:cTn id="106" presetID="22" presetClass="entr" presetSubtype="8" fill="hold"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wipe(left)">
                                      <p:cBhvr>
                                        <p:cTn id="108" dur="500"/>
                                        <p:tgtEl>
                                          <p:spTgt spid="59"/>
                                        </p:tgtEl>
                                      </p:cBhvr>
                                    </p:animEffect>
                                  </p:childTnLst>
                                </p:cTn>
                              </p:par>
                              <p:par>
                                <p:cTn id="109" presetID="22" presetClass="entr" presetSubtype="8" fill="hold" nodeType="with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wipe(left)">
                                      <p:cBhvr>
                                        <p:cTn id="11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35" grpId="0" animBg="1"/>
      <p:bldP spid="36" grpId="0" animBg="1"/>
      <p:bldP spid="37" grpId="0" animBg="1"/>
      <p:bldP spid="38" grpId="0" animBg="1"/>
      <p:bldP spid="39" grpId="0" animBg="1"/>
      <p:bldP spid="49" grpId="0" animBg="1"/>
      <p:bldP spid="50" grpId="0" animBg="1"/>
      <p:bldP spid="51" grpId="0" animBg="1"/>
      <p:bldP spid="52" grpId="0" animBg="1"/>
      <p:bldP spid="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How many of you consider it to be a major part of your job to either create estimates or deliver against someone’s estimates?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590800"/>
            <a:ext cx="2667000" cy="3333750"/>
          </a:xfrm>
          <a:prstGeom prst="rect">
            <a:avLst/>
          </a:prstGeom>
        </p:spPr>
      </p:pic>
    </p:spTree>
    <p:extLst>
      <p:ext uri="{BB962C8B-B14F-4D97-AF65-F5344CB8AC3E}">
        <p14:creationId xmlns:p14="http://schemas.microsoft.com/office/powerpoint/2010/main" val="46262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able Placeholder 3"/>
          <p:cNvSpPr>
            <a:spLocks noGrp="1"/>
          </p:cNvSpPr>
          <p:nvPr>
            <p:ph type="tbl" idx="1"/>
          </p:nvPr>
        </p:nvSpPr>
        <p:spPr/>
      </p:sp>
      <p:sp>
        <p:nvSpPr>
          <p:cNvPr id="2" name="Content Placeholder 1"/>
          <p:cNvSpPr>
            <a:spLocks noGrp="1"/>
          </p:cNvSpPr>
          <p:nvPr>
            <p:ph idx="4294967295"/>
          </p:nvPr>
        </p:nvSpPr>
        <p:spPr>
          <a:xfrm>
            <a:off x="685800" y="2514600"/>
            <a:ext cx="8191500" cy="2071687"/>
          </a:xfrm>
        </p:spPr>
        <p:txBody>
          <a:bodyPr/>
          <a:lstStyle/>
          <a:p>
            <a:pPr algn="ctr"/>
            <a:r>
              <a:rPr lang="en-US" sz="8000" dirty="0" smtClean="0"/>
              <a:t>Now What?</a:t>
            </a:r>
          </a:p>
          <a:p>
            <a:endParaRPr lang="en-US" dirty="0"/>
          </a:p>
        </p:txBody>
      </p:sp>
    </p:spTree>
    <p:extLst>
      <p:ext uri="{BB962C8B-B14F-4D97-AF65-F5344CB8AC3E}">
        <p14:creationId xmlns:p14="http://schemas.microsoft.com/office/powerpoint/2010/main" val="2688679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Under Uncertainty</a:t>
            </a:r>
            <a:endParaRPr lang="en-US" dirty="0"/>
          </a:p>
        </p:txBody>
      </p:sp>
      <p:sp>
        <p:nvSpPr>
          <p:cNvPr id="3" name="Table Placeholder 2"/>
          <p:cNvSpPr>
            <a:spLocks noGrp="1"/>
          </p:cNvSpPr>
          <p:nvPr>
            <p:ph type="tbl" idx="1"/>
          </p:nvPr>
        </p:nvSpPr>
        <p:spPr/>
      </p:sp>
      <p:pic>
        <p:nvPicPr>
          <p:cNvPr id="4" name="Picture 3"/>
          <p:cNvPicPr>
            <a:picLocks noChangeAspect="1"/>
          </p:cNvPicPr>
          <p:nvPr/>
        </p:nvPicPr>
        <p:blipFill rotWithShape="1">
          <a:blip r:embed="rId2"/>
          <a:srcRect l="14734" t="11710" r="13414" b="10576"/>
          <a:stretch/>
        </p:blipFill>
        <p:spPr>
          <a:xfrm>
            <a:off x="1124712" y="1143000"/>
            <a:ext cx="7714488" cy="5562600"/>
          </a:xfrm>
          <a:prstGeom prst="rect">
            <a:avLst/>
          </a:prstGeom>
        </p:spPr>
      </p:pic>
    </p:spTree>
    <p:extLst>
      <p:ext uri="{BB962C8B-B14F-4D97-AF65-F5344CB8AC3E}">
        <p14:creationId xmlns:p14="http://schemas.microsoft.com/office/powerpoint/2010/main" val="3533059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4294967295"/>
          </p:nvPr>
        </p:nvSpPr>
        <p:spPr>
          <a:xfrm>
            <a:off x="457200" y="6245225"/>
            <a:ext cx="2133600" cy="476250"/>
          </a:xfrm>
          <a:prstGeom prst="rect">
            <a:avLst/>
          </a:prstGeom>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sp>
        <p:nvSpPr>
          <p:cNvPr id="9219" name="Rectangle 2"/>
          <p:cNvSpPr>
            <a:spLocks noGrp="1" noChangeArrowheads="1"/>
          </p:cNvSpPr>
          <p:nvPr>
            <p:ph type="title"/>
          </p:nvPr>
        </p:nvSpPr>
        <p:spPr/>
        <p:txBody>
          <a:bodyPr>
            <a:noAutofit/>
          </a:bodyPr>
          <a:lstStyle/>
          <a:p>
            <a:pPr indent="0" eaLnBrk="1" hangingPunct="1"/>
            <a:r>
              <a:rPr lang="en-US" sz="3200" dirty="0" smtClean="0"/>
              <a:t>The A/B/C List sets proper expectations</a:t>
            </a:r>
          </a:p>
        </p:txBody>
      </p:sp>
      <p:graphicFrame>
        <p:nvGraphicFramePr>
          <p:cNvPr id="125955" name="Group 3"/>
          <p:cNvGraphicFramePr>
            <a:graphicFrameLocks noGrp="1"/>
          </p:cNvGraphicFramePr>
          <p:nvPr>
            <p:ph idx="4294967295"/>
            <p:extLst>
              <p:ext uri="{D42A27DB-BD31-4B8C-83A1-F6EECF244321}">
                <p14:modId xmlns:p14="http://schemas.microsoft.com/office/powerpoint/2010/main" val="1840113261"/>
              </p:ext>
            </p:extLst>
          </p:nvPr>
        </p:nvGraphicFramePr>
        <p:xfrm>
          <a:off x="366713" y="1628775"/>
          <a:ext cx="8382000" cy="2989445"/>
        </p:xfrm>
        <a:graphic>
          <a:graphicData uri="http://schemas.openxmlformats.org/drawingml/2006/table">
            <a:tbl>
              <a:tblPr/>
              <a:tblGrid>
                <a:gridCol w="1319212">
                  <a:extLst>
                    <a:ext uri="{9D8B030D-6E8A-4147-A177-3AD203B41FA5}">
                      <a16:colId xmlns:a16="http://schemas.microsoft.com/office/drawing/2014/main" val="20000"/>
                    </a:ext>
                  </a:extLst>
                </a:gridCol>
                <a:gridCol w="7062788">
                  <a:extLst>
                    <a:ext uri="{9D8B030D-6E8A-4147-A177-3AD203B41FA5}">
                      <a16:colId xmlns:a16="http://schemas.microsoft.com/office/drawing/2014/main" val="20001"/>
                    </a:ext>
                  </a:extLst>
                </a:gridCol>
              </a:tblGrid>
              <a:tr h="1005721">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rgbClr val="3C3CB4"/>
                          </a:solidFill>
                          <a:effectLst/>
                          <a:latin typeface="Book Antiqua" pitchFamily="18" charset="0"/>
                          <a:cs typeface="Times New Roman" pitchFamily="18" charset="0"/>
                        </a:rPr>
                        <a:t>MUST be completed in order to ship the product and the schedule will be slipped if necessary to make this commitment.  The Product Owner will take the heat for the schedule slippage.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0957">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rgbClr val="3C3CB4"/>
                          </a:solidFill>
                          <a:effectLst/>
                          <a:latin typeface="Book Antiqua" pitchFamily="18" charset="0"/>
                          <a:cs typeface="Times New Roman" pitchFamily="18" charset="0"/>
                        </a:rPr>
                        <a:t>Is WISHED to be completed in order to ship the product, but may be dropped without consequence.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7785">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rgbClr val="3C3CB4"/>
                          </a:solidFill>
                          <a:effectLst/>
                          <a:latin typeface="Book Antiqua" pitchFamily="18" charset="0"/>
                          <a:cs typeface="Times New Roman" pitchFamily="18" charset="0"/>
                        </a:rPr>
                        <a:t>Is NOT TARGETED to be completed prior to shipping, but might make it if time allows.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234" name="Text Box 17"/>
          <p:cNvSpPr txBox="1">
            <a:spLocks noChangeArrowheads="1"/>
          </p:cNvSpPr>
          <p:nvPr/>
        </p:nvSpPr>
        <p:spPr bwMode="auto">
          <a:xfrm>
            <a:off x="468313" y="4648200"/>
            <a:ext cx="8229600" cy="138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2400" dirty="0">
                <a:solidFill>
                  <a:schemeClr val="tx1"/>
                </a:solidFill>
              </a:rPr>
              <a:t>Only “A” features may be committed to customers. </a:t>
            </a:r>
          </a:p>
          <a:p>
            <a:pPr eaLnBrk="1" hangingPunct="1">
              <a:spcBef>
                <a:spcPct val="50000"/>
              </a:spcBef>
              <a:buClrTx/>
              <a:buFontTx/>
              <a:buNone/>
            </a:pPr>
            <a:r>
              <a:rPr lang="en-US" sz="2400" dirty="0">
                <a:solidFill>
                  <a:schemeClr val="tx1"/>
                </a:solidFill>
              </a:rPr>
              <a:t>If more than 50% of the planned effort is allocated to “A” items the project is at risk.</a:t>
            </a:r>
          </a:p>
        </p:txBody>
      </p:sp>
    </p:spTree>
    <p:extLst>
      <p:ext uri="{BB962C8B-B14F-4D97-AF65-F5344CB8AC3E}">
        <p14:creationId xmlns:p14="http://schemas.microsoft.com/office/powerpoint/2010/main" val="394672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sp>
        <p:nvSpPr>
          <p:cNvPr id="158722" name="AutoShape 2"/>
          <p:cNvSpPr>
            <a:spLocks noChangeArrowheads="1"/>
          </p:cNvSpPr>
          <p:nvPr/>
        </p:nvSpPr>
        <p:spPr bwMode="auto">
          <a:xfrm rot="5400000">
            <a:off x="711200" y="1841500"/>
            <a:ext cx="1790700" cy="1536700"/>
          </a:xfrm>
          <a:prstGeom prst="can">
            <a:avLst>
              <a:gd name="adj" fmla="val 19199"/>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graphicFrame>
        <p:nvGraphicFramePr>
          <p:cNvPr id="10244" name="Object 3"/>
          <p:cNvGraphicFramePr>
            <a:graphicFrameLocks noGrp="1" noChangeAspect="1"/>
          </p:cNvGraphicFramePr>
          <p:nvPr>
            <p:ph idx="1"/>
          </p:nvPr>
        </p:nvGraphicFramePr>
        <p:xfrm>
          <a:off x="696913" y="5378450"/>
          <a:ext cx="5507037" cy="830263"/>
        </p:xfrm>
        <a:graphic>
          <a:graphicData uri="http://schemas.openxmlformats.org/presentationml/2006/ole">
            <mc:AlternateContent xmlns:mc="http://schemas.openxmlformats.org/markup-compatibility/2006">
              <mc:Choice xmlns:v="urn:schemas-microsoft-com:vml" Requires="v">
                <p:oleObj spid="_x0000_s1076" name="Chart" r:id="rId4" imgW="8763185" imgH="4638736" progId="Excel.Chart.8">
                  <p:embed/>
                </p:oleObj>
              </mc:Choice>
              <mc:Fallback>
                <p:oleObj name="Chart" r:id="rId4" imgW="8763185" imgH="463873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71460"/>
                      <a:stretch>
                        <a:fillRect/>
                      </a:stretch>
                    </p:blipFill>
                    <p:spPr bwMode="auto">
                      <a:xfrm>
                        <a:off x="696913" y="5378450"/>
                        <a:ext cx="5507037" cy="830263"/>
                      </a:xfrm>
                      <a:prstGeom prst="rect">
                        <a:avLst/>
                      </a:prstGeom>
                      <a:noFill/>
                      <a:ln>
                        <a:noFill/>
                      </a:ln>
                      <a:effectLst/>
                      <a:extLst>
                        <a:ext uri="{909E8E84-426E-40dd-AFC4-6F175D3DCCD1}">
                          <a14:hiddenFill xmlns="" xmlns:a14="http://schemas.microsoft.com/office/drawing/2010/main">
                            <a:gradFill rotWithShape="1">
                              <a:gsLst>
                                <a:gs pos="0">
                                  <a:schemeClr val="accent1"/>
                                </a:gs>
                                <a:gs pos="100000">
                                  <a:schemeClr val="bg1"/>
                                </a:gs>
                              </a:gsLst>
                              <a:lin ang="540000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Rectangle 4"/>
          <p:cNvSpPr>
            <a:spLocks noGrp="1" noChangeArrowheads="1"/>
          </p:cNvSpPr>
          <p:nvPr>
            <p:ph type="title"/>
          </p:nvPr>
        </p:nvSpPr>
        <p:spPr/>
        <p:txBody>
          <a:bodyPr/>
          <a:lstStyle/>
          <a:p>
            <a:pPr indent="0" eaLnBrk="1" hangingPunct="1"/>
            <a:r>
              <a:rPr lang="en-US" dirty="0" smtClean="0"/>
              <a:t>A/B/C List</a:t>
            </a:r>
          </a:p>
        </p:txBody>
      </p:sp>
      <p:sp>
        <p:nvSpPr>
          <p:cNvPr id="10246" name="Line 5"/>
          <p:cNvSpPr>
            <a:spLocks noChangeShapeType="1"/>
          </p:cNvSpPr>
          <p:nvPr/>
        </p:nvSpPr>
        <p:spPr bwMode="auto">
          <a:xfrm rot="-5400000">
            <a:off x="1517650" y="5753100"/>
            <a:ext cx="0" cy="123190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7" name="Line 6"/>
          <p:cNvSpPr>
            <a:spLocks noChangeShapeType="1"/>
          </p:cNvSpPr>
          <p:nvPr/>
        </p:nvSpPr>
        <p:spPr bwMode="auto">
          <a:xfrm rot="-5400000">
            <a:off x="2165350" y="4984750"/>
            <a:ext cx="0" cy="252730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Text Box 7"/>
          <p:cNvSpPr txBox="1">
            <a:spLocks noChangeArrowheads="1"/>
          </p:cNvSpPr>
          <p:nvPr/>
        </p:nvSpPr>
        <p:spPr bwMode="auto">
          <a:xfrm>
            <a:off x="1066800" y="6445250"/>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50%</a:t>
            </a:r>
          </a:p>
        </p:txBody>
      </p:sp>
      <p:sp>
        <p:nvSpPr>
          <p:cNvPr id="10249" name="Text Box 8"/>
          <p:cNvSpPr txBox="1">
            <a:spLocks noChangeArrowheads="1"/>
          </p:cNvSpPr>
          <p:nvPr/>
        </p:nvSpPr>
        <p:spPr bwMode="auto">
          <a:xfrm>
            <a:off x="2481263" y="6445250"/>
            <a:ext cx="719137"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100%</a:t>
            </a:r>
          </a:p>
        </p:txBody>
      </p:sp>
      <p:sp>
        <p:nvSpPr>
          <p:cNvPr id="10250" name="Text Box 9"/>
          <p:cNvSpPr txBox="1">
            <a:spLocks noChangeArrowheads="1"/>
          </p:cNvSpPr>
          <p:nvPr/>
        </p:nvSpPr>
        <p:spPr bwMode="auto">
          <a:xfrm>
            <a:off x="5791200" y="4343400"/>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tx1"/>
                </a:solidFill>
                <a:latin typeface="Arial Rounded MT Bold" pitchFamily="34" charset="0"/>
                <a:cs typeface="Arial" pitchFamily="34" charset="0"/>
              </a:rPr>
              <a:t>Backlog Plan</a:t>
            </a:r>
          </a:p>
        </p:txBody>
      </p:sp>
      <p:sp>
        <p:nvSpPr>
          <p:cNvPr id="10251" name="Text Box 10"/>
          <p:cNvSpPr txBox="1">
            <a:spLocks noChangeArrowheads="1"/>
          </p:cNvSpPr>
          <p:nvPr/>
        </p:nvSpPr>
        <p:spPr bwMode="auto">
          <a:xfrm>
            <a:off x="5715000" y="2286000"/>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tx1"/>
                </a:solidFill>
                <a:latin typeface="Arial Rounded MT Bold" pitchFamily="34" charset="0"/>
                <a:cs typeface="Arial" pitchFamily="34" charset="0"/>
              </a:rPr>
              <a:t>Typical Delivery</a:t>
            </a:r>
          </a:p>
        </p:txBody>
      </p:sp>
      <p:sp>
        <p:nvSpPr>
          <p:cNvPr id="158731" name="Line 11"/>
          <p:cNvSpPr>
            <a:spLocks noChangeShapeType="1"/>
          </p:cNvSpPr>
          <p:nvPr/>
        </p:nvSpPr>
        <p:spPr bwMode="auto">
          <a:xfrm rot="5400000" flipV="1">
            <a:off x="2551906" y="1104107"/>
            <a:ext cx="1587" cy="68580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32" name="Text Box 12"/>
          <p:cNvSpPr txBox="1">
            <a:spLocks noChangeArrowheads="1"/>
          </p:cNvSpPr>
          <p:nvPr/>
        </p:nvSpPr>
        <p:spPr bwMode="auto">
          <a:xfrm>
            <a:off x="2133600" y="1447800"/>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25%</a:t>
            </a:r>
          </a:p>
        </p:txBody>
      </p:sp>
      <p:sp>
        <p:nvSpPr>
          <p:cNvPr id="10254" name="AutoShape 13"/>
          <p:cNvSpPr>
            <a:spLocks noChangeArrowheads="1"/>
          </p:cNvSpPr>
          <p:nvPr/>
        </p:nvSpPr>
        <p:spPr bwMode="auto">
          <a:xfrm rot="5400000">
            <a:off x="783432" y="3680618"/>
            <a:ext cx="1790700" cy="1884363"/>
          </a:xfrm>
          <a:prstGeom prst="flowChartMagneticDisk">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10255" name="AutoShape 14"/>
          <p:cNvSpPr>
            <a:spLocks noChangeArrowheads="1"/>
          </p:cNvSpPr>
          <p:nvPr/>
        </p:nvSpPr>
        <p:spPr bwMode="auto">
          <a:xfrm rot="5400000">
            <a:off x="2016919" y="3680619"/>
            <a:ext cx="1790700" cy="1884362"/>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0256" name="AutoShape 15"/>
          <p:cNvSpPr>
            <a:spLocks noChangeArrowheads="1"/>
          </p:cNvSpPr>
          <p:nvPr/>
        </p:nvSpPr>
        <p:spPr bwMode="auto">
          <a:xfrm rot="5400000">
            <a:off x="3868738" y="2998787"/>
            <a:ext cx="1790700" cy="3248025"/>
          </a:xfrm>
          <a:prstGeom prst="can">
            <a:avLst>
              <a:gd name="adj" fmla="val 45346"/>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a:t>
            </a:r>
          </a:p>
        </p:txBody>
      </p:sp>
      <p:sp>
        <p:nvSpPr>
          <p:cNvPr id="158736" name="AutoShape 16"/>
          <p:cNvSpPr>
            <a:spLocks noChangeArrowheads="1"/>
          </p:cNvSpPr>
          <p:nvPr/>
        </p:nvSpPr>
        <p:spPr bwMode="auto">
          <a:xfrm rot="5400000">
            <a:off x="1664494" y="2139156"/>
            <a:ext cx="1790700" cy="941388"/>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58737" name="AutoShape 17"/>
          <p:cNvSpPr>
            <a:spLocks noChangeArrowheads="1"/>
          </p:cNvSpPr>
          <p:nvPr/>
        </p:nvSpPr>
        <p:spPr bwMode="auto">
          <a:xfrm rot="5400000">
            <a:off x="2178844" y="2282031"/>
            <a:ext cx="1790700" cy="655638"/>
          </a:xfrm>
          <a:prstGeom prst="can">
            <a:avLst>
              <a:gd name="adj" fmla="val 50000"/>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 </a:t>
            </a:r>
          </a:p>
        </p:txBody>
      </p:sp>
      <p:sp>
        <p:nvSpPr>
          <p:cNvPr id="158738" name="AutoShape 18"/>
          <p:cNvSpPr>
            <a:spLocks noChangeArrowheads="1"/>
          </p:cNvSpPr>
          <p:nvPr/>
        </p:nvSpPr>
        <p:spPr bwMode="auto">
          <a:xfrm rot="5400000">
            <a:off x="2521744" y="2282031"/>
            <a:ext cx="1790700" cy="655638"/>
          </a:xfrm>
          <a:prstGeom prst="can">
            <a:avLst>
              <a:gd name="adj" fmla="val 50000"/>
            </a:avLst>
          </a:prstGeom>
          <a:solidFill>
            <a:srgbClr val="3366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D  </a:t>
            </a:r>
          </a:p>
        </p:txBody>
      </p:sp>
      <p:sp>
        <p:nvSpPr>
          <p:cNvPr id="158739" name="Line 19"/>
          <p:cNvSpPr>
            <a:spLocks noChangeShapeType="1"/>
          </p:cNvSpPr>
          <p:nvPr/>
        </p:nvSpPr>
        <p:spPr bwMode="auto">
          <a:xfrm rot="-5400000">
            <a:off x="1562100" y="800100"/>
            <a:ext cx="0" cy="129540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0" name="Text Box 20"/>
          <p:cNvSpPr txBox="1">
            <a:spLocks noChangeArrowheads="1"/>
          </p:cNvSpPr>
          <p:nvPr/>
        </p:nvSpPr>
        <p:spPr bwMode="auto">
          <a:xfrm>
            <a:off x="1066800" y="1416050"/>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50%</a:t>
            </a:r>
          </a:p>
        </p:txBody>
      </p:sp>
      <p:sp>
        <p:nvSpPr>
          <p:cNvPr id="158741" name="Line 21"/>
          <p:cNvSpPr>
            <a:spLocks noChangeShapeType="1"/>
          </p:cNvSpPr>
          <p:nvPr/>
        </p:nvSpPr>
        <p:spPr bwMode="auto">
          <a:xfrm rot="5400000" flipV="1">
            <a:off x="3237706" y="1105694"/>
            <a:ext cx="1588" cy="68580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2" name="Text Box 22"/>
          <p:cNvSpPr txBox="1">
            <a:spLocks noChangeArrowheads="1"/>
          </p:cNvSpPr>
          <p:nvPr/>
        </p:nvSpPr>
        <p:spPr bwMode="auto">
          <a:xfrm>
            <a:off x="2819400" y="1449388"/>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25%</a:t>
            </a:r>
          </a:p>
        </p:txBody>
      </p:sp>
      <p:sp>
        <p:nvSpPr>
          <p:cNvPr id="10264" name="Text Box 23"/>
          <p:cNvSpPr txBox="1">
            <a:spLocks noChangeArrowheads="1"/>
          </p:cNvSpPr>
          <p:nvPr/>
        </p:nvSpPr>
        <p:spPr bwMode="auto">
          <a:xfrm>
            <a:off x="3505200" y="6096000"/>
            <a:ext cx="1600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a:solidFill>
                  <a:schemeClr val="tx1"/>
                </a:solidFill>
                <a:cs typeface="Arial" pitchFamily="34" charset="0"/>
              </a:rPr>
              <a:t>Target Delivery Date</a:t>
            </a:r>
          </a:p>
        </p:txBody>
      </p:sp>
      <p:sp>
        <p:nvSpPr>
          <p:cNvPr id="10265" name="Line 24"/>
          <p:cNvSpPr>
            <a:spLocks noChangeShapeType="1"/>
          </p:cNvSpPr>
          <p:nvPr/>
        </p:nvSpPr>
        <p:spPr bwMode="auto">
          <a:xfrm flipH="1">
            <a:off x="3505200" y="5715000"/>
            <a:ext cx="0" cy="533400"/>
          </a:xfrm>
          <a:prstGeom prst="line">
            <a:avLst/>
          </a:prstGeom>
          <a:noFill/>
          <a:ln w="76200">
            <a:solidFill>
              <a:srgbClr val="FF0000"/>
            </a:solidFill>
            <a:round/>
            <a:headEnd/>
            <a:tailEnd type="diamond"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7908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wipe(left)">
                                      <p:cBhvr>
                                        <p:cTn id="7" dur="500"/>
                                        <p:tgtEl>
                                          <p:spTgt spid="1587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8740"/>
                                        </p:tgtEl>
                                        <p:attrNameLst>
                                          <p:attrName>style.visibility</p:attrName>
                                        </p:attrNameLst>
                                      </p:cBhvr>
                                      <p:to>
                                        <p:strVal val="visible"/>
                                      </p:to>
                                    </p:set>
                                    <p:animEffect transition="in" filter="wipe(left)">
                                      <p:cBhvr>
                                        <p:cTn id="10" dur="500"/>
                                        <p:tgtEl>
                                          <p:spTgt spid="1587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8739"/>
                                        </p:tgtEl>
                                        <p:attrNameLst>
                                          <p:attrName>style.visibility</p:attrName>
                                        </p:attrNameLst>
                                      </p:cBhvr>
                                      <p:to>
                                        <p:strVal val="visible"/>
                                      </p:to>
                                    </p:set>
                                    <p:animEffect transition="in" filter="wipe(left)">
                                      <p:cBhvr>
                                        <p:cTn id="13" dur="500"/>
                                        <p:tgtEl>
                                          <p:spTgt spid="1587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8731"/>
                                        </p:tgtEl>
                                        <p:attrNameLst>
                                          <p:attrName>style.visibility</p:attrName>
                                        </p:attrNameLst>
                                      </p:cBhvr>
                                      <p:to>
                                        <p:strVal val="visible"/>
                                      </p:to>
                                    </p:set>
                                    <p:animEffect transition="in" filter="wipe(left)">
                                      <p:cBhvr>
                                        <p:cTn id="18" dur="500"/>
                                        <p:tgtEl>
                                          <p:spTgt spid="15873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8732"/>
                                        </p:tgtEl>
                                        <p:attrNameLst>
                                          <p:attrName>style.visibility</p:attrName>
                                        </p:attrNameLst>
                                      </p:cBhvr>
                                      <p:to>
                                        <p:strVal val="visible"/>
                                      </p:to>
                                    </p:set>
                                    <p:animEffect transition="in" filter="wipe(left)">
                                      <p:cBhvr>
                                        <p:cTn id="21" dur="500"/>
                                        <p:tgtEl>
                                          <p:spTgt spid="1587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8736"/>
                                        </p:tgtEl>
                                        <p:attrNameLst>
                                          <p:attrName>style.visibility</p:attrName>
                                        </p:attrNameLst>
                                      </p:cBhvr>
                                      <p:to>
                                        <p:strVal val="visible"/>
                                      </p:to>
                                    </p:set>
                                    <p:animEffect transition="in" filter="wipe(left)">
                                      <p:cBhvr>
                                        <p:cTn id="24" dur="500"/>
                                        <p:tgtEl>
                                          <p:spTgt spid="1587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8737"/>
                                        </p:tgtEl>
                                        <p:attrNameLst>
                                          <p:attrName>style.visibility</p:attrName>
                                        </p:attrNameLst>
                                      </p:cBhvr>
                                      <p:to>
                                        <p:strVal val="visible"/>
                                      </p:to>
                                    </p:set>
                                    <p:animEffect transition="in" filter="wipe(left)">
                                      <p:cBhvr>
                                        <p:cTn id="29" dur="500"/>
                                        <p:tgtEl>
                                          <p:spTgt spid="1587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8738"/>
                                        </p:tgtEl>
                                        <p:attrNameLst>
                                          <p:attrName>style.visibility</p:attrName>
                                        </p:attrNameLst>
                                      </p:cBhvr>
                                      <p:to>
                                        <p:strVal val="visible"/>
                                      </p:to>
                                    </p:set>
                                    <p:animEffect transition="in" filter="wipe(left)">
                                      <p:cBhvr>
                                        <p:cTn id="32" dur="500"/>
                                        <p:tgtEl>
                                          <p:spTgt spid="15873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8742"/>
                                        </p:tgtEl>
                                        <p:attrNameLst>
                                          <p:attrName>style.visibility</p:attrName>
                                        </p:attrNameLst>
                                      </p:cBhvr>
                                      <p:to>
                                        <p:strVal val="visible"/>
                                      </p:to>
                                    </p:set>
                                    <p:animEffect transition="in" filter="wipe(left)">
                                      <p:cBhvr>
                                        <p:cTn id="35" dur="500"/>
                                        <p:tgtEl>
                                          <p:spTgt spid="15874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8741"/>
                                        </p:tgtEl>
                                        <p:attrNameLst>
                                          <p:attrName>style.visibility</p:attrName>
                                        </p:attrNameLst>
                                      </p:cBhvr>
                                      <p:to>
                                        <p:strVal val="visible"/>
                                      </p:to>
                                    </p:set>
                                    <p:animEffect transition="in" filter="wipe(left)">
                                      <p:cBhvr>
                                        <p:cTn id="38" dur="500"/>
                                        <p:tgtEl>
                                          <p:spTgt spid="158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nimBg="1"/>
      <p:bldP spid="158731" grpId="0" animBg="1"/>
      <p:bldP spid="158732" grpId="0"/>
      <p:bldP spid="158736" grpId="0" animBg="1"/>
      <p:bldP spid="158737" grpId="0" animBg="1"/>
      <p:bldP spid="158738" grpId="0" animBg="1"/>
      <p:bldP spid="158739" grpId="0" animBg="1"/>
      <p:bldP spid="158740" grpId="0"/>
      <p:bldP spid="158741" grpId="0" animBg="1"/>
      <p:bldP spid="15874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graphicFrame>
        <p:nvGraphicFramePr>
          <p:cNvPr id="11267" name="Object 2"/>
          <p:cNvGraphicFramePr>
            <a:graphicFrameLocks noGrp="1" noChangeAspect="1"/>
          </p:cNvGraphicFramePr>
          <p:nvPr>
            <p:ph idx="1"/>
          </p:nvPr>
        </p:nvGraphicFramePr>
        <p:xfrm>
          <a:off x="696913" y="5378450"/>
          <a:ext cx="5507037" cy="830263"/>
        </p:xfrm>
        <a:graphic>
          <a:graphicData uri="http://schemas.openxmlformats.org/presentationml/2006/ole">
            <mc:AlternateContent xmlns:mc="http://schemas.openxmlformats.org/markup-compatibility/2006">
              <mc:Choice xmlns:v="urn:schemas-microsoft-com:vml" Requires="v">
                <p:oleObj spid="_x0000_s2100" name="Chart" r:id="rId4" imgW="8763185" imgH="4638736" progId="Excel.Chart.8">
                  <p:embed/>
                </p:oleObj>
              </mc:Choice>
              <mc:Fallback>
                <p:oleObj name="Chart" r:id="rId4" imgW="8763185" imgH="463873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71460"/>
                      <a:stretch>
                        <a:fillRect/>
                      </a:stretch>
                    </p:blipFill>
                    <p:spPr bwMode="auto">
                      <a:xfrm>
                        <a:off x="696913" y="5378450"/>
                        <a:ext cx="5507037" cy="830263"/>
                      </a:xfrm>
                      <a:prstGeom prst="rect">
                        <a:avLst/>
                      </a:prstGeom>
                      <a:noFill/>
                      <a:ln>
                        <a:noFill/>
                      </a:ln>
                      <a:effectLst/>
                      <a:extLst>
                        <a:ext uri="{909E8E84-426E-40dd-AFC4-6F175D3DCCD1}">
                          <a14:hiddenFill xmlns="" xmlns:a14="http://schemas.microsoft.com/office/drawing/2010/main">
                            <a:gradFill rotWithShape="1">
                              <a:gsLst>
                                <a:gs pos="0">
                                  <a:schemeClr val="accent1"/>
                                </a:gs>
                                <a:gs pos="100000">
                                  <a:schemeClr val="bg1"/>
                                </a:gs>
                              </a:gsLst>
                              <a:lin ang="540000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3"/>
          <p:cNvSpPr>
            <a:spLocks noGrp="1" noChangeArrowheads="1"/>
          </p:cNvSpPr>
          <p:nvPr>
            <p:ph type="title"/>
          </p:nvPr>
        </p:nvSpPr>
        <p:spPr/>
        <p:txBody>
          <a:bodyPr/>
          <a:lstStyle/>
          <a:p>
            <a:pPr indent="0" eaLnBrk="1" hangingPunct="1"/>
            <a:r>
              <a:rPr lang="en-US" dirty="0" smtClean="0"/>
              <a:t>A/B/C List</a:t>
            </a:r>
          </a:p>
        </p:txBody>
      </p:sp>
      <p:sp>
        <p:nvSpPr>
          <p:cNvPr id="11269" name="Line 4"/>
          <p:cNvSpPr>
            <a:spLocks noChangeShapeType="1"/>
          </p:cNvSpPr>
          <p:nvPr/>
        </p:nvSpPr>
        <p:spPr bwMode="auto">
          <a:xfrm rot="-5400000">
            <a:off x="1517650" y="5753100"/>
            <a:ext cx="0" cy="123190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Line 5"/>
          <p:cNvSpPr>
            <a:spLocks noChangeShapeType="1"/>
          </p:cNvSpPr>
          <p:nvPr/>
        </p:nvSpPr>
        <p:spPr bwMode="auto">
          <a:xfrm rot="-5400000">
            <a:off x="2165350" y="4984750"/>
            <a:ext cx="0" cy="252730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Text Box 6"/>
          <p:cNvSpPr txBox="1">
            <a:spLocks noChangeArrowheads="1"/>
          </p:cNvSpPr>
          <p:nvPr/>
        </p:nvSpPr>
        <p:spPr bwMode="auto">
          <a:xfrm>
            <a:off x="1066800" y="6445250"/>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50%</a:t>
            </a:r>
          </a:p>
        </p:txBody>
      </p:sp>
      <p:sp>
        <p:nvSpPr>
          <p:cNvPr id="11272" name="Text Box 7"/>
          <p:cNvSpPr txBox="1">
            <a:spLocks noChangeArrowheads="1"/>
          </p:cNvSpPr>
          <p:nvPr/>
        </p:nvSpPr>
        <p:spPr bwMode="auto">
          <a:xfrm>
            <a:off x="2481263" y="6445250"/>
            <a:ext cx="719137"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100%</a:t>
            </a:r>
          </a:p>
        </p:txBody>
      </p:sp>
      <p:sp>
        <p:nvSpPr>
          <p:cNvPr id="11273" name="Text Box 8"/>
          <p:cNvSpPr txBox="1">
            <a:spLocks noChangeArrowheads="1"/>
          </p:cNvSpPr>
          <p:nvPr/>
        </p:nvSpPr>
        <p:spPr bwMode="auto">
          <a:xfrm>
            <a:off x="5791200" y="4343400"/>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tx1"/>
                </a:solidFill>
                <a:latin typeface="Arial Rounded MT Bold" pitchFamily="34" charset="0"/>
                <a:cs typeface="Arial" pitchFamily="34" charset="0"/>
              </a:rPr>
              <a:t>Backlog Plan</a:t>
            </a:r>
          </a:p>
        </p:txBody>
      </p:sp>
      <p:sp>
        <p:nvSpPr>
          <p:cNvPr id="11274" name="Text Box 9"/>
          <p:cNvSpPr txBox="1">
            <a:spLocks noChangeArrowheads="1"/>
          </p:cNvSpPr>
          <p:nvPr/>
        </p:nvSpPr>
        <p:spPr bwMode="auto">
          <a:xfrm>
            <a:off x="5715000" y="2286000"/>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tx1"/>
                </a:solidFill>
                <a:latin typeface="Arial Rounded MT Bold" pitchFamily="34" charset="0"/>
                <a:cs typeface="Arial" pitchFamily="34" charset="0"/>
              </a:rPr>
              <a:t>Uncertainty Risk</a:t>
            </a:r>
          </a:p>
        </p:txBody>
      </p:sp>
      <p:sp>
        <p:nvSpPr>
          <p:cNvPr id="11275" name="Line 10"/>
          <p:cNvSpPr>
            <a:spLocks noChangeShapeType="1"/>
          </p:cNvSpPr>
          <p:nvPr/>
        </p:nvSpPr>
        <p:spPr bwMode="auto">
          <a:xfrm rot="5400000" flipV="1">
            <a:off x="2551906" y="1104107"/>
            <a:ext cx="1587" cy="68580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Text Box 11"/>
          <p:cNvSpPr txBox="1">
            <a:spLocks noChangeArrowheads="1"/>
          </p:cNvSpPr>
          <p:nvPr/>
        </p:nvSpPr>
        <p:spPr bwMode="auto">
          <a:xfrm>
            <a:off x="2133600" y="1447800"/>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25%</a:t>
            </a:r>
          </a:p>
        </p:txBody>
      </p:sp>
      <p:sp>
        <p:nvSpPr>
          <p:cNvPr id="11277" name="AutoShape 12"/>
          <p:cNvSpPr>
            <a:spLocks noChangeArrowheads="1"/>
          </p:cNvSpPr>
          <p:nvPr/>
        </p:nvSpPr>
        <p:spPr bwMode="auto">
          <a:xfrm rot="5400000">
            <a:off x="783432" y="3680618"/>
            <a:ext cx="1790700" cy="1884363"/>
          </a:xfrm>
          <a:prstGeom prst="flowChartMagneticDisk">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11278" name="AutoShape 13"/>
          <p:cNvSpPr>
            <a:spLocks noChangeArrowheads="1"/>
          </p:cNvSpPr>
          <p:nvPr/>
        </p:nvSpPr>
        <p:spPr bwMode="auto">
          <a:xfrm rot="5400000">
            <a:off x="2016919" y="3680619"/>
            <a:ext cx="1790700" cy="1884362"/>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1279" name="AutoShape 14"/>
          <p:cNvSpPr>
            <a:spLocks noChangeArrowheads="1"/>
          </p:cNvSpPr>
          <p:nvPr/>
        </p:nvSpPr>
        <p:spPr bwMode="auto">
          <a:xfrm rot="5400000">
            <a:off x="3868738" y="2998787"/>
            <a:ext cx="1790700" cy="3248025"/>
          </a:xfrm>
          <a:prstGeom prst="can">
            <a:avLst>
              <a:gd name="adj" fmla="val 45346"/>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a:t>
            </a:r>
          </a:p>
        </p:txBody>
      </p:sp>
      <p:sp>
        <p:nvSpPr>
          <p:cNvPr id="11280" name="AutoShape 15"/>
          <p:cNvSpPr>
            <a:spLocks noChangeArrowheads="1"/>
          </p:cNvSpPr>
          <p:nvPr/>
        </p:nvSpPr>
        <p:spPr bwMode="auto">
          <a:xfrm rot="5400000">
            <a:off x="1664494" y="2139156"/>
            <a:ext cx="1790700" cy="941388"/>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1281" name="AutoShape 16"/>
          <p:cNvSpPr>
            <a:spLocks noChangeArrowheads="1"/>
          </p:cNvSpPr>
          <p:nvPr/>
        </p:nvSpPr>
        <p:spPr bwMode="auto">
          <a:xfrm rot="5400000">
            <a:off x="2178844" y="2282031"/>
            <a:ext cx="1790700" cy="655638"/>
          </a:xfrm>
          <a:prstGeom prst="can">
            <a:avLst>
              <a:gd name="adj" fmla="val 50000"/>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 </a:t>
            </a:r>
          </a:p>
        </p:txBody>
      </p:sp>
      <p:sp>
        <p:nvSpPr>
          <p:cNvPr id="11282" name="AutoShape 17"/>
          <p:cNvSpPr>
            <a:spLocks noChangeArrowheads="1"/>
          </p:cNvSpPr>
          <p:nvPr/>
        </p:nvSpPr>
        <p:spPr bwMode="auto">
          <a:xfrm rot="5400000">
            <a:off x="2521744" y="2282031"/>
            <a:ext cx="1790700" cy="655638"/>
          </a:xfrm>
          <a:prstGeom prst="can">
            <a:avLst>
              <a:gd name="adj" fmla="val 50000"/>
            </a:avLst>
          </a:prstGeom>
          <a:solidFill>
            <a:srgbClr val="3366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D  </a:t>
            </a:r>
          </a:p>
        </p:txBody>
      </p:sp>
      <p:sp>
        <p:nvSpPr>
          <p:cNvPr id="11283" name="Line 18"/>
          <p:cNvSpPr>
            <a:spLocks noChangeShapeType="1"/>
          </p:cNvSpPr>
          <p:nvPr/>
        </p:nvSpPr>
        <p:spPr bwMode="auto">
          <a:xfrm rot="-5400000">
            <a:off x="1562100" y="800100"/>
            <a:ext cx="0" cy="129540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Text Box 19"/>
          <p:cNvSpPr txBox="1">
            <a:spLocks noChangeArrowheads="1"/>
          </p:cNvSpPr>
          <p:nvPr/>
        </p:nvSpPr>
        <p:spPr bwMode="auto">
          <a:xfrm>
            <a:off x="1066800" y="1416050"/>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50%</a:t>
            </a:r>
          </a:p>
        </p:txBody>
      </p:sp>
      <p:sp>
        <p:nvSpPr>
          <p:cNvPr id="11285" name="Line 20"/>
          <p:cNvSpPr>
            <a:spLocks noChangeShapeType="1"/>
          </p:cNvSpPr>
          <p:nvPr/>
        </p:nvSpPr>
        <p:spPr bwMode="auto">
          <a:xfrm rot="5400000" flipV="1">
            <a:off x="3237706" y="1105694"/>
            <a:ext cx="1588" cy="68580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Text Box 21"/>
          <p:cNvSpPr txBox="1">
            <a:spLocks noChangeArrowheads="1"/>
          </p:cNvSpPr>
          <p:nvPr/>
        </p:nvSpPr>
        <p:spPr bwMode="auto">
          <a:xfrm>
            <a:off x="2819400" y="1449388"/>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25%</a:t>
            </a:r>
          </a:p>
        </p:txBody>
      </p:sp>
      <p:sp>
        <p:nvSpPr>
          <p:cNvPr id="11287" name="Text Box 22"/>
          <p:cNvSpPr txBox="1">
            <a:spLocks noChangeArrowheads="1"/>
          </p:cNvSpPr>
          <p:nvPr/>
        </p:nvSpPr>
        <p:spPr bwMode="auto">
          <a:xfrm>
            <a:off x="3505200" y="6096000"/>
            <a:ext cx="1600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a:solidFill>
                  <a:schemeClr val="tx1"/>
                </a:solidFill>
                <a:cs typeface="Arial" pitchFamily="34" charset="0"/>
              </a:rPr>
              <a:t>Target Delivery Date</a:t>
            </a:r>
          </a:p>
        </p:txBody>
      </p:sp>
      <p:sp>
        <p:nvSpPr>
          <p:cNvPr id="11288" name="Line 23"/>
          <p:cNvSpPr>
            <a:spLocks noChangeShapeType="1"/>
          </p:cNvSpPr>
          <p:nvPr/>
        </p:nvSpPr>
        <p:spPr bwMode="auto">
          <a:xfrm flipH="1">
            <a:off x="3505200" y="5715000"/>
            <a:ext cx="0" cy="533400"/>
          </a:xfrm>
          <a:prstGeom prst="line">
            <a:avLst/>
          </a:prstGeom>
          <a:noFill/>
          <a:ln w="76200">
            <a:solidFill>
              <a:srgbClr val="FF0000"/>
            </a:solidFill>
            <a:round/>
            <a:headEnd/>
            <a:tailEnd type="diamond"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9" name="AutoShape 24"/>
          <p:cNvSpPr>
            <a:spLocks noChangeArrowheads="1"/>
          </p:cNvSpPr>
          <p:nvPr/>
        </p:nvSpPr>
        <p:spPr bwMode="auto">
          <a:xfrm rot="5400000">
            <a:off x="1428750" y="1123950"/>
            <a:ext cx="1790700" cy="2971800"/>
          </a:xfrm>
          <a:prstGeom prst="can">
            <a:avLst>
              <a:gd name="adj" fmla="val 31862"/>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Tree>
    <p:extLst>
      <p:ext uri="{BB962C8B-B14F-4D97-AF65-F5344CB8AC3E}">
        <p14:creationId xmlns:p14="http://schemas.microsoft.com/office/powerpoint/2010/main" val="66493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1" y="1001268"/>
            <a:ext cx="8275320" cy="4855464"/>
          </a:xfrm>
        </p:spPr>
        <p:txBody>
          <a:bodyPr>
            <a:normAutofit fontScale="92500"/>
          </a:bodyPr>
          <a:lstStyle/>
          <a:p>
            <a:pPr marL="0" indent="0" algn="ctr">
              <a:buNone/>
            </a:pPr>
            <a:r>
              <a:rPr lang="en-US" sz="4000" dirty="0" smtClean="0">
                <a:solidFill>
                  <a:schemeClr val="bg1"/>
                </a:solidFill>
                <a:latin typeface="+mj-lt"/>
              </a:rPr>
              <a:t>What would Polonius Say</a:t>
            </a:r>
            <a:r>
              <a:rPr lang="en-US" sz="4000" dirty="0" smtClean="0">
                <a:solidFill>
                  <a:schemeClr val="bg1"/>
                </a:solidFill>
                <a:latin typeface="+mj-lt"/>
              </a:rPr>
              <a:t>?</a:t>
            </a:r>
            <a:br>
              <a:rPr lang="en-US" sz="4000" dirty="0" smtClean="0">
                <a:solidFill>
                  <a:schemeClr val="bg1"/>
                </a:solidFill>
                <a:latin typeface="+mj-lt"/>
              </a:rPr>
            </a:br>
            <a:endParaRPr lang="en-US" sz="4000" dirty="0" smtClean="0">
              <a:solidFill>
                <a:schemeClr val="bg1"/>
              </a:solidFill>
              <a:latin typeface="+mj-lt"/>
            </a:endParaRPr>
          </a:p>
          <a:p>
            <a:pPr marL="0" indent="0" algn="ctr">
              <a:buNone/>
            </a:pPr>
            <a:r>
              <a:rPr lang="en-US" sz="4000" dirty="0" smtClean="0">
                <a:solidFill>
                  <a:schemeClr val="bg1"/>
                </a:solidFill>
                <a:latin typeface="HamletOrNot" panose="02000603090000020003" pitchFamily="2" charset="0"/>
              </a:rPr>
              <a:t>Neither </a:t>
            </a:r>
            <a:r>
              <a:rPr lang="en-US" sz="4000" dirty="0">
                <a:solidFill>
                  <a:schemeClr val="bg1"/>
                </a:solidFill>
                <a:latin typeface="HamletOrNot" panose="02000603090000020003" pitchFamily="2" charset="0"/>
              </a:rPr>
              <a:t>an Estimator nor a </a:t>
            </a:r>
            <a:r>
              <a:rPr lang="en-US" sz="4000" dirty="0">
                <a:solidFill>
                  <a:schemeClr val="bg1"/>
                </a:solidFill>
                <a:latin typeface="Book Antiqua" panose="02040602050305030304" pitchFamily="18" charset="0"/>
              </a:rPr>
              <a:t>#</a:t>
            </a:r>
            <a:r>
              <a:rPr lang="en-US" sz="4000" dirty="0" err="1">
                <a:solidFill>
                  <a:schemeClr val="bg1"/>
                </a:solidFill>
                <a:latin typeface="HamletOrNot" panose="02000603090000020003" pitchFamily="2" charset="0"/>
              </a:rPr>
              <a:t>NoEstimation</a:t>
            </a:r>
            <a:r>
              <a:rPr lang="en-US" sz="4000" dirty="0">
                <a:solidFill>
                  <a:schemeClr val="bg1"/>
                </a:solidFill>
                <a:latin typeface="HamletOrNot" panose="02000603090000020003" pitchFamily="2" charset="0"/>
              </a:rPr>
              <a:t> bigot be, for estimation oft implies a false sense of both accuracy and certainty, while NO estimates may make suboptimal decisions.  To thine own self (and team) be true</a:t>
            </a:r>
            <a:r>
              <a:rPr lang="en-US" sz="4000" dirty="0" smtClean="0">
                <a:solidFill>
                  <a:schemeClr val="bg1"/>
                </a:solidFill>
                <a:latin typeface="HamletOrNot" panose="02000603090000020003" pitchFamily="2" charset="0"/>
              </a:rPr>
              <a:t>.</a:t>
            </a:r>
            <a:endParaRPr lang="en-US" sz="4000" dirty="0">
              <a:solidFill>
                <a:schemeClr val="bg1"/>
              </a:solidFill>
              <a:latin typeface="HamletOrNot" panose="02000603090000020003" pitchFamily="2" charset="0"/>
            </a:endParaRPr>
          </a:p>
        </p:txBody>
      </p:sp>
      <p:sp>
        <p:nvSpPr>
          <p:cNvPr id="5" name="TextBox 4"/>
          <p:cNvSpPr txBox="1"/>
          <p:nvPr/>
        </p:nvSpPr>
        <p:spPr>
          <a:xfrm>
            <a:off x="411481" y="1295400"/>
            <a:ext cx="45719" cy="1862048"/>
          </a:xfrm>
          <a:prstGeom prst="rect">
            <a:avLst/>
          </a:prstGeom>
          <a:noFill/>
        </p:spPr>
        <p:txBody>
          <a:bodyPr wrap="square" rtlCol="0">
            <a:spAutoFit/>
          </a:bodyPr>
          <a:lstStyle/>
          <a:p>
            <a:r>
              <a:rPr lang="en-CA" sz="11500" dirty="0" smtClean="0">
                <a:solidFill>
                  <a:schemeClr val="bg1"/>
                </a:solidFill>
                <a:latin typeface="Baskerville Old Face" panose="02020602080505020303" pitchFamily="18" charset="0"/>
              </a:rPr>
              <a:t>“</a:t>
            </a:r>
            <a:endParaRPr lang="en-CA" sz="11500" dirty="0">
              <a:solidFill>
                <a:schemeClr val="bg1"/>
              </a:solidFill>
              <a:latin typeface="Baskerville Old Face" panose="02020602080505020303" pitchFamily="18" charset="0"/>
            </a:endParaRPr>
          </a:p>
        </p:txBody>
      </p:sp>
      <p:sp>
        <p:nvSpPr>
          <p:cNvPr id="6" name="Rectangle 5"/>
          <p:cNvSpPr/>
          <p:nvPr/>
        </p:nvSpPr>
        <p:spPr>
          <a:xfrm>
            <a:off x="8229600" y="5410200"/>
            <a:ext cx="683200" cy="1569660"/>
          </a:xfrm>
          <a:prstGeom prst="rect">
            <a:avLst/>
          </a:prstGeom>
        </p:spPr>
        <p:txBody>
          <a:bodyPr wrap="none">
            <a:spAutoFit/>
          </a:bodyPr>
          <a:lstStyle/>
          <a:p>
            <a:r>
              <a:rPr lang="en-CA" sz="9600" dirty="0">
                <a:solidFill>
                  <a:schemeClr val="bg1"/>
                </a:solidFill>
                <a:latin typeface="Baskerville Old Face" panose="02020602080505020303" pitchFamily="18" charset="0"/>
              </a:rPr>
              <a:t>”</a:t>
            </a:r>
            <a:endParaRPr lang="en-CA" dirty="0"/>
          </a:p>
        </p:txBody>
      </p:sp>
    </p:spTree>
    <p:extLst>
      <p:ext uri="{BB962C8B-B14F-4D97-AF65-F5344CB8AC3E}">
        <p14:creationId xmlns:p14="http://schemas.microsoft.com/office/powerpoint/2010/main" val="428023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cap="none" dirty="0" smtClean="0">
                <a:effectLst/>
                <a:latin typeface="+mn-lt"/>
              </a:rPr>
              <a:t>Probability Distribution</a:t>
            </a:r>
            <a:br>
              <a:rPr lang="en-CA" sz="3600" b="1" cap="none" dirty="0" smtClean="0">
                <a:effectLst/>
                <a:latin typeface="+mn-lt"/>
              </a:rPr>
            </a:br>
            <a:r>
              <a:rPr lang="en-CA" sz="3600" b="1" cap="none" dirty="0" smtClean="0">
                <a:effectLst/>
                <a:latin typeface="+mn-lt"/>
              </a:rPr>
              <a:t>Estimate/Actual</a:t>
            </a:r>
            <a:endParaRPr lang="en-CA" sz="3600" b="1" cap="none" dirty="0">
              <a:effectLst/>
              <a:latin typeface="+mn-l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1700440"/>
            <a:ext cx="7418387"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6994" y="2311032"/>
            <a:ext cx="5595763"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34718" y="6501211"/>
            <a:ext cx="217880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smtClean="0">
                <a:ln>
                  <a:noFill/>
                </a:ln>
                <a:solidFill>
                  <a:schemeClr val="bg1"/>
                </a:solidFill>
                <a:effectLst/>
                <a:uLnTx/>
                <a:uFillTx/>
              </a:rPr>
              <a:t>DeMarco, Little (approximated)</a:t>
            </a:r>
            <a:endParaRPr kumimoji="0" lang="en-CA" sz="1200" b="0" i="0" u="none" strike="noStrike" kern="0" cap="none" spc="0" normalizeH="0" baseline="0" noProof="0" dirty="0">
              <a:ln>
                <a:noFill/>
              </a:ln>
              <a:solidFill>
                <a:schemeClr val="bg1"/>
              </a:solidFill>
              <a:effectLst/>
              <a:uLnTx/>
              <a:uFillTx/>
            </a:endParaRPr>
          </a:p>
        </p:txBody>
      </p:sp>
      <p:sp>
        <p:nvSpPr>
          <p:cNvPr id="5" name="TextBox 4"/>
          <p:cNvSpPr txBox="1"/>
          <p:nvPr/>
        </p:nvSpPr>
        <p:spPr>
          <a:xfrm rot="16200000">
            <a:off x="-319918" y="3274380"/>
            <a:ext cx="151220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chemeClr val="bg1"/>
                </a:solidFill>
                <a:effectLst/>
                <a:uLnTx/>
                <a:uFillTx/>
              </a:rPr>
              <a:t>Frequency</a:t>
            </a:r>
            <a:endParaRPr kumimoji="0" lang="en-CA" sz="2400" b="0" i="0" u="none" strike="noStrike" kern="0" cap="none" spc="0" normalizeH="0" baseline="0" noProof="0" dirty="0">
              <a:ln>
                <a:noFill/>
              </a:ln>
              <a:solidFill>
                <a:schemeClr val="bg1"/>
              </a:solidFill>
              <a:effectLst/>
              <a:uLnTx/>
              <a:uFillTx/>
            </a:endParaRPr>
          </a:p>
        </p:txBody>
      </p:sp>
      <p:sp>
        <p:nvSpPr>
          <p:cNvPr id="8" name="TextBox 7"/>
          <p:cNvSpPr txBox="1"/>
          <p:nvPr/>
        </p:nvSpPr>
        <p:spPr>
          <a:xfrm>
            <a:off x="3528223" y="6178046"/>
            <a:ext cx="235192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chemeClr val="bg1"/>
                </a:solidFill>
                <a:effectLst/>
                <a:uLnTx/>
                <a:uFillTx/>
              </a:rPr>
              <a:t>Actual/Estimated</a:t>
            </a:r>
            <a:endParaRPr kumimoji="0" lang="en-CA" sz="2400" b="0" i="0" u="none" strike="noStrike" kern="0" cap="none" spc="0" normalizeH="0" baseline="0" noProof="0" dirty="0">
              <a:ln>
                <a:noFill/>
              </a:ln>
              <a:solidFill>
                <a:schemeClr val="bg1"/>
              </a:solidFill>
              <a:effectLst/>
              <a:uLnTx/>
              <a:uFillTx/>
            </a:endParaRPr>
          </a:p>
        </p:txBody>
      </p:sp>
      <p:pic>
        <p:nvPicPr>
          <p:cNvPr id="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9783" y="2600809"/>
            <a:ext cx="612931" cy="1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6085952" y="1450724"/>
            <a:ext cx="2998099" cy="1570491"/>
            <a:chOff x="6085952" y="1450724"/>
            <a:chExt cx="2998099" cy="1570491"/>
          </a:xfrm>
        </p:grpSpPr>
        <p:pic>
          <p:nvPicPr>
            <p:cNvPr id="1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5952" y="1450724"/>
              <a:ext cx="2998099" cy="157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21046162">
              <a:off x="6331358" y="1655301"/>
              <a:ext cx="2647581"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QuickDeath" panose="02000508000000020002" pitchFamily="2" charset="0"/>
                </a:rPr>
                <a:t>TELL ME HOW LONG</a:t>
              </a:r>
              <a:b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QuickDeath" panose="02000508000000020002" pitchFamily="2" charset="0"/>
                </a:rPr>
              </a:br>
              <a: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QuickDeath" panose="02000508000000020002" pitchFamily="2" charset="0"/>
                </a:rPr>
                <a:t>IT IS GOING TO TAKE</a:t>
              </a:r>
              <a:endParaRPr kumimoji="0" lang="en-CA"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QuickDeath" panose="02000508000000020002" pitchFamily="2" charset="0"/>
              </a:endParaRPr>
            </a:p>
          </p:txBody>
        </p:sp>
      </p:grpSp>
      <p:grpSp>
        <p:nvGrpSpPr>
          <p:cNvPr id="19" name="Group 18"/>
          <p:cNvGrpSpPr/>
          <p:nvPr/>
        </p:nvGrpSpPr>
        <p:grpSpPr>
          <a:xfrm>
            <a:off x="1426991" y="1632723"/>
            <a:ext cx="2208905" cy="678309"/>
            <a:chOff x="1426991" y="1632723"/>
            <a:chExt cx="2208905" cy="678309"/>
          </a:xfrm>
        </p:grpSpPr>
        <p:cxnSp>
          <p:nvCxnSpPr>
            <p:cNvPr id="6" name="Straight Arrow Connector 5"/>
            <p:cNvCxnSpPr/>
            <p:nvPr/>
          </p:nvCxnSpPr>
          <p:spPr>
            <a:xfrm>
              <a:off x="2700470" y="1817389"/>
              <a:ext cx="935426" cy="4936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26991" y="1632723"/>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rPr>
                <a:t>MEDIAN?</a:t>
              </a:r>
              <a:endParaRPr kumimoji="0" lang="en-CA" sz="2000" b="0" i="0" u="none" strike="noStrike" kern="0" cap="none" spc="0" normalizeH="0" baseline="0" noProof="0" dirty="0">
                <a:ln>
                  <a:noFill/>
                </a:ln>
                <a:solidFill>
                  <a:schemeClr val="bg1"/>
                </a:solidFill>
                <a:effectLst/>
                <a:uLnTx/>
                <a:uFillTx/>
              </a:endParaRPr>
            </a:p>
          </p:txBody>
        </p:sp>
      </p:grpSp>
      <p:grpSp>
        <p:nvGrpSpPr>
          <p:cNvPr id="22" name="Group 21"/>
          <p:cNvGrpSpPr/>
          <p:nvPr/>
        </p:nvGrpSpPr>
        <p:grpSpPr>
          <a:xfrm>
            <a:off x="3781234" y="3505212"/>
            <a:ext cx="869149" cy="2082241"/>
            <a:chOff x="3781234" y="3505212"/>
            <a:chExt cx="869149" cy="2082241"/>
          </a:xfrm>
        </p:grpSpPr>
        <p:cxnSp>
          <p:nvCxnSpPr>
            <p:cNvPr id="15" name="Straight Arrow Connector 14"/>
            <p:cNvCxnSpPr/>
            <p:nvPr/>
          </p:nvCxnSpPr>
          <p:spPr>
            <a:xfrm flipV="1">
              <a:off x="4303651" y="3505212"/>
              <a:ext cx="268349" cy="131566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234" y="4879567"/>
              <a:ext cx="86914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rPr>
                <a:t>MEAN</a:t>
              </a:r>
              <a:br>
                <a:rPr kumimoji="0" lang="en-CA" sz="2000" b="0" i="0" u="none" strike="noStrike" kern="0" cap="none" spc="0" normalizeH="0" baseline="0" noProof="0" dirty="0" smtClean="0">
                  <a:ln>
                    <a:noFill/>
                  </a:ln>
                  <a:solidFill>
                    <a:schemeClr val="bg1"/>
                  </a:solidFill>
                  <a:effectLst/>
                  <a:uLnTx/>
                  <a:uFillTx/>
                </a:rPr>
              </a:br>
              <a:r>
                <a:rPr kumimoji="0" lang="en-CA" sz="2000" b="0" i="0" u="none" strike="noStrike" kern="0" cap="none" spc="0" normalizeH="0" baseline="0" noProof="0" dirty="0" smtClean="0">
                  <a:ln>
                    <a:noFill/>
                  </a:ln>
                  <a:solidFill>
                    <a:schemeClr val="bg1"/>
                  </a:solidFill>
                  <a:effectLst/>
                  <a:uLnTx/>
                  <a:uFillTx/>
                </a:rPr>
                <a:t>(P50)?</a:t>
              </a:r>
              <a:endParaRPr kumimoji="0" lang="en-CA" sz="2000" b="0" i="0" u="none" strike="noStrike" kern="0" cap="none" spc="0" normalizeH="0" baseline="0" noProof="0" dirty="0">
                <a:ln>
                  <a:noFill/>
                </a:ln>
                <a:solidFill>
                  <a:schemeClr val="bg1"/>
                </a:solidFill>
                <a:effectLst/>
                <a:uLnTx/>
                <a:uFillTx/>
              </a:endParaRPr>
            </a:p>
          </p:txBody>
        </p:sp>
      </p:grpSp>
      <p:grpSp>
        <p:nvGrpSpPr>
          <p:cNvPr id="23" name="Group 22"/>
          <p:cNvGrpSpPr/>
          <p:nvPr/>
        </p:nvGrpSpPr>
        <p:grpSpPr>
          <a:xfrm>
            <a:off x="4683226" y="5309069"/>
            <a:ext cx="1760982" cy="400110"/>
            <a:chOff x="4683226" y="5309069"/>
            <a:chExt cx="1760982" cy="400110"/>
          </a:xfrm>
        </p:grpSpPr>
        <p:cxnSp>
          <p:nvCxnSpPr>
            <p:cNvPr id="20" name="Straight Arrow Connector 19"/>
            <p:cNvCxnSpPr/>
            <p:nvPr/>
          </p:nvCxnSpPr>
          <p:spPr>
            <a:xfrm flipV="1">
              <a:off x="5449783" y="5478712"/>
              <a:ext cx="994425"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83226" y="5309069"/>
              <a:ext cx="69762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rPr>
                <a:t>P90?</a:t>
              </a:r>
              <a:endParaRPr kumimoji="0" lang="en-CA" sz="2000" b="0" i="0" u="none" strike="noStrike" kern="0" cap="none" spc="0" normalizeH="0" baseline="0" noProof="0" dirty="0">
                <a:ln>
                  <a:noFill/>
                </a:ln>
                <a:solidFill>
                  <a:schemeClr val="bg1"/>
                </a:solidFill>
                <a:effectLst/>
                <a:uLnTx/>
                <a:uFillTx/>
              </a:endParaRPr>
            </a:p>
          </p:txBody>
        </p:sp>
      </p:grpSp>
      <p:grpSp>
        <p:nvGrpSpPr>
          <p:cNvPr id="25" name="Group 24"/>
          <p:cNvGrpSpPr/>
          <p:nvPr/>
        </p:nvGrpSpPr>
        <p:grpSpPr>
          <a:xfrm>
            <a:off x="904906" y="2615667"/>
            <a:ext cx="2154926" cy="785399"/>
            <a:chOff x="2462700" y="952029"/>
            <a:chExt cx="2154926" cy="785399"/>
          </a:xfrm>
        </p:grpSpPr>
        <p:cxnSp>
          <p:nvCxnSpPr>
            <p:cNvPr id="26" name="Straight Arrow Connector 25"/>
            <p:cNvCxnSpPr/>
            <p:nvPr/>
          </p:nvCxnSpPr>
          <p:spPr>
            <a:xfrm flipV="1">
              <a:off x="3259947" y="1682627"/>
              <a:ext cx="1357679" cy="5480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62700" y="952029"/>
              <a:ext cx="204145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rPr>
                <a:t>WHAT PEOPLE</a:t>
              </a:r>
              <a:br>
                <a:rPr kumimoji="0" lang="en-CA" sz="2000" b="0" i="0" u="none" strike="noStrike" kern="0" cap="none" spc="0" normalizeH="0" baseline="0" noProof="0" dirty="0" smtClean="0">
                  <a:ln>
                    <a:noFill/>
                  </a:ln>
                  <a:solidFill>
                    <a:schemeClr val="bg1"/>
                  </a:solidFill>
                  <a:effectLst/>
                  <a:uLnTx/>
                  <a:uFillTx/>
                </a:rPr>
              </a:br>
              <a:r>
                <a:rPr kumimoji="0" lang="en-CA" sz="2000" b="0" i="0" u="none" strike="noStrike" kern="0" cap="none" spc="0" normalizeH="0" baseline="0" noProof="0" dirty="0" smtClean="0">
                  <a:ln>
                    <a:noFill/>
                  </a:ln>
                  <a:solidFill>
                    <a:schemeClr val="bg1"/>
                  </a:solidFill>
                  <a:effectLst/>
                  <a:uLnTx/>
                  <a:uFillTx/>
                </a:rPr>
                <a:t>WANT TO HEAR?</a:t>
              </a:r>
              <a:endParaRPr kumimoji="0" lang="en-CA" sz="2000" b="0" i="0" u="none" strike="noStrike" kern="0" cap="none" spc="0" normalizeH="0" baseline="0" noProof="0" dirty="0">
                <a:ln>
                  <a:noFill/>
                </a:ln>
                <a:solidFill>
                  <a:schemeClr val="bg1"/>
                </a:solidFill>
                <a:effectLst/>
                <a:uLnTx/>
                <a:uFillTx/>
              </a:endParaRPr>
            </a:p>
          </p:txBody>
        </p:sp>
      </p:grpSp>
      <p:sp>
        <p:nvSpPr>
          <p:cNvPr id="3" name="Freeform 2"/>
          <p:cNvSpPr/>
          <p:nvPr/>
        </p:nvSpPr>
        <p:spPr>
          <a:xfrm>
            <a:off x="2822529" y="1560522"/>
            <a:ext cx="694006" cy="4337542"/>
          </a:xfrm>
          <a:custGeom>
            <a:avLst/>
            <a:gdLst>
              <a:gd name="connsiteX0" fmla="*/ 0 w 710731"/>
              <a:gd name="connsiteY0" fmla="*/ 4304717 h 4744118"/>
              <a:gd name="connsiteX1" fmla="*/ 581464 w 710731"/>
              <a:gd name="connsiteY1" fmla="*/ 3 h 4744118"/>
              <a:gd name="connsiteX2" fmla="*/ 694006 w 710731"/>
              <a:gd name="connsiteY2" fmla="*/ 4323474 h 4744118"/>
              <a:gd name="connsiteX3" fmla="*/ 708073 w 710731"/>
              <a:gd name="connsiteY3" fmla="*/ 4337542 h 4744118"/>
              <a:gd name="connsiteX0" fmla="*/ 0 w 718398"/>
              <a:gd name="connsiteY0" fmla="*/ 4318785 h 4759173"/>
              <a:gd name="connsiteX1" fmla="*/ 454855 w 718398"/>
              <a:gd name="connsiteY1" fmla="*/ 3 h 4759173"/>
              <a:gd name="connsiteX2" fmla="*/ 694006 w 718398"/>
              <a:gd name="connsiteY2" fmla="*/ 4337542 h 4759173"/>
              <a:gd name="connsiteX3" fmla="*/ 708073 w 718398"/>
              <a:gd name="connsiteY3" fmla="*/ 4351610 h 4759173"/>
              <a:gd name="connsiteX0" fmla="*/ 0 w 694006"/>
              <a:gd name="connsiteY0" fmla="*/ 4318785 h 4337542"/>
              <a:gd name="connsiteX1" fmla="*/ 454855 w 694006"/>
              <a:gd name="connsiteY1" fmla="*/ 3 h 4337542"/>
              <a:gd name="connsiteX2" fmla="*/ 694006 w 694006"/>
              <a:gd name="connsiteY2" fmla="*/ 4337542 h 4337542"/>
            </a:gdLst>
            <a:ahLst/>
            <a:cxnLst>
              <a:cxn ang="0">
                <a:pos x="connsiteX0" y="connsiteY0"/>
              </a:cxn>
              <a:cxn ang="0">
                <a:pos x="connsiteX1" y="connsiteY1"/>
              </a:cxn>
              <a:cxn ang="0">
                <a:pos x="connsiteX2" y="connsiteY2"/>
              </a:cxn>
            </a:cxnLst>
            <a:rect l="l" t="t" r="r" b="b"/>
            <a:pathLst>
              <a:path w="694006" h="4337542">
                <a:moveTo>
                  <a:pt x="0" y="4318785"/>
                </a:moveTo>
                <a:cubicBezTo>
                  <a:pt x="232898" y="2164865"/>
                  <a:pt x="339187" y="-3123"/>
                  <a:pt x="454855" y="3"/>
                </a:cubicBezTo>
                <a:cubicBezTo>
                  <a:pt x="570523" y="3129"/>
                  <a:pt x="651803" y="3612274"/>
                  <a:pt x="694006" y="4337542"/>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0876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5" name="TextBox 4"/>
          <p:cNvSpPr txBox="1"/>
          <p:nvPr/>
        </p:nvSpPr>
        <p:spPr>
          <a:xfrm>
            <a:off x="1133508" y="1861543"/>
            <a:ext cx="6645134" cy="2123658"/>
          </a:xfrm>
          <a:prstGeom prst="rect">
            <a:avLst/>
          </a:prstGeom>
          <a:noFill/>
        </p:spPr>
        <p:txBody>
          <a:bodyPr wrap="square" rtlCol="0">
            <a:spAutoFit/>
          </a:bodyPr>
          <a:lstStyle/>
          <a:p>
            <a:pPr algn="ctr"/>
            <a:r>
              <a:rPr lang="en-CA" sz="4400" dirty="0" smtClean="0">
                <a:solidFill>
                  <a:schemeClr val="bg1"/>
                </a:solidFill>
                <a:latin typeface="Baskerville Old Face" panose="02020602080505020303" pitchFamily="18" charset="0"/>
              </a:rPr>
              <a:t>Without risk, information would literally have no value to decision making.</a:t>
            </a:r>
          </a:p>
        </p:txBody>
      </p:sp>
      <p:sp>
        <p:nvSpPr>
          <p:cNvPr id="6" name="TextBox 5"/>
          <p:cNvSpPr txBox="1"/>
          <p:nvPr/>
        </p:nvSpPr>
        <p:spPr>
          <a:xfrm>
            <a:off x="7227277" y="3581400"/>
            <a:ext cx="780983" cy="1862048"/>
          </a:xfrm>
          <a:prstGeom prst="rect">
            <a:avLst/>
          </a:prstGeom>
        </p:spPr>
        <p:txBody>
          <a:bodyPr wrap="none">
            <a:spAutoFit/>
          </a:bodyPr>
          <a:lstStyle>
            <a:defPPr>
              <a:defRPr lang="en-US"/>
            </a:defPPr>
            <a:lvl1pPr>
              <a:defRPr sz="11500">
                <a:solidFill>
                  <a:schemeClr val="bg1"/>
                </a:solidFill>
                <a:latin typeface="Baskerville Old Face" panose="02020602080505020303" pitchFamily="18" charset="0"/>
              </a:defRPr>
            </a:lvl1pPr>
          </a:lstStyle>
          <a:p>
            <a:r>
              <a:rPr lang="en-CA" dirty="0">
                <a:solidFill>
                  <a:schemeClr val="tx1">
                    <a:lumMod val="50000"/>
                    <a:lumOff val="50000"/>
                  </a:schemeClr>
                </a:solidFill>
              </a:rPr>
              <a:t>”</a:t>
            </a:r>
          </a:p>
        </p:txBody>
      </p:sp>
      <p:sp>
        <p:nvSpPr>
          <p:cNvPr id="7" name="Rectangle 6"/>
          <p:cNvSpPr/>
          <p:nvPr/>
        </p:nvSpPr>
        <p:spPr>
          <a:xfrm>
            <a:off x="513398" y="1089398"/>
            <a:ext cx="780983" cy="1862048"/>
          </a:xfrm>
          <a:prstGeom prst="rect">
            <a:avLst/>
          </a:prstGeom>
        </p:spPr>
        <p:txBody>
          <a:bodyPr wrap="none">
            <a:spAutoFit/>
          </a:bodyPr>
          <a:lstStyle/>
          <a:p>
            <a:r>
              <a:rPr lang="en-CA" sz="11500" dirty="0">
                <a:solidFill>
                  <a:schemeClr val="tx1">
                    <a:lumMod val="50000"/>
                    <a:lumOff val="50000"/>
                  </a:schemeClr>
                </a:solidFill>
                <a:latin typeface="Baskerville Old Face" panose="02020602080505020303" pitchFamily="18" charset="0"/>
              </a:rPr>
              <a:t>“</a:t>
            </a:r>
            <a:endParaRPr lang="en-CA" sz="11500" dirty="0">
              <a:solidFill>
                <a:schemeClr val="tx1">
                  <a:lumMod val="50000"/>
                  <a:lumOff val="50000"/>
                </a:schemeClr>
              </a:solidFill>
            </a:endParaRPr>
          </a:p>
        </p:txBody>
      </p:sp>
      <p:sp>
        <p:nvSpPr>
          <p:cNvPr id="8" name="TextBox 7"/>
          <p:cNvSpPr txBox="1"/>
          <p:nvPr/>
        </p:nvSpPr>
        <p:spPr>
          <a:xfrm>
            <a:off x="6906612" y="4493374"/>
            <a:ext cx="2068195" cy="523220"/>
          </a:xfrm>
          <a:prstGeom prst="rect">
            <a:avLst/>
          </a:prstGeom>
          <a:noFill/>
        </p:spPr>
        <p:txBody>
          <a:bodyPr wrap="none" rtlCol="0">
            <a:spAutoFit/>
          </a:bodyPr>
          <a:lstStyle/>
          <a:p>
            <a:pPr algn="r"/>
            <a:r>
              <a:rPr lang="en-CA" sz="1400" dirty="0" smtClean="0">
                <a:solidFill>
                  <a:schemeClr val="bg1"/>
                </a:solidFill>
                <a:latin typeface="Calibri Light" panose="020F0302020204030204" pitchFamily="34" charset="0"/>
              </a:rPr>
              <a:t>Douglas Hubbard, </a:t>
            </a:r>
            <a:br>
              <a:rPr lang="en-CA" sz="1400" dirty="0" smtClean="0">
                <a:solidFill>
                  <a:schemeClr val="bg1"/>
                </a:solidFill>
                <a:latin typeface="Calibri Light" panose="020F0302020204030204" pitchFamily="34" charset="0"/>
              </a:rPr>
            </a:br>
            <a:r>
              <a:rPr lang="en-CA" sz="1400" dirty="0" smtClean="0">
                <a:solidFill>
                  <a:schemeClr val="bg1"/>
                </a:solidFill>
                <a:latin typeface="Calibri Light" panose="020F0302020204030204" pitchFamily="34" charset="0"/>
              </a:rPr>
              <a:t>How to Measure Anything</a:t>
            </a:r>
            <a:endParaRPr lang="en-CA" sz="14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2221147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9" name="Content Placeholder 8"/>
          <p:cNvSpPr>
            <a:spLocks noGrp="1"/>
          </p:cNvSpPr>
          <p:nvPr>
            <p:ph idx="1"/>
          </p:nvPr>
        </p:nvSpPr>
        <p:spPr>
          <a:xfrm>
            <a:off x="192258" y="1353312"/>
            <a:ext cx="8302518" cy="4855464"/>
          </a:xfrm>
        </p:spPr>
        <p:txBody>
          <a:bodyPr>
            <a:normAutofit fontScale="92500" lnSpcReduction="10000"/>
          </a:bodyPr>
          <a:lstStyle/>
          <a:p>
            <a:pPr marL="0" indent="0">
              <a:buNone/>
            </a:pPr>
            <a:r>
              <a:rPr lang="en-US" i="1" dirty="0" smtClean="0">
                <a:latin typeface="HamletOrNot" panose="02000603090000020003" pitchFamily="2" charset="0"/>
              </a:rPr>
              <a:t>To Estimate</a:t>
            </a:r>
            <a:r>
              <a:rPr lang="en-US" i="1" dirty="0">
                <a:latin typeface="HamletOrNot" panose="02000603090000020003" pitchFamily="2" charset="0"/>
              </a:rPr>
              <a:t>, or </a:t>
            </a:r>
            <a:r>
              <a:rPr lang="en-US" i="1" dirty="0">
                <a:latin typeface="Old English Text MT" panose="03040902040508030806" pitchFamily="66" charset="0"/>
              </a:rPr>
              <a:t>#</a:t>
            </a:r>
            <a:r>
              <a:rPr lang="en-US" i="1" dirty="0" err="1">
                <a:latin typeface="HamletOrNot" panose="02000603090000020003" pitchFamily="2" charset="0"/>
              </a:rPr>
              <a:t>NoEstimates</a:t>
            </a:r>
            <a:r>
              <a:rPr lang="en-US" i="1" dirty="0">
                <a:latin typeface="HamletOrNot" panose="02000603090000020003" pitchFamily="2" charset="0"/>
              </a:rPr>
              <a:t>, that is the question:</a:t>
            </a:r>
          </a:p>
          <a:p>
            <a:pPr marL="0" indent="0">
              <a:buNone/>
            </a:pPr>
            <a:r>
              <a:rPr lang="en-US" i="1" dirty="0">
                <a:latin typeface="HamletOrNot" panose="02000603090000020003" pitchFamily="2" charset="0"/>
              </a:rPr>
              <a:t>Whether ‘tis nobler in the mind to suffer</a:t>
            </a:r>
          </a:p>
          <a:p>
            <a:pPr marL="0" indent="0">
              <a:buNone/>
            </a:pPr>
            <a:r>
              <a:rPr lang="en-US" i="1" dirty="0">
                <a:latin typeface="HamletOrNot" panose="02000603090000020003" pitchFamily="2" charset="0"/>
              </a:rPr>
              <a:t>The Slings and Arrows of outrageous errors,</a:t>
            </a:r>
          </a:p>
          <a:p>
            <a:pPr marL="0" indent="0">
              <a:buNone/>
            </a:pPr>
            <a:r>
              <a:rPr lang="en-US" i="1" dirty="0">
                <a:latin typeface="HamletOrNot" panose="02000603090000020003" pitchFamily="2" charset="0"/>
              </a:rPr>
              <a:t>Or to take Arms against a Sea of troubles,</a:t>
            </a:r>
          </a:p>
          <a:p>
            <a:pPr marL="0" indent="0">
              <a:buNone/>
            </a:pPr>
            <a:r>
              <a:rPr lang="en-US" i="1" dirty="0">
                <a:latin typeface="HamletOrNot" panose="02000603090000020003" pitchFamily="2" charset="0"/>
              </a:rPr>
              <a:t>And by opposing, end them? </a:t>
            </a:r>
            <a:r>
              <a:rPr lang="en-US" i="1" dirty="0">
                <a:latin typeface="Old English Text MT" panose="03040902040508030806" pitchFamily="66" charset="0"/>
              </a:rPr>
              <a:t>#</a:t>
            </a:r>
            <a:r>
              <a:rPr lang="en-US" i="1" dirty="0" err="1">
                <a:latin typeface="HamletOrNot" panose="02000603090000020003" pitchFamily="2" charset="0"/>
              </a:rPr>
              <a:t>NoEstimates</a:t>
            </a:r>
            <a:r>
              <a:rPr lang="en-US" i="1" dirty="0">
                <a:latin typeface="HamletOrNot" panose="02000603090000020003" pitchFamily="2" charset="0"/>
              </a:rPr>
              <a:t>, so easy;</a:t>
            </a:r>
          </a:p>
          <a:p>
            <a:pPr marL="0" indent="0">
              <a:buNone/>
            </a:pPr>
            <a:r>
              <a:rPr lang="en-US" i="1" dirty="0">
                <a:latin typeface="HamletOrNot" panose="02000603090000020003" pitchFamily="2" charset="0"/>
              </a:rPr>
              <a:t>No more; and by #</a:t>
            </a:r>
            <a:r>
              <a:rPr lang="en-US" i="1" dirty="0" err="1">
                <a:latin typeface="HamletOrNot" panose="02000603090000020003" pitchFamily="2" charset="0"/>
              </a:rPr>
              <a:t>NoEstimates</a:t>
            </a:r>
            <a:r>
              <a:rPr lang="en-US" i="1" dirty="0">
                <a:latin typeface="HamletOrNot" panose="02000603090000020003" pitchFamily="2" charset="0"/>
              </a:rPr>
              <a:t>, focus on value and end</a:t>
            </a:r>
          </a:p>
          <a:p>
            <a:pPr marL="0" indent="0">
              <a:buNone/>
            </a:pPr>
            <a:r>
              <a:rPr lang="en-US" i="1" dirty="0">
                <a:latin typeface="HamletOrNot" panose="02000603090000020003" pitchFamily="2" charset="0"/>
              </a:rPr>
              <a:t>The headaches and the thousands of natural unknowns</a:t>
            </a:r>
          </a:p>
          <a:p>
            <a:pPr marL="0" indent="0">
              <a:buNone/>
            </a:pPr>
            <a:r>
              <a:rPr lang="en-US" i="1" dirty="0">
                <a:latin typeface="HamletOrNot" panose="02000603090000020003" pitchFamily="2" charset="0"/>
              </a:rPr>
              <a:t>That estimation is prone to, ‘tis a consumption</a:t>
            </a:r>
          </a:p>
          <a:p>
            <a:pPr marL="0" indent="0">
              <a:buNone/>
            </a:pPr>
            <a:r>
              <a:rPr lang="en-US" i="1" dirty="0">
                <a:latin typeface="HamletOrNot" panose="02000603090000020003" pitchFamily="2" charset="0"/>
              </a:rPr>
              <a:t>Devouring all resources. </a:t>
            </a:r>
            <a:r>
              <a:rPr lang="en-US" i="1" dirty="0">
                <a:latin typeface="Old English Text MT" panose="03040902040508030806" pitchFamily="66" charset="0"/>
              </a:rPr>
              <a:t>#</a:t>
            </a:r>
            <a:r>
              <a:rPr lang="en-US" i="1" dirty="0" err="1">
                <a:latin typeface="HamletOrNot" panose="02000603090000020003" pitchFamily="2" charset="0"/>
              </a:rPr>
              <a:t>NoEstimates</a:t>
            </a:r>
            <a:r>
              <a:rPr lang="en-US" i="1" dirty="0">
                <a:latin typeface="HamletOrNot" panose="02000603090000020003" pitchFamily="2" charset="0"/>
              </a:rPr>
              <a:t>; so easy;</a:t>
            </a:r>
          </a:p>
          <a:p>
            <a:pPr marL="0" indent="0">
              <a:buNone/>
            </a:pPr>
            <a:r>
              <a:rPr lang="en-US" i="1" dirty="0">
                <a:latin typeface="HamletOrNot" panose="02000603090000020003" pitchFamily="2" charset="0"/>
              </a:rPr>
              <a:t>So easy; perchance it seems: ay, there’s the rub;</a:t>
            </a:r>
          </a:p>
          <a:p>
            <a:pPr marL="0" indent="0">
              <a:buNone/>
            </a:pPr>
            <a:r>
              <a:rPr lang="en-US" i="1" dirty="0">
                <a:latin typeface="HamletOrNot" panose="02000603090000020003" pitchFamily="2" charset="0"/>
              </a:rPr>
              <a:t>For in </a:t>
            </a:r>
            <a:r>
              <a:rPr lang="en-US" i="1" dirty="0">
                <a:latin typeface="Old English Text MT" panose="03040902040508030806" pitchFamily="66" charset="0"/>
              </a:rPr>
              <a:t># </a:t>
            </a:r>
            <a:r>
              <a:rPr lang="en-US" i="1" dirty="0" err="1" smtClean="0">
                <a:latin typeface="HamletOrNot" panose="02000603090000020003" pitchFamily="2" charset="0"/>
              </a:rPr>
              <a:t>NoEstimates</a:t>
            </a:r>
            <a:r>
              <a:rPr lang="en-US" i="1" dirty="0" smtClean="0">
                <a:latin typeface="HamletOrNot" panose="02000603090000020003" pitchFamily="2" charset="0"/>
              </a:rPr>
              <a:t> </a:t>
            </a:r>
            <a:r>
              <a:rPr lang="en-US" i="1" dirty="0">
                <a:latin typeface="HamletOrNot" panose="02000603090000020003" pitchFamily="2" charset="0"/>
              </a:rPr>
              <a:t>what surprises may come,</a:t>
            </a:r>
          </a:p>
          <a:p>
            <a:pPr marL="0" indent="0">
              <a:buNone/>
            </a:pPr>
            <a:r>
              <a:rPr lang="en-US" i="1" dirty="0">
                <a:latin typeface="HamletOrNot" panose="02000603090000020003" pitchFamily="2" charset="0"/>
              </a:rPr>
              <a:t>When we develop in earnest and begin our toil.</a:t>
            </a:r>
          </a:p>
          <a:p>
            <a:pPr marL="0" indent="0">
              <a:buNone/>
            </a:pPr>
            <a:r>
              <a:rPr lang="en-US" i="1" dirty="0">
                <a:latin typeface="HamletOrNot" panose="02000603090000020003" pitchFamily="2" charset="0"/>
              </a:rPr>
              <a:t>Must give us pause. There’s the respect</a:t>
            </a:r>
          </a:p>
          <a:p>
            <a:pPr marL="0" indent="0">
              <a:buNone/>
            </a:pPr>
            <a:r>
              <a:rPr lang="en-US" i="1" dirty="0">
                <a:latin typeface="HamletOrNot" panose="02000603090000020003" pitchFamily="2" charset="0"/>
              </a:rPr>
              <a:t>That makes calamity of software’s life;</a:t>
            </a:r>
          </a:p>
          <a:p>
            <a:endParaRPr lang="en-US" dirty="0">
              <a:latin typeface="HamletOrNot" panose="02000603090000020003" pitchFamily="2" charset="0"/>
            </a:endParaRPr>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148266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5" name="Title 1"/>
          <p:cNvSpPr txBox="1">
            <a:spLocks/>
          </p:cNvSpPr>
          <p:nvPr/>
        </p:nvSpPr>
        <p:spPr>
          <a:xfrm>
            <a:off x="394716" y="1981200"/>
            <a:ext cx="7924800" cy="2819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accent1"/>
                </a:solidFill>
                <a:latin typeface="+mj-lt"/>
                <a:ea typeface="+mj-ea"/>
                <a:cs typeface="+mj-cs"/>
              </a:defRPr>
            </a:lvl1pPr>
          </a:lstStyle>
          <a:p>
            <a:pPr algn="ctr"/>
            <a:r>
              <a:rPr lang="en-US" sz="7200" dirty="0" smtClean="0"/>
              <a:t>What do we Estimate?</a:t>
            </a:r>
            <a:endParaRPr lang="en-US" sz="7200" dirty="0"/>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68689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Estimate?</a:t>
            </a:r>
            <a:endParaRPr lang="en-US" dirty="0"/>
          </a:p>
        </p:txBody>
      </p:sp>
      <p:sp>
        <p:nvSpPr>
          <p:cNvPr id="5" name="Content Placeholder 4"/>
          <p:cNvSpPr>
            <a:spLocks noGrp="1"/>
          </p:cNvSpPr>
          <p:nvPr>
            <p:ph idx="1"/>
          </p:nvPr>
        </p:nvSpPr>
        <p:spPr/>
        <p:txBody>
          <a:bodyPr>
            <a:normAutofit/>
          </a:bodyPr>
          <a:lstStyle/>
          <a:p>
            <a:r>
              <a:rPr lang="en-CA" sz="3200" dirty="0" smtClean="0"/>
              <a:t>Release – duration, effort, cost</a:t>
            </a:r>
          </a:p>
          <a:p>
            <a:r>
              <a:rPr lang="en-CA" sz="3200" dirty="0" smtClean="0"/>
              <a:t>Feature/Epic – story points, T-shirt sizes</a:t>
            </a:r>
          </a:p>
          <a:p>
            <a:r>
              <a:rPr lang="en-CA" sz="3200" dirty="0" smtClean="0"/>
              <a:t>Stories – story points</a:t>
            </a:r>
          </a:p>
          <a:p>
            <a:r>
              <a:rPr lang="en-CA" sz="3200" dirty="0" smtClean="0"/>
              <a:t>Tasks – hours </a:t>
            </a:r>
            <a:endParaRPr lang="en-CA" sz="3200" dirty="0"/>
          </a:p>
        </p:txBody>
      </p:sp>
    </p:spTree>
    <p:extLst>
      <p:ext uri="{BB962C8B-B14F-4D97-AF65-F5344CB8AC3E}">
        <p14:creationId xmlns:p14="http://schemas.microsoft.com/office/powerpoint/2010/main" val="67814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P8 E2E Showcas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egoe UI Light">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BEB79EF2800845B1236DE84C23E8B1" ma:contentTypeVersion="0" ma:contentTypeDescription="Create a new document." ma:contentTypeScope="" ma:versionID="28684bd8946f3ed1ca428eba6b0a4ea7">
  <xsd:schema xmlns:xsd="http://www.w3.org/2001/XMLSchema" xmlns:p="http://schemas.microsoft.com/office/2006/metadata/properties" targetNamespace="http://schemas.microsoft.com/office/2006/metadata/properties" ma:root="true" ma:fieldsID="0abb83f1d16cbaf58ae769f481109e7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89331CE-BD44-4B05-83A5-6CFC877E51E3}">
  <ds:schemaRefs>
    <ds:schemaRef ds:uri="http://schemas.microsoft.com/sharepoint/v3/contenttype/forms"/>
  </ds:schemaRefs>
</ds:datastoreItem>
</file>

<file path=customXml/itemProps2.xml><?xml version="1.0" encoding="utf-8"?>
<ds:datastoreItem xmlns:ds="http://schemas.openxmlformats.org/officeDocument/2006/customXml" ds:itemID="{524849F3-B612-4092-B41B-6655388DA77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923D9052-5334-42AC-88AE-8FF74C7B4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P8 E2E Showcase</Template>
  <TotalTime>45547</TotalTime>
  <Words>1681</Words>
  <Application>Microsoft Office PowerPoint</Application>
  <PresentationFormat>On-screen Show (4:3)</PresentationFormat>
  <Paragraphs>252</Paragraphs>
  <Slides>47</Slides>
  <Notes>16</Notes>
  <HiddenSlides>2</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65" baseType="lpstr">
      <vt:lpstr>ＭＳ Ｐゴシック</vt:lpstr>
      <vt:lpstr>Agency FB</vt:lpstr>
      <vt:lpstr>Arial</vt:lpstr>
      <vt:lpstr>Arial Rounded MT Bold</vt:lpstr>
      <vt:lpstr>Baskerville Old Face</vt:lpstr>
      <vt:lpstr>Book Antiqua</vt:lpstr>
      <vt:lpstr>Calibri Light</vt:lpstr>
      <vt:lpstr>HamletOrNot</vt:lpstr>
      <vt:lpstr>Old English Text MT</vt:lpstr>
      <vt:lpstr>QuickDeath</vt:lpstr>
      <vt:lpstr>Segoe UI Light</vt:lpstr>
      <vt:lpstr>Segoe WP Light</vt:lpstr>
      <vt:lpstr>Times New Roman</vt:lpstr>
      <vt:lpstr>Verdana</vt:lpstr>
      <vt:lpstr>Wingdings</vt:lpstr>
      <vt:lpstr>P8 E2E Showcase</vt:lpstr>
      <vt:lpstr>Office Theme</vt:lpstr>
      <vt:lpstr>Chart</vt:lpstr>
      <vt:lpstr>PowerPoint Presentation</vt:lpstr>
      <vt:lpstr>To Estimate or #NoEstimates, That is the Question </vt:lpstr>
      <vt:lpstr>How many of you consider it to be a major part of your job to either create estimates or deliver against someone’s estimates? </vt:lpstr>
      <vt:lpstr>PowerPoint Presentation</vt:lpstr>
      <vt:lpstr>Probability Distribution Estimate/Actual</vt:lpstr>
      <vt:lpstr>PowerPoint Presentation</vt:lpstr>
      <vt:lpstr>PowerPoint Presentation</vt:lpstr>
      <vt:lpstr>PowerPoint Presentation</vt:lpstr>
      <vt:lpstr>What do we Estimate?</vt:lpstr>
      <vt:lpstr>PowerPoint Presentation</vt:lpstr>
      <vt:lpstr>Why do we Estimate?</vt:lpstr>
      <vt:lpstr>What is #NoEstimates</vt:lpstr>
      <vt:lpstr>One Approach Suggested by #NoEstimates</vt:lpstr>
      <vt:lpstr>We collected and analyzed some real data</vt:lpstr>
      <vt:lpstr>About the Data</vt:lpstr>
      <vt:lpstr>Definitions</vt:lpstr>
      <vt:lpstr>What does the Data show?</vt:lpstr>
      <vt:lpstr>What does the Data show?</vt:lpstr>
      <vt:lpstr>P90/P10 Ratio</vt:lpstr>
      <vt:lpstr>Question:  Do we get better at estimating the further we go in a project? (or: does our velocity become more stable over time?)</vt:lpstr>
      <vt:lpstr>What do we see in Velocity?</vt:lpstr>
      <vt:lpstr>Question:  If we just use throughput (story count) to forecast completion, is it any more/less accurate than using velocity (story points)?</vt:lpstr>
      <vt:lpstr>What do we see in Projections?</vt:lpstr>
      <vt:lpstr>How about a Simulation</vt:lpstr>
      <vt:lpstr>How about a Simulation</vt:lpstr>
      <vt:lpstr>Simulation Results</vt:lpstr>
      <vt:lpstr>What do the simulations tell us</vt:lpstr>
      <vt:lpstr>What does this tell us about Estimation?</vt:lpstr>
      <vt:lpstr>What does this tell us about Estimation?</vt:lpstr>
      <vt:lpstr>What does this tell us about Estimation?</vt:lpstr>
      <vt:lpstr>PowerPoint Presentation</vt:lpstr>
      <vt:lpstr>IEEE Software, May/June 2006</vt:lpstr>
      <vt:lpstr>Accuracy of Initial Estimate</vt:lpstr>
      <vt:lpstr>Data From Steve McConnell</vt:lpstr>
      <vt:lpstr>Uncertainty</vt:lpstr>
      <vt:lpstr>Actual vs. Original Estimate</vt:lpstr>
      <vt:lpstr>Jørgensen 2013</vt:lpstr>
      <vt:lpstr>Jørgensen 2013</vt:lpstr>
      <vt:lpstr>Remaining Uncertainty</vt:lpstr>
      <vt:lpstr>Remaining Uncertainty</vt:lpstr>
      <vt:lpstr>PowerPoint Presentation</vt:lpstr>
      <vt:lpstr>PowerPoint Presentation</vt:lpstr>
      <vt:lpstr>Management Under Uncertainty</vt:lpstr>
      <vt:lpstr>The A/B/C List sets proper expectations</vt:lpstr>
      <vt:lpstr>A/B/C List</vt:lpstr>
      <vt:lpstr>A/B/C List</vt:lpstr>
      <vt:lpstr>PowerPoint Presentation</vt:lpstr>
    </vt:vector>
  </TitlesOfParts>
  <Company>IHS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P8 Permit               E2E Showcase</dc:title>
  <dc:creator>Dunn, Diane</dc:creator>
  <cp:lastModifiedBy>Sean Dunn</cp:lastModifiedBy>
  <cp:revision>522</cp:revision>
  <cp:lastPrinted>2016-02-23T23:44:44Z</cp:lastPrinted>
  <dcterms:created xsi:type="dcterms:W3CDTF">2013-05-01T17:32:59Z</dcterms:created>
  <dcterms:modified xsi:type="dcterms:W3CDTF">2016-03-15T02:58:52Z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0x01010024BEB79EF2800845B1236DE84C23E8B1</vt:lpwstr>
  </property>
</Properties>
</file>