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7" r:id="rId4"/>
  </p:sldMasterIdLst>
  <p:notesMasterIdLst>
    <p:notesMasterId r:id="rId37"/>
  </p:notesMasterIdLst>
  <p:handoutMasterIdLst>
    <p:handoutMasterId r:id="rId38"/>
  </p:handoutMasterIdLst>
  <p:sldIdLst>
    <p:sldId id="256" r:id="rId5"/>
    <p:sldId id="331" r:id="rId6"/>
    <p:sldId id="399" r:id="rId7"/>
    <p:sldId id="400" r:id="rId8"/>
    <p:sldId id="383" r:id="rId9"/>
    <p:sldId id="384" r:id="rId10"/>
    <p:sldId id="314" r:id="rId11"/>
    <p:sldId id="398" r:id="rId12"/>
    <p:sldId id="316" r:id="rId13"/>
    <p:sldId id="319" r:id="rId14"/>
    <p:sldId id="364" r:id="rId15"/>
    <p:sldId id="371" r:id="rId16"/>
    <p:sldId id="382" r:id="rId17"/>
    <p:sldId id="373" r:id="rId18"/>
    <p:sldId id="324" r:id="rId19"/>
    <p:sldId id="328" r:id="rId20"/>
    <p:sldId id="325" r:id="rId21"/>
    <p:sldId id="327" r:id="rId22"/>
    <p:sldId id="287" r:id="rId23"/>
    <p:sldId id="369" r:id="rId24"/>
    <p:sldId id="401" r:id="rId25"/>
    <p:sldId id="385" r:id="rId26"/>
    <p:sldId id="386" r:id="rId27"/>
    <p:sldId id="387" r:id="rId28"/>
    <p:sldId id="391" r:id="rId29"/>
    <p:sldId id="389" r:id="rId30"/>
    <p:sldId id="388" r:id="rId31"/>
    <p:sldId id="392" r:id="rId32"/>
    <p:sldId id="397" r:id="rId33"/>
    <p:sldId id="394" r:id="rId34"/>
    <p:sldId id="390" r:id="rId35"/>
    <p:sldId id="366" r:id="rId36"/>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6C0A"/>
    <a:srgbClr val="948A54"/>
    <a:srgbClr val="B2B2B2"/>
    <a:srgbClr val="808080"/>
    <a:srgbClr val="C0C0C0"/>
    <a:srgbClr val="3102DE"/>
    <a:srgbClr val="99FF99"/>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8" autoAdjust="0"/>
    <p:restoredTop sz="86370" autoAdjust="0"/>
  </p:normalViewPr>
  <p:slideViewPr>
    <p:cSldViewPr>
      <p:cViewPr>
        <p:scale>
          <a:sx n="75" d="100"/>
          <a:sy n="75" d="100"/>
        </p:scale>
        <p:origin x="282" y="-66"/>
      </p:cViewPr>
      <p:guideLst>
        <p:guide orient="horz" pos="2160"/>
        <p:guide pos="2880"/>
      </p:guideLst>
    </p:cSldViewPr>
  </p:slideViewPr>
  <p:outlineViewPr>
    <p:cViewPr>
      <p:scale>
        <a:sx n="33" d="100"/>
        <a:sy n="33" d="100"/>
      </p:scale>
      <p:origin x="0" y="3456"/>
    </p:cViewPr>
  </p:outlineViewPr>
  <p:notesTextViewPr>
    <p:cViewPr>
      <p:scale>
        <a:sx n="100" d="100"/>
        <a:sy n="100" d="100"/>
      </p:scale>
      <p:origin x="0" y="0"/>
    </p:cViewPr>
  </p:notesTextViewPr>
  <p:gridSpacing cx="38405" cy="38405"/>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2738"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72739" name="Rectangle 3"/>
          <p:cNvSpPr>
            <a:spLocks noGrp="1" noChangeArrowheads="1"/>
          </p:cNvSpPr>
          <p:nvPr>
            <p:ph type="dt" sz="quarter" idx="1"/>
          </p:nvPr>
        </p:nvSpPr>
        <p:spPr bwMode="auto">
          <a:xfrm>
            <a:off x="5180013"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FE07C627-B955-48C3-A93A-83DC8FD828D0}" type="datetimeFigureOut">
              <a:rPr lang="en-US"/>
              <a:pPr>
                <a:defRPr/>
              </a:pPr>
              <a:t>1/21/2012</a:t>
            </a:fld>
            <a:endParaRPr lang="en-US"/>
          </a:p>
        </p:txBody>
      </p:sp>
      <p:sp>
        <p:nvSpPr>
          <p:cNvPr id="372740" name="Rectangle 4"/>
          <p:cNvSpPr>
            <a:spLocks noGrp="1" noChangeArrowheads="1"/>
          </p:cNvSpPr>
          <p:nvPr>
            <p:ph type="ftr" sz="quarter" idx="2"/>
          </p:nvPr>
        </p:nvSpPr>
        <p:spPr bwMode="auto">
          <a:xfrm>
            <a:off x="0"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72741" name="Rectangle 5"/>
          <p:cNvSpPr>
            <a:spLocks noGrp="1" noChangeArrowheads="1"/>
          </p:cNvSpPr>
          <p:nvPr>
            <p:ph type="sldNum" sz="quarter" idx="3"/>
          </p:nvPr>
        </p:nvSpPr>
        <p:spPr bwMode="auto">
          <a:xfrm>
            <a:off x="5180013"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201FA4F-7E83-4A4D-B3BE-21862F734ECD}" type="slidenum">
              <a:rPr lang="en-US"/>
              <a:pPr>
                <a:defRPr/>
              </a:pPr>
              <a:t>‹#›</a:t>
            </a:fld>
            <a:endParaRPr lang="en-US"/>
          </a:p>
        </p:txBody>
      </p:sp>
    </p:spTree>
    <p:extLst>
      <p:ext uri="{BB962C8B-B14F-4D97-AF65-F5344CB8AC3E}">
        <p14:creationId xmlns:p14="http://schemas.microsoft.com/office/powerpoint/2010/main" val="201026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731BE42-2B55-45E8-BCD9-E8B503F11851}" type="datetimeFigureOut">
              <a:rPr lang="en-US"/>
              <a:pPr>
                <a:defRPr/>
              </a:pPr>
              <a:t>1/21/2012</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B1176BF-FB0B-40A2-B406-6324F7D8CCFB}" type="slidenum">
              <a:rPr lang="en-US"/>
              <a:pPr>
                <a:defRPr/>
              </a:pPr>
              <a:t>‹#›</a:t>
            </a:fld>
            <a:endParaRPr lang="en-US"/>
          </a:p>
        </p:txBody>
      </p:sp>
    </p:spTree>
    <p:extLst>
      <p:ext uri="{BB962C8B-B14F-4D97-AF65-F5344CB8AC3E}">
        <p14:creationId xmlns:p14="http://schemas.microsoft.com/office/powerpoint/2010/main" val="41346245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Over the past 3 years Landmark has been incorporating Agile methodologies in our development processes.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Rectangle 2"/>
          <p:cNvSpPr>
            <a:spLocks noGrp="1" noRot="1" noChangeAspect="1" noTextEdit="1"/>
          </p:cNvSpPr>
          <p:nvPr>
            <p:ph type="sldImg"/>
          </p:nvPr>
        </p:nvSpPr>
        <p:spPr bwMode="auto">
          <a:noFill/>
          <a:ln>
            <a:solidFill>
              <a:srgbClr val="000000"/>
            </a:solidFill>
            <a:miter lim="800000"/>
            <a:headEnd/>
            <a:tailEnd/>
          </a:ln>
        </p:spPr>
      </p:sp>
      <p:sp>
        <p:nvSpPr>
          <p:cNvPr id="39219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A story is a particular requirement that solves a problem.  It is written in a form of -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Rectangle 2"/>
          <p:cNvSpPr>
            <a:spLocks noGrp="1" noRot="1" noChangeAspect="1" noTextEdit="1"/>
          </p:cNvSpPr>
          <p:nvPr>
            <p:ph type="sldImg"/>
          </p:nvPr>
        </p:nvSpPr>
        <p:spPr bwMode="auto">
          <a:noFill/>
          <a:ln>
            <a:solidFill>
              <a:srgbClr val="000000"/>
            </a:solidFill>
            <a:miter lim="800000"/>
            <a:headEnd/>
            <a:tailEnd/>
          </a:ln>
        </p:spPr>
      </p:sp>
      <p:sp>
        <p:nvSpPr>
          <p:cNvPr id="394242"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An example of a story.  This story is then taken and broken down into development tasks and developers put estimates to those tasks and they are assigned out to the team.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Rectangle 2"/>
          <p:cNvSpPr>
            <a:spLocks noGrp="1" noRot="1" noChangeAspect="1" noTextEdit="1"/>
          </p:cNvSpPr>
          <p:nvPr>
            <p:ph type="sldImg"/>
          </p:nvPr>
        </p:nvSpPr>
        <p:spPr bwMode="auto">
          <a:xfrm>
            <a:off x="2857500" y="512763"/>
            <a:ext cx="3429000" cy="2571750"/>
          </a:xfrm>
          <a:noFill/>
          <a:ln>
            <a:solidFill>
              <a:srgbClr val="000000"/>
            </a:solidFill>
            <a:miter lim="800000"/>
            <a:headEnd/>
            <a:tailEnd/>
          </a:ln>
        </p:spPr>
      </p:sp>
      <p:sp>
        <p:nvSpPr>
          <p:cNvPr id="396290" name="Rectangle 3"/>
          <p:cNvSpPr>
            <a:spLocks noGrp="1"/>
          </p:cNvSpPr>
          <p:nvPr>
            <p:ph type="body" idx="1"/>
          </p:nvPr>
        </p:nvSpPr>
        <p:spPr bwMode="auto">
          <a:xfrm>
            <a:off x="915988" y="3257550"/>
            <a:ext cx="7312025" cy="3087688"/>
          </a:xfrm>
          <a:noFill/>
        </p:spPr>
        <p:txBody>
          <a:bodyPr wrap="square" numCol="1" anchor="t" anchorCtr="0" compatLnSpc="1">
            <a:prstTxWarp prst="textNoShape">
              <a:avLst/>
            </a:prstTxWarp>
          </a:bodyPr>
          <a:lstStyle/>
          <a:p>
            <a:r>
              <a:rPr lang="en-GB" smtClean="0"/>
              <a:t>As mentioned, a release is made up of a series of iterations.  Iterations are typically 1-4 weeks in length.  Each iteration has a defined set of stories to be delivered.  The teams goal is to have a potentially shippable product after each iteration.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Rectangle 2"/>
          <p:cNvSpPr>
            <a:spLocks noGrp="1" noRot="1" noChangeAspect="1" noTextEdit="1"/>
          </p:cNvSpPr>
          <p:nvPr>
            <p:ph type="sldImg"/>
          </p:nvPr>
        </p:nvSpPr>
        <p:spPr bwMode="auto">
          <a:xfrm>
            <a:off x="2857500" y="515938"/>
            <a:ext cx="3429000" cy="2571750"/>
          </a:xfrm>
          <a:noFill/>
          <a:ln>
            <a:solidFill>
              <a:srgbClr val="000000"/>
            </a:solidFill>
            <a:miter lim="800000"/>
            <a:headEnd/>
            <a:tailEnd/>
          </a:ln>
        </p:spPr>
      </p:sp>
      <p:sp>
        <p:nvSpPr>
          <p:cNvPr id="400386"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Rectangle 2"/>
          <p:cNvSpPr>
            <a:spLocks noGrp="1" noRot="1" noChangeAspect="1" noTextEdit="1"/>
          </p:cNvSpPr>
          <p:nvPr>
            <p:ph type="sldImg"/>
          </p:nvPr>
        </p:nvSpPr>
        <p:spPr bwMode="auto">
          <a:xfrm>
            <a:off x="2857500" y="512763"/>
            <a:ext cx="3429000" cy="2571750"/>
          </a:xfrm>
          <a:noFill/>
          <a:ln>
            <a:solidFill>
              <a:srgbClr val="000000"/>
            </a:solidFill>
            <a:miter lim="800000"/>
            <a:headEnd/>
            <a:tailEnd/>
          </a:ln>
        </p:spPr>
      </p:sp>
      <p:sp>
        <p:nvSpPr>
          <p:cNvPr id="402434" name="Rectangle 3"/>
          <p:cNvSpPr>
            <a:spLocks noGrp="1"/>
          </p:cNvSpPr>
          <p:nvPr>
            <p:ph type="body" idx="1"/>
          </p:nvPr>
        </p:nvSpPr>
        <p:spPr bwMode="auto">
          <a:xfrm>
            <a:off x="915988" y="3257550"/>
            <a:ext cx="7312025" cy="3087688"/>
          </a:xfrm>
          <a:noFill/>
        </p:spPr>
        <p:txBody>
          <a:bodyPr wrap="square" numCol="1" anchor="t" anchorCtr="0" compatLnSpc="1">
            <a:prstTxWarp prst="textNoShape">
              <a:avLst/>
            </a:prstTxWarp>
          </a:bodyPr>
          <a:lstStyle/>
          <a:p>
            <a:r>
              <a:rPr lang="en-US" smtClean="0"/>
              <a:t>Another important part of Agile is the constant communication aspect of the process.  Teams meet for a short period (goal is to not to exceed 15 minutes) to give status on the tasks they are working for that interation.  </a:t>
            </a:r>
          </a:p>
          <a:p>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Rectangle 2"/>
          <p:cNvSpPr>
            <a:spLocks noGrp="1" noRot="1" noChangeAspect="1" noTextEdit="1"/>
          </p:cNvSpPr>
          <p:nvPr>
            <p:ph type="sldImg"/>
          </p:nvPr>
        </p:nvSpPr>
        <p:spPr bwMode="auto">
          <a:noFill/>
          <a:ln>
            <a:solidFill>
              <a:srgbClr val="000000"/>
            </a:solidFill>
            <a:miter lim="800000"/>
            <a:headEnd/>
            <a:tailEnd/>
          </a:ln>
        </p:spPr>
      </p:sp>
      <p:sp>
        <p:nvSpPr>
          <p:cNvPr id="40448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For the daily meeting team members are required to “stand”, which helps to encourage the short length of the meeting….and is how it got its name…..Daily Standup.</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Rectangle 2"/>
          <p:cNvSpPr>
            <a:spLocks noGrp="1" noRot="1" noChangeAspect="1" noTextEdit="1"/>
          </p:cNvSpPr>
          <p:nvPr>
            <p:ph type="sldImg"/>
          </p:nvPr>
        </p:nvSpPr>
        <p:spPr bwMode="auto">
          <a:noFill/>
          <a:ln>
            <a:solidFill>
              <a:srgbClr val="000000"/>
            </a:solidFill>
            <a:miter lim="800000"/>
            <a:headEnd/>
            <a:tailEnd/>
          </a:ln>
        </p:spPr>
      </p:sp>
      <p:sp>
        <p:nvSpPr>
          <p:cNvPr id="406530" name="Rectangle 3"/>
          <p:cNvSpPr>
            <a:spLocks noGrp="1"/>
          </p:cNvSpPr>
          <p:nvPr>
            <p:ph type="body" idx="1"/>
          </p:nvPr>
        </p:nvSpPr>
        <p:spPr bwMode="auto">
          <a:xfrm>
            <a:off x="1219200" y="3257550"/>
            <a:ext cx="6705600" cy="3086100"/>
          </a:xfrm>
          <a:noFill/>
        </p:spPr>
        <p:txBody>
          <a:bodyPr wrap="square" numCol="1" anchor="t" anchorCtr="0" compatLnSpc="1">
            <a:prstTxWarp prst="textNoShape">
              <a:avLst/>
            </a:prstTxWarp>
          </a:bodyPr>
          <a:lstStyle/>
          <a:p>
            <a:r>
              <a:rPr lang="en-US" smtClean="0"/>
              <a:t>Three questions are asked of each member of the team.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Rectangle 2"/>
          <p:cNvSpPr>
            <a:spLocks noGrp="1" noRot="1" noChangeAspect="1" noTextEdit="1"/>
          </p:cNvSpPr>
          <p:nvPr>
            <p:ph type="sldImg"/>
          </p:nvPr>
        </p:nvSpPr>
        <p:spPr bwMode="auto">
          <a:noFill/>
          <a:ln>
            <a:solidFill>
              <a:srgbClr val="000000"/>
            </a:solidFill>
            <a:miter lim="800000"/>
            <a:headEnd/>
            <a:tailEnd/>
          </a:ln>
        </p:spPr>
      </p:sp>
      <p:sp>
        <p:nvSpPr>
          <p:cNvPr id="40857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Progress for the release is tracked by stories (requirements(.  This group is tracking their progress manually as you see above.  Each story is an index card which is moved along as the story is started, in-progress, completed by the developer (Done), and accepted by the product owner (Done-Done).  Many teams also track their progress using a software tool called Rally at Landmark.</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Rectangle 2"/>
          <p:cNvSpPr>
            <a:spLocks noGrp="1" noRot="1" noChangeAspect="1" noTextEdit="1"/>
          </p:cNvSpPr>
          <p:nvPr>
            <p:ph type="sldImg"/>
          </p:nvPr>
        </p:nvSpPr>
        <p:spPr bwMode="auto">
          <a:xfrm>
            <a:off x="2857500" y="512763"/>
            <a:ext cx="3429000" cy="2571750"/>
          </a:xfrm>
          <a:noFill/>
          <a:ln>
            <a:solidFill>
              <a:srgbClr val="000000"/>
            </a:solidFill>
            <a:miter lim="800000"/>
            <a:headEnd/>
            <a:tailEnd/>
          </a:ln>
        </p:spPr>
      </p:sp>
      <p:sp>
        <p:nvSpPr>
          <p:cNvPr id="410626" name="Rectangle 3"/>
          <p:cNvSpPr>
            <a:spLocks noGrp="1"/>
          </p:cNvSpPr>
          <p:nvPr>
            <p:ph type="body" idx="1"/>
          </p:nvPr>
        </p:nvSpPr>
        <p:spPr bwMode="auto">
          <a:xfrm>
            <a:off x="915988" y="3257550"/>
            <a:ext cx="7312025" cy="3087688"/>
          </a:xfrm>
          <a:noFill/>
        </p:spPr>
        <p:txBody>
          <a:bodyPr wrap="square" numCol="1" anchor="t" anchorCtr="0" compatLnSpc="1">
            <a:prstTxWarp prst="textNoShape">
              <a:avLst/>
            </a:prstTxWarp>
          </a:bodyPr>
          <a:lstStyle/>
          <a:p>
            <a:pPr eaLnBrk="1" hangingPunct="1"/>
            <a:r>
              <a:rPr lang="en-US" smtClean="0"/>
              <a:t>We use dashboards like the Burndown chart, you see above, to measure our progress.  This release started with approximately 820 story points.  The team had 3 week iterations (except for one).  At the end of each iteration, the story points completed are subtracted from the total.  The shaded area (burnup chart) shows the number of story points  completed as Done (developer is complete) and Done Done (it has been accepted by the product owner).  The green line shows us where our projected end is for the entire release.  </a:t>
            </a:r>
            <a:r>
              <a:rPr lang="en-US" b="1" smtClean="0"/>
              <a:t>Remember though, the goal of Agile is to have a potential releasable product after each iteration which would enable us to get completed functionality to the marketplace anytime.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Rectangle 2"/>
          <p:cNvSpPr>
            <a:spLocks noGrp="1" noRot="1" noChangeAspect="1" noTextEdit="1"/>
          </p:cNvSpPr>
          <p:nvPr>
            <p:ph type="sldImg"/>
          </p:nvPr>
        </p:nvSpPr>
        <p:spPr bwMode="auto">
          <a:noFill/>
          <a:ln>
            <a:solidFill>
              <a:srgbClr val="000000"/>
            </a:solidFill>
            <a:miter lim="800000"/>
            <a:headEnd/>
            <a:tailEnd/>
          </a:ln>
        </p:spPr>
      </p:sp>
      <p:sp>
        <p:nvSpPr>
          <p:cNvPr id="41267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Let me talk briefly about testing.  Testing and quality is part of everyone’s job.  With Agile, developers design in unit tests for the new functionality.  These unit tests are typically based on the acceptance criteria that are set down for each story.  These unit tests are run with each nightly build of the product.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TextEdit="1"/>
          </p:cNvSpPr>
          <p:nvPr>
            <p:ph type="sldImg"/>
          </p:nvPr>
        </p:nvSpPr>
        <p:spPr bwMode="auto">
          <a:noFill/>
          <a:ln>
            <a:solidFill>
              <a:srgbClr val="000000"/>
            </a:solidFill>
            <a:miter lim="800000"/>
            <a:headEnd/>
            <a:tailEnd/>
          </a:ln>
        </p:spPr>
      </p:sp>
      <p:sp>
        <p:nvSpPr>
          <p:cNvPr id="60418" name="Rectangle 3"/>
          <p:cNvSpPr>
            <a:spLocks noGrp="1"/>
          </p:cNvSpPr>
          <p:nvPr>
            <p:ph type="body" idx="1"/>
          </p:nvPr>
        </p:nvSpPr>
        <p:spPr bwMode="auto">
          <a:xfrm>
            <a:off x="1219200" y="3257550"/>
            <a:ext cx="6705600" cy="3086100"/>
          </a:xfrm>
          <a:noFill/>
        </p:spPr>
        <p:txBody>
          <a:bodyPr wrap="square" numCol="1" anchor="t" anchorCtr="0" compatLnSpc="1">
            <a:prstTxWarp prst="textNoShape">
              <a:avLst/>
            </a:prstTxWarp>
          </a:bodyPr>
          <a:lstStyle/>
          <a:p>
            <a:r>
              <a:rPr lang="en-US" smtClean="0"/>
              <a:t>Prior to our move toward Agile methodologies, we followed a more standard waterfall model based on the Microsoft development framework.  Our predictability, using this method, was good but we didn’t always meet the needs of the market with our releases.   We needed to move to a process that focused on “what” we were delivering so that the solutions we released better solved the problems of our customers.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Rectangle 2"/>
          <p:cNvSpPr>
            <a:spLocks noGrp="1" noRot="1" noChangeAspect="1" noTextEdit="1"/>
          </p:cNvSpPr>
          <p:nvPr>
            <p:ph type="sldImg"/>
          </p:nvPr>
        </p:nvSpPr>
        <p:spPr bwMode="auto">
          <a:xfrm>
            <a:off x="2857500" y="512763"/>
            <a:ext cx="3429000" cy="2571750"/>
          </a:xfrm>
          <a:noFill/>
          <a:ln>
            <a:solidFill>
              <a:srgbClr val="000000"/>
            </a:solidFill>
            <a:miter lim="800000"/>
            <a:headEnd/>
            <a:tailEnd/>
          </a:ln>
        </p:spPr>
      </p:sp>
      <p:sp>
        <p:nvSpPr>
          <p:cNvPr id="431106" name="Rectangle 3"/>
          <p:cNvSpPr>
            <a:spLocks noGrp="1"/>
          </p:cNvSpPr>
          <p:nvPr>
            <p:ph type="body" idx="1"/>
          </p:nvPr>
        </p:nvSpPr>
        <p:spPr bwMode="auto">
          <a:xfrm>
            <a:off x="915988" y="3257550"/>
            <a:ext cx="7312025" cy="3087688"/>
          </a:xfrm>
          <a:noFill/>
        </p:spPr>
        <p:txBody>
          <a:bodyPr wrap="square" numCol="1" anchor="t" anchorCtr="0" compatLnSpc="1">
            <a:prstTxWarp prst="textNoShape">
              <a:avLst/>
            </a:prstTxWarp>
          </a:bodyPr>
          <a:lstStyle/>
          <a:p>
            <a:r>
              <a:rPr lang="en-GB" smtClean="0"/>
              <a:t>We had teams that have been working with agile development since 1999 (before the Agile Manifesto)  We began a concerted effort to move teams toward Agile development methodologies three years ago.  We don’t have all the teams there yet, but all teams have implemented pieces and parts of Agile.  It takes a while to really become a good Agile team and with each iteration and release, our teams are getting better.  The real measure is whether the new products and functionality we produce really hit the mark in the marketplace.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B1176BF-FB0B-40A2-B406-6324F7D8CCFB}" type="slidenum">
              <a:rPr lang="en-US" smtClean="0"/>
              <a:pPr>
                <a:defRPr/>
              </a:pPr>
              <a:t>21</a:t>
            </a:fld>
            <a:endParaRPr lang="en-US"/>
          </a:p>
        </p:txBody>
      </p:sp>
    </p:spTree>
    <p:extLst>
      <p:ext uri="{BB962C8B-B14F-4D97-AF65-F5344CB8AC3E}">
        <p14:creationId xmlns:p14="http://schemas.microsoft.com/office/powerpoint/2010/main" val="93573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47800FD-DED6-4115-9BDD-8E41BA13B012}"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1176BF-FB0B-40A2-B406-6324F7D8CCFB}"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4ADAED-BA01-4D55-9B4B-799CC0D501DF}" type="slidenum">
              <a:rPr lang="en-GB"/>
              <a:pPr/>
              <a:t>24</a:t>
            </a:fld>
            <a:endParaRPr lang="en-GB"/>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1176BF-FB0B-40A2-B406-6324F7D8CCFB}"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1176BF-FB0B-40A2-B406-6324F7D8CCFB}"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2CA724-C503-493B-9B3D-AB3E8FA275FF}" type="slidenum">
              <a:rPr lang="en-GB"/>
              <a:pPr/>
              <a:t>27</a:t>
            </a:fld>
            <a:endParaRPr lang="en-GB"/>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1176BF-FB0B-40A2-B406-6324F7D8CCFB}"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4ADAED-BA01-4D55-9B4B-799CC0D501DF}" type="slidenum">
              <a:rPr lang="en-GB"/>
              <a:pPr/>
              <a:t>29</a:t>
            </a:fld>
            <a:endParaRPr lang="en-GB"/>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DC8483-6A26-4633-81EE-5369DA0BD01D}" type="slidenum">
              <a:rPr lang="en-US"/>
              <a:pPr/>
              <a:t>3</a:t>
            </a:fld>
            <a:endParaRPr lang="en-US"/>
          </a:p>
        </p:txBody>
      </p:sp>
      <p:sp>
        <p:nvSpPr>
          <p:cNvPr id="154626" name="Rectangle 2"/>
          <p:cNvSpPr>
            <a:spLocks noGrp="1" noRot="1" noChangeAspect="1" noChangeArrowheads="1" noTextEdit="1"/>
          </p:cNvSpPr>
          <p:nvPr>
            <p:ph type="sldImg"/>
          </p:nvPr>
        </p:nvSpPr>
        <p:spPr>
          <a:xfrm>
            <a:off x="2844800" y="503238"/>
            <a:ext cx="3441700" cy="2582862"/>
          </a:xfrm>
          <a:ln/>
        </p:spPr>
      </p:sp>
      <p:sp>
        <p:nvSpPr>
          <p:cNvPr id="154627" name="Rectangle 3"/>
          <p:cNvSpPr>
            <a:spLocks noGrp="1" noChangeArrowheads="1"/>
          </p:cNvSpPr>
          <p:nvPr>
            <p:ph type="body" idx="1"/>
          </p:nvPr>
        </p:nvSpPr>
        <p:spPr>
          <a:xfrm>
            <a:off x="1218148" y="3257550"/>
            <a:ext cx="6691925" cy="3086100"/>
          </a:xfrm>
        </p:spPr>
        <p:txBody>
          <a:bodyPr/>
          <a:lstStyle/>
          <a:p>
            <a:r>
              <a:rPr lang="en-US"/>
              <a:t>We look at a typical software project…..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2CA724-C503-493B-9B3D-AB3E8FA275FF}" type="slidenum">
              <a:rPr lang="en-GB"/>
              <a:pPr/>
              <a:t>30</a:t>
            </a:fld>
            <a:endParaRPr lang="en-GB"/>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1176BF-FB0B-40A2-B406-6324F7D8CCFB}"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Rectangle 2"/>
          <p:cNvSpPr>
            <a:spLocks noGrp="1" noRot="1" noChangeAspect="1" noTextEdit="1"/>
          </p:cNvSpPr>
          <p:nvPr>
            <p:ph type="sldImg"/>
          </p:nvPr>
        </p:nvSpPr>
        <p:spPr bwMode="auto">
          <a:noFill/>
          <a:ln>
            <a:solidFill>
              <a:srgbClr val="000000"/>
            </a:solidFill>
            <a:miter lim="800000"/>
            <a:headEnd/>
            <a:tailEnd/>
          </a:ln>
        </p:spPr>
      </p:sp>
      <p:sp>
        <p:nvSpPr>
          <p:cNvPr id="43315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Questions?  Thank you for your time.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CA9665-0F1F-4AE3-B508-96F12987E21E}" type="slidenum">
              <a:rPr lang="en-US"/>
              <a:pPr/>
              <a:t>4</a:t>
            </a:fld>
            <a:endParaRPr lang="en-US"/>
          </a:p>
        </p:txBody>
      </p:sp>
      <p:sp>
        <p:nvSpPr>
          <p:cNvPr id="156674" name="Rectangle 2"/>
          <p:cNvSpPr>
            <a:spLocks noGrp="1" noRot="1" noChangeAspect="1" noChangeArrowheads="1" noTextEdit="1"/>
          </p:cNvSpPr>
          <p:nvPr>
            <p:ph type="sldImg"/>
          </p:nvPr>
        </p:nvSpPr>
        <p:spPr>
          <a:xfrm>
            <a:off x="2854444" y="503238"/>
            <a:ext cx="3422490" cy="2582862"/>
          </a:xfrm>
          <a:ln/>
        </p:spPr>
      </p:sp>
      <p:sp>
        <p:nvSpPr>
          <p:cNvPr id="156675" name="Rectangle 3"/>
          <p:cNvSpPr>
            <a:spLocks noGrp="1" noChangeArrowheads="1"/>
          </p:cNvSpPr>
          <p:nvPr>
            <p:ph type="body" idx="1"/>
          </p:nvPr>
        </p:nvSpPr>
        <p:spPr>
          <a:xfrm>
            <a:off x="1218148" y="3257550"/>
            <a:ext cx="6691925" cy="3086100"/>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Rectangle 2"/>
          <p:cNvSpPr>
            <a:spLocks noGrp="1" noRot="1" noChangeAspect="1" noTextEdit="1"/>
          </p:cNvSpPr>
          <p:nvPr>
            <p:ph type="sldImg"/>
          </p:nvPr>
        </p:nvSpPr>
        <p:spPr bwMode="auto">
          <a:xfrm>
            <a:off x="2900363" y="679450"/>
            <a:ext cx="3416300" cy="2562225"/>
          </a:xfrm>
          <a:noFill/>
          <a:ln>
            <a:solidFill>
              <a:srgbClr val="000000"/>
            </a:solidFill>
            <a:miter lim="800000"/>
            <a:headEnd/>
            <a:tailEnd/>
          </a:ln>
        </p:spPr>
      </p:sp>
      <p:sp>
        <p:nvSpPr>
          <p:cNvPr id="384002" name="Rectangle 3"/>
          <p:cNvSpPr>
            <a:spLocks noGrp="1"/>
          </p:cNvSpPr>
          <p:nvPr>
            <p:ph type="body" idx="1"/>
          </p:nvPr>
        </p:nvSpPr>
        <p:spPr bwMode="auto">
          <a:xfrm>
            <a:off x="201613" y="3313113"/>
            <a:ext cx="8636000" cy="3257550"/>
          </a:xfrm>
          <a:noFill/>
        </p:spPr>
        <p:txBody>
          <a:bodyPr wrap="square" numCol="1" anchor="t" anchorCtr="0" compatLnSpc="1">
            <a:prstTxWarp prst="textNoShape">
              <a:avLst/>
            </a:prstTxWarp>
          </a:bodyPr>
          <a:lstStyle/>
          <a:p>
            <a:r>
              <a:rPr lang="en-US" smtClean="0"/>
              <a:t>We like to use forecasting a hurricane track as an analogy to software development.  This is an example of the various news agencies early forecast of hurricane’s Rita track. One thing we know is that all of these tracks are wrong.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Rectangle 2"/>
          <p:cNvSpPr>
            <a:spLocks noGrp="1" noRot="1" noChangeAspect="1" noTextEdit="1"/>
          </p:cNvSpPr>
          <p:nvPr>
            <p:ph type="sldImg"/>
          </p:nvPr>
        </p:nvSpPr>
        <p:spPr bwMode="auto">
          <a:xfrm>
            <a:off x="2900363" y="679450"/>
            <a:ext cx="3416300" cy="2562225"/>
          </a:xfrm>
          <a:noFill/>
          <a:ln>
            <a:solidFill>
              <a:srgbClr val="000000"/>
            </a:solidFill>
            <a:miter lim="800000"/>
            <a:headEnd/>
            <a:tailEnd/>
          </a:ln>
        </p:spPr>
      </p:sp>
      <p:sp>
        <p:nvSpPr>
          <p:cNvPr id="386050" name="Rectangle 3"/>
          <p:cNvSpPr>
            <a:spLocks noGrp="1"/>
          </p:cNvSpPr>
          <p:nvPr>
            <p:ph type="body" idx="1"/>
          </p:nvPr>
        </p:nvSpPr>
        <p:spPr bwMode="auto">
          <a:xfrm>
            <a:off x="201613" y="3313113"/>
            <a:ext cx="8636000" cy="3257550"/>
          </a:xfrm>
          <a:noFill/>
        </p:spPr>
        <p:txBody>
          <a:bodyPr wrap="square" numCol="1" anchor="t" anchorCtr="0" compatLnSpc="1">
            <a:prstTxWarp prst="textNoShape">
              <a:avLst/>
            </a:prstTxWarp>
          </a:bodyPr>
          <a:lstStyle/>
          <a:p>
            <a:r>
              <a:rPr lang="en-US" smtClean="0"/>
              <a:t>The actual path of Rita is shown in yellow.  Planning of software is much like this.  Almost everything we do is “new” and when we followed a more waterfall model, we took lots of time designing and gathering estimates of tasks before starting.  From that initial Plan, the one thing we really knew, was that the project would not turnout looking like the plan and it would change. We know that as we gain more knowledge during development the plan would be refined many times.  So, with Agile, we don’t spend a lot of time in upfront planning.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Rectangle 2"/>
          <p:cNvSpPr>
            <a:spLocks noGrp="1" noRot="1" noChangeAspect="1" noTextEdit="1"/>
          </p:cNvSpPr>
          <p:nvPr>
            <p:ph type="sldImg"/>
          </p:nvPr>
        </p:nvSpPr>
        <p:spPr bwMode="auto">
          <a:noFill/>
          <a:ln>
            <a:solidFill>
              <a:srgbClr val="000000"/>
            </a:solidFill>
            <a:miter lim="800000"/>
            <a:headEnd/>
            <a:tailEnd/>
          </a:ln>
        </p:spPr>
      </p:sp>
      <p:sp>
        <p:nvSpPr>
          <p:cNvPr id="388098" name="Rectangle 3"/>
          <p:cNvSpPr>
            <a:spLocks noGrp="1"/>
          </p:cNvSpPr>
          <p:nvPr>
            <p:ph type="body" idx="1"/>
          </p:nvPr>
        </p:nvSpPr>
        <p:spPr bwMode="auto">
          <a:xfrm>
            <a:off x="1219200" y="3257550"/>
            <a:ext cx="6705600" cy="3086100"/>
          </a:xfrm>
          <a:noFill/>
        </p:spPr>
        <p:txBody>
          <a:bodyPr wrap="square" numCol="1" anchor="t" anchorCtr="0" compatLnSpc="1">
            <a:prstTxWarp prst="textNoShape">
              <a:avLst/>
            </a:prstTxWarp>
          </a:bodyPr>
          <a:lstStyle/>
          <a:p>
            <a:r>
              <a:rPr lang="en-US" smtClean="0"/>
              <a:t>Agile processes promote iterative development with a minimal amount of formal software development process. This methodology relies primarily on short iterations, frequent communication, regular customer interaction, and frequent review of working software. </a:t>
            </a:r>
          </a:p>
          <a:p>
            <a:endParaRPr lang="en-US" smtClean="0"/>
          </a:p>
          <a:p>
            <a:r>
              <a:rPr lang="en-US" smtClean="0"/>
              <a:t>Our highest priority is to satisfy the customer through early and continuous delivery of valuable software. </a:t>
            </a:r>
          </a:p>
          <a:p>
            <a:endParaRPr lang="en-US" smtClean="0"/>
          </a:p>
          <a:p>
            <a:r>
              <a:rPr lang="en-US" smtClean="0"/>
              <a:t>Agile welcomes changing requirements, even late in development. </a:t>
            </a:r>
          </a:p>
          <a:p>
            <a:r>
              <a:rPr lang="en-US" smtClean="0"/>
              <a:t>Agile processes harness change for the customer's competitive advantage. </a:t>
            </a:r>
          </a:p>
          <a:p>
            <a:r>
              <a:rPr lang="en-US" smtClean="0"/>
              <a:t>Agile delivers working software frequently, from a couple of weeks to a couple of months, with a preference to the shorter timescale. </a:t>
            </a:r>
          </a:p>
          <a:p>
            <a:r>
              <a:rPr lang="en-US" smtClean="0"/>
              <a:t>In Agile business people and developers must work together daily throughout the project. </a:t>
            </a:r>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CDAF34-5357-4467-B4C2-085BCC691CB3}" type="slidenum">
              <a:rPr lang="en-US"/>
              <a:pPr/>
              <a:t>8</a:t>
            </a:fld>
            <a:endParaRPr lang="en-US"/>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xfrm>
            <a:off x="915988" y="3257550"/>
            <a:ext cx="7312025" cy="3086100"/>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Rectangle 2"/>
          <p:cNvSpPr>
            <a:spLocks noGrp="1" noRot="1" noChangeAspect="1" noTextEdit="1"/>
          </p:cNvSpPr>
          <p:nvPr>
            <p:ph type="sldImg"/>
          </p:nvPr>
        </p:nvSpPr>
        <p:spPr bwMode="auto">
          <a:xfrm>
            <a:off x="2857500" y="512763"/>
            <a:ext cx="3429000" cy="2571750"/>
          </a:xfrm>
          <a:noFill/>
          <a:ln>
            <a:solidFill>
              <a:srgbClr val="000000"/>
            </a:solidFill>
            <a:miter lim="800000"/>
            <a:headEnd/>
            <a:tailEnd/>
          </a:ln>
        </p:spPr>
      </p:sp>
      <p:sp>
        <p:nvSpPr>
          <p:cNvPr id="390146" name="Rectangle 3"/>
          <p:cNvSpPr>
            <a:spLocks noGrp="1"/>
          </p:cNvSpPr>
          <p:nvPr>
            <p:ph type="body" idx="1"/>
          </p:nvPr>
        </p:nvSpPr>
        <p:spPr bwMode="auto">
          <a:xfrm>
            <a:off x="915988" y="3257550"/>
            <a:ext cx="7312025" cy="3087688"/>
          </a:xfrm>
          <a:noFill/>
        </p:spPr>
        <p:txBody>
          <a:bodyPr wrap="square" numCol="1" anchor="t" anchorCtr="0" compatLnSpc="1">
            <a:prstTxWarp prst="textNoShape">
              <a:avLst/>
            </a:prstTxWarp>
          </a:bodyPr>
          <a:lstStyle/>
          <a:p>
            <a:r>
              <a:rPr lang="en-GB" smtClean="0"/>
              <a:t>What do we do?  The group of requirements wanted to be developed in a release are our backlog and they are designated by the boxes.  These requirements or stories are prioritized and divided into iterations.  Each individual box is an iteration.  Development of complete stories are delivered within an iteration.  Iterations are between 2-4 weeks in length.  Looking at this example, the release contains 4 iterations.   After each iteration, the goal is to have a potentially shippable product.  So, development, testing, and validation of the stories are all done during the iteration.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95325" y="2382838"/>
            <a:ext cx="7772400" cy="990600"/>
          </a:xfrm>
        </p:spPr>
        <p:txBody>
          <a:bodyPr/>
          <a:lstStyle>
            <a:lvl1pPr>
              <a:defRPr sz="4000" b="0">
                <a:solidFill>
                  <a:schemeClr val="bg1"/>
                </a:solidFill>
              </a:defRPr>
            </a:lvl1pPr>
          </a:lstStyle>
          <a:p>
            <a:r>
              <a:rPr lang="en-US" smtClean="0"/>
              <a:t>Click to edit Master title style</a:t>
            </a:r>
            <a:endParaRPr lang="en-US"/>
          </a:p>
        </p:txBody>
      </p:sp>
      <p:sp>
        <p:nvSpPr>
          <p:cNvPr id="5123" name="Rectangle 3"/>
          <p:cNvSpPr>
            <a:spLocks noGrp="1" noChangeArrowheads="1"/>
          </p:cNvSpPr>
          <p:nvPr>
            <p:ph type="subTitle" idx="1"/>
          </p:nvPr>
        </p:nvSpPr>
        <p:spPr>
          <a:xfrm>
            <a:off x="1381125" y="3709988"/>
            <a:ext cx="6400800" cy="762000"/>
          </a:xfrm>
        </p:spPr>
        <p:txBody>
          <a:bodyPr/>
          <a:lstStyle>
            <a:lvl1pPr marL="0" indent="0" algn="ctr">
              <a:buFontTx/>
              <a:buNone/>
              <a:defRPr b="1">
                <a:solidFill>
                  <a:schemeClr val="bg1"/>
                </a:solidFill>
              </a:defRPr>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hdcs_bottom"/>
          <p:cNvPicPr>
            <a:picLocks noChangeAspect="1" noChangeArrowheads="1"/>
          </p:cNvPicPr>
          <p:nvPr/>
        </p:nvPicPr>
        <p:blipFill>
          <a:blip r:embed="rId3"/>
          <a:srcRect/>
          <a:stretch>
            <a:fillRect/>
          </a:stretch>
        </p:blipFill>
        <p:spPr bwMode="auto">
          <a:xfrm>
            <a:off x="0" y="6267450"/>
            <a:ext cx="9144000" cy="423863"/>
          </a:xfrm>
          <a:prstGeom prst="rect">
            <a:avLst/>
          </a:prstGeom>
          <a:noFill/>
          <a:ln w="9525">
            <a:noFill/>
            <a:miter lim="800000"/>
            <a:headEnd/>
            <a:tailEnd/>
          </a:ln>
        </p:spPr>
      </p:pic>
      <p:sp>
        <p:nvSpPr>
          <p:cNvPr id="5" name="Rectangle 5"/>
          <p:cNvSpPr>
            <a:spLocks noChangeArrowheads="1"/>
          </p:cNvSpPr>
          <p:nvPr/>
        </p:nvSpPr>
        <p:spPr bwMode="auto">
          <a:xfrm>
            <a:off x="2635250" y="6623050"/>
            <a:ext cx="3873500" cy="234950"/>
          </a:xfrm>
          <a:prstGeom prst="rect">
            <a:avLst/>
          </a:prstGeom>
          <a:noFill/>
          <a:ln w="9525">
            <a:noFill/>
            <a:miter lim="800000"/>
            <a:headEnd/>
            <a:tailEnd/>
          </a:ln>
          <a:effectLst/>
        </p:spPr>
        <p:txBody>
          <a:bodyPr/>
          <a:lstStyle/>
          <a:p>
            <a:pPr fontAlgn="auto">
              <a:spcBef>
                <a:spcPts val="0"/>
              </a:spcBef>
              <a:spcAft>
                <a:spcPts val="0"/>
              </a:spcAft>
              <a:defRPr/>
            </a:pPr>
            <a:endParaRPr lang="en-US" sz="700">
              <a:solidFill>
                <a:schemeClr val="bg1"/>
              </a:solidFill>
              <a:cs typeface="+mn-cs"/>
            </a:endParaRPr>
          </a:p>
        </p:txBody>
      </p:sp>
      <p:sp>
        <p:nvSpPr>
          <p:cNvPr id="163843" name="Rectangle 3"/>
          <p:cNvSpPr>
            <a:spLocks noGrp="1" noChangeArrowheads="1"/>
          </p:cNvSpPr>
          <p:nvPr>
            <p:ph type="ctrTitle"/>
          </p:nvPr>
        </p:nvSpPr>
        <p:spPr>
          <a:xfrm>
            <a:off x="685800" y="2382838"/>
            <a:ext cx="7772400" cy="990600"/>
          </a:xfrm>
        </p:spPr>
        <p:txBody>
          <a:bodyPr/>
          <a:lstStyle>
            <a:lvl1pPr>
              <a:defRPr/>
            </a:lvl1pPr>
          </a:lstStyle>
          <a:p>
            <a:r>
              <a:rPr lang="en-US" smtClean="0"/>
              <a:t>Click to edit Master title style</a:t>
            </a:r>
            <a:endParaRPr lang="en-US"/>
          </a:p>
        </p:txBody>
      </p:sp>
      <p:sp>
        <p:nvSpPr>
          <p:cNvPr id="163844" name="Rectangle 4"/>
          <p:cNvSpPr>
            <a:spLocks noGrp="1" noChangeArrowheads="1"/>
          </p:cNvSpPr>
          <p:nvPr>
            <p:ph type="subTitle" idx="1"/>
          </p:nvPr>
        </p:nvSpPr>
        <p:spPr>
          <a:xfrm>
            <a:off x="1371600" y="3709988"/>
            <a:ext cx="6400800" cy="762000"/>
          </a:xfrm>
        </p:spPr>
        <p:txBody>
          <a:bodyPr/>
          <a:lstStyle>
            <a:lvl1pPr marL="0" indent="0" algn="ctr">
              <a:buFont typeface="Wingdings" pitchFamily="2" charset="2"/>
              <a:buNone/>
              <a:defRPr sz="2400">
                <a:solidFill>
                  <a:schemeClr val="bg1"/>
                </a:solidFill>
              </a:defRPr>
            </a:lvl1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00EB9584-54CE-4E6A-8CE0-FEC3F54F8F3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sldNum" sz="quarter" idx="10"/>
          </p:nvPr>
        </p:nvSpPr>
        <p:spPr>
          <a:ln/>
        </p:spPr>
        <p:txBody>
          <a:bodyPr/>
          <a:lstStyle>
            <a:lvl1pPr>
              <a:defRPr/>
            </a:lvl1pPr>
          </a:lstStyle>
          <a:p>
            <a:pPr>
              <a:defRPr/>
            </a:pPr>
            <a:fld id="{D47DF798-BD1A-4191-BB40-397A76CCCE4A}"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334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334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vl1pPr>
          </a:lstStyle>
          <a:p>
            <a:pPr>
              <a:defRPr/>
            </a:pPr>
            <a:fld id="{A06D9540-2596-4F67-A97E-56EC02D85B8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sz="quarter" idx="10"/>
          </p:nvPr>
        </p:nvSpPr>
        <p:spPr>
          <a:ln/>
        </p:spPr>
        <p:txBody>
          <a:bodyPr/>
          <a:lstStyle>
            <a:lvl1pPr>
              <a:defRPr/>
            </a:lvl1pPr>
          </a:lstStyle>
          <a:p>
            <a:pPr>
              <a:defRPr/>
            </a:pPr>
            <a:fld id="{4AB0E322-C080-4553-B620-29484AE29896}"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sz="quarter" idx="10"/>
          </p:nvPr>
        </p:nvSpPr>
        <p:spPr>
          <a:ln/>
        </p:spPr>
        <p:txBody>
          <a:bodyPr/>
          <a:lstStyle>
            <a:lvl1pPr>
              <a:defRPr/>
            </a:lvl1pPr>
          </a:lstStyle>
          <a:p>
            <a:pPr>
              <a:defRPr/>
            </a:pPr>
            <a:fld id="{E0CB4AB2-6545-4812-9A4D-58450BFA4192}"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EF28BE83-552A-4F77-9F16-4A783C207087}"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B51A527D-1A34-4295-993F-D8E4A7B221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6123593E-24B8-4ACD-8B20-0A408E9C5F93}"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018BD7EF-078F-4767-9771-6C43BFE781BD}"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3DFA3552-E31B-4AFF-94B8-70D2C97937F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4"/>
          <p:cNvSpPr>
            <a:spLocks noChangeArrowheads="1"/>
          </p:cNvSpPr>
          <p:nvPr/>
        </p:nvSpPr>
        <p:spPr bwMode="auto">
          <a:xfrm>
            <a:off x="2635250" y="6623050"/>
            <a:ext cx="3873500" cy="234950"/>
          </a:xfrm>
          <a:prstGeom prst="rect">
            <a:avLst/>
          </a:prstGeom>
          <a:noFill/>
          <a:ln w="9525">
            <a:noFill/>
            <a:miter lim="800000"/>
            <a:headEnd/>
            <a:tailEnd/>
          </a:ln>
          <a:effectLst/>
        </p:spPr>
        <p:txBody>
          <a:bodyPr/>
          <a:lstStyle/>
          <a:p>
            <a:pPr fontAlgn="auto">
              <a:spcBef>
                <a:spcPts val="0"/>
              </a:spcBef>
              <a:spcAft>
                <a:spcPts val="0"/>
              </a:spcAft>
              <a:defRPr/>
            </a:pPr>
            <a:endParaRPr lang="en-US" sz="700">
              <a:solidFill>
                <a:schemeClr val="bg1"/>
              </a:solidFill>
              <a:cs typeface="+mn-cs"/>
            </a:endParaRPr>
          </a:p>
        </p:txBody>
      </p:sp>
      <p:sp>
        <p:nvSpPr>
          <p:cNvPr id="169986" name="Rectangle 2"/>
          <p:cNvSpPr>
            <a:spLocks noGrp="1" noChangeArrowheads="1"/>
          </p:cNvSpPr>
          <p:nvPr>
            <p:ph type="ctrTitle"/>
          </p:nvPr>
        </p:nvSpPr>
        <p:spPr>
          <a:xfrm>
            <a:off x="685800" y="2382838"/>
            <a:ext cx="7772400" cy="990600"/>
          </a:xfrm>
        </p:spPr>
        <p:txBody>
          <a:bodyPr/>
          <a:lstStyle>
            <a:lvl1pPr>
              <a:defRPr/>
            </a:lvl1pPr>
          </a:lstStyle>
          <a:p>
            <a:r>
              <a:rPr lang="en-US" smtClean="0"/>
              <a:t>Click to edit Master title style</a:t>
            </a:r>
            <a:endParaRPr lang="en-US"/>
          </a:p>
        </p:txBody>
      </p:sp>
      <p:sp>
        <p:nvSpPr>
          <p:cNvPr id="169987" name="Rectangle 3"/>
          <p:cNvSpPr>
            <a:spLocks noGrp="1" noChangeArrowheads="1"/>
          </p:cNvSpPr>
          <p:nvPr>
            <p:ph type="subTitle" idx="1"/>
          </p:nvPr>
        </p:nvSpPr>
        <p:spPr>
          <a:xfrm>
            <a:off x="1371600" y="3709988"/>
            <a:ext cx="6400800" cy="762000"/>
          </a:xfrm>
        </p:spPr>
        <p:txBody>
          <a:bodyPr/>
          <a:lstStyle>
            <a:lvl1pPr marL="0" indent="0" algn="ctr">
              <a:buFont typeface="Wingdings" pitchFamily="2" charset="2"/>
              <a:buNone/>
              <a:defRPr sz="2400">
                <a:solidFill>
                  <a:schemeClr val="bg1"/>
                </a:solidFill>
              </a:defRPr>
            </a:lvl1pPr>
          </a:lstStyle>
          <a:p>
            <a:r>
              <a:rPr lang="en-US" smtClean="0"/>
              <a:t>Click to edit Master subtitle style</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038263AE-B1BA-4B49-9F15-566E89E16F3B}"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sldNum" sz="quarter" idx="10"/>
          </p:nvPr>
        </p:nvSpPr>
        <p:spPr>
          <a:ln/>
        </p:spPr>
        <p:txBody>
          <a:bodyPr/>
          <a:lstStyle>
            <a:lvl1pPr>
              <a:defRPr/>
            </a:lvl1pPr>
          </a:lstStyle>
          <a:p>
            <a:pPr>
              <a:defRPr/>
            </a:pPr>
            <a:fld id="{CA2B915C-614F-4929-B3E9-4349B96F8CA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334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33463"/>
            <a:ext cx="4038600" cy="5092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vl1pPr>
          </a:lstStyle>
          <a:p>
            <a:pPr>
              <a:defRPr/>
            </a:pPr>
            <a:fld id="{E7045643-B337-4CE4-8C24-889AE97320A4}"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sz="quarter" idx="10"/>
          </p:nvPr>
        </p:nvSpPr>
        <p:spPr>
          <a:ln/>
        </p:spPr>
        <p:txBody>
          <a:bodyPr/>
          <a:lstStyle>
            <a:lvl1pPr>
              <a:defRPr/>
            </a:lvl1pPr>
          </a:lstStyle>
          <a:p>
            <a:pPr>
              <a:defRPr/>
            </a:pPr>
            <a:fld id="{6BB8E3C9-6EAB-4855-927D-E7A1004940F8}"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sz="quarter" idx="10"/>
          </p:nvPr>
        </p:nvSpPr>
        <p:spPr>
          <a:ln/>
        </p:spPr>
        <p:txBody>
          <a:bodyPr/>
          <a:lstStyle>
            <a:lvl1pPr>
              <a:defRPr/>
            </a:lvl1pPr>
          </a:lstStyle>
          <a:p>
            <a:pPr>
              <a:defRPr/>
            </a:pPr>
            <a:fld id="{AC44ED1B-A766-4D63-8A14-4A9422A8E261}"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3E4C49C5-D3BB-4594-800A-34A9B1B72B9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105BCAD5-60BF-4D80-9BE8-C00D50AE6EB8}"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54F069B8-539C-4796-976F-6401CA20BF3E}"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773E2C4A-C287-43E0-987B-E83B9E87AA48}"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pPr>
              <a:defRPr/>
            </a:pPr>
            <a:fld id="{EDD286C9-8AB4-4320-9298-F27646634689}"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33463"/>
            <a:ext cx="8229600" cy="5092700"/>
          </a:xfrm>
        </p:spPr>
        <p:txBody>
          <a:bodyPr/>
          <a:lstStyle/>
          <a:p>
            <a:pPr lvl="0"/>
            <a:r>
              <a:rPr lang="en-US" noProof="0" smtClean="0"/>
              <a:t>Click icon to add table</a:t>
            </a:r>
          </a:p>
        </p:txBody>
      </p:sp>
      <p:sp>
        <p:nvSpPr>
          <p:cNvPr id="4" name="Rectangle 4"/>
          <p:cNvSpPr>
            <a:spLocks noGrp="1" noChangeArrowheads="1"/>
          </p:cNvSpPr>
          <p:nvPr>
            <p:ph type="sldNum" sz="quarter" idx="10"/>
          </p:nvPr>
        </p:nvSpPr>
        <p:spPr>
          <a:ln/>
        </p:spPr>
        <p:txBody>
          <a:bodyPr/>
          <a:lstStyle>
            <a:lvl1pPr>
              <a:defRPr/>
            </a:lvl1pPr>
          </a:lstStyle>
          <a:p>
            <a:pPr>
              <a:defRPr/>
            </a:pPr>
            <a:fld id="{E0DDAD5C-6BE3-4503-B253-44A40D39CC73}"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7" descr="HAL_logo_reversed"/>
          <p:cNvPicPr>
            <a:picLocks noChangeAspect="1" noChangeArrowheads="1"/>
          </p:cNvPicPr>
          <p:nvPr/>
        </p:nvPicPr>
        <p:blipFill>
          <a:blip r:embed="rId3"/>
          <a:srcRect/>
          <a:stretch>
            <a:fillRect/>
          </a:stretch>
        </p:blipFill>
        <p:spPr bwMode="auto">
          <a:xfrm>
            <a:off x="715963" y="4140200"/>
            <a:ext cx="2166937" cy="155575"/>
          </a:xfrm>
          <a:prstGeom prst="rect">
            <a:avLst/>
          </a:prstGeom>
          <a:noFill/>
          <a:ln w="9525">
            <a:noFill/>
            <a:miter lim="800000"/>
            <a:headEnd/>
            <a:tailEnd/>
          </a:ln>
        </p:spPr>
      </p:pic>
      <p:sp>
        <p:nvSpPr>
          <p:cNvPr id="3074" name="Rectangle 2"/>
          <p:cNvSpPr>
            <a:spLocks noGrp="1" noChangeArrowheads="1"/>
          </p:cNvSpPr>
          <p:nvPr>
            <p:ph type="ctrTitle"/>
          </p:nvPr>
        </p:nvSpPr>
        <p:spPr>
          <a:xfrm>
            <a:off x="685800" y="4560888"/>
            <a:ext cx="7772400" cy="1206500"/>
          </a:xfrm>
        </p:spPr>
        <p:txBody>
          <a:bodyPr/>
          <a:lstStyle>
            <a:lvl1pPr algn="r">
              <a:defRPr>
                <a:solidFill>
                  <a:schemeClr val="bg1"/>
                </a:solidFill>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2057400" y="5792788"/>
            <a:ext cx="6400800" cy="754062"/>
          </a:xfrm>
        </p:spPr>
        <p:txBody>
          <a:bodyPr/>
          <a:lstStyle>
            <a:lvl1pPr marL="0" indent="0" algn="r">
              <a:buFont typeface="Wingdings" pitchFamily="2" charset="2"/>
              <a:buNone/>
              <a:defRPr sz="2000">
                <a:solidFill>
                  <a:schemeClr val="bg1"/>
                </a:solidFill>
              </a:defRPr>
            </a:lvl1pPr>
          </a:lstStyle>
          <a:p>
            <a:r>
              <a:rPr lang="en-US" smtClean="0"/>
              <a:t>Click to edit Master subtitle style</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779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779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60500"/>
            <a:ext cx="4038600" cy="466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0500"/>
            <a:ext cx="4038600" cy="466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66688"/>
            <a:ext cx="2065337" cy="5832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5450" y="166688"/>
            <a:ext cx="6043613" cy="5832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25450" y="166688"/>
            <a:ext cx="8261350" cy="863600"/>
          </a:xfrm>
        </p:spPr>
        <p:txBody>
          <a:bodyPr/>
          <a:lstStyle/>
          <a:p>
            <a:r>
              <a:rPr lang="en-US"/>
              <a:t>Click to edit Master title style</a:t>
            </a:r>
          </a:p>
        </p:txBody>
      </p:sp>
      <p:sp>
        <p:nvSpPr>
          <p:cNvPr id="3" name="Content Placeholder 2"/>
          <p:cNvSpPr>
            <a:spLocks noGrp="1"/>
          </p:cNvSpPr>
          <p:nvPr>
            <p:ph sz="quarter" idx="1"/>
          </p:nvPr>
        </p:nvSpPr>
        <p:spPr>
          <a:xfrm>
            <a:off x="457200" y="1219200"/>
            <a:ext cx="4038600" cy="2312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19200"/>
            <a:ext cx="4038600" cy="2312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684588"/>
            <a:ext cx="4038600" cy="2314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684588"/>
            <a:ext cx="4038600" cy="2314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25450" y="166688"/>
            <a:ext cx="8261350" cy="863600"/>
          </a:xfrm>
        </p:spPr>
        <p:txBody>
          <a:bodyPr/>
          <a:lstStyle/>
          <a:p>
            <a:r>
              <a:rPr lang="en-US"/>
              <a:t>Click to edit Master title style</a:t>
            </a:r>
          </a:p>
        </p:txBody>
      </p:sp>
      <p:sp>
        <p:nvSpPr>
          <p:cNvPr id="3" name="Table Placeholder 2"/>
          <p:cNvSpPr>
            <a:spLocks noGrp="1"/>
          </p:cNvSpPr>
          <p:nvPr>
            <p:ph type="tbl" idx="1"/>
          </p:nvPr>
        </p:nvSpPr>
        <p:spPr>
          <a:xfrm>
            <a:off x="457200" y="1219200"/>
            <a:ext cx="8229600" cy="4779963"/>
          </a:xfrm>
        </p:spPr>
        <p:txBody>
          <a:bodyPr/>
          <a:lstStyle/>
          <a:p>
            <a:pPr lvl="0"/>
            <a:endParaRPr lang="en-US" noProof="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5450" y="166688"/>
            <a:ext cx="8261350" cy="863600"/>
          </a:xfrm>
        </p:spPr>
        <p:txBody>
          <a:bodyPr/>
          <a:lstStyle/>
          <a:p>
            <a:r>
              <a:rPr lang="en-US"/>
              <a:t>Click to edit Master title style</a:t>
            </a:r>
          </a:p>
        </p:txBody>
      </p:sp>
      <p:sp>
        <p:nvSpPr>
          <p:cNvPr id="3" name="Text Placeholder 2"/>
          <p:cNvSpPr>
            <a:spLocks noGrp="1"/>
          </p:cNvSpPr>
          <p:nvPr>
            <p:ph type="body" sz="half" idx="1"/>
          </p:nvPr>
        </p:nvSpPr>
        <p:spPr>
          <a:xfrm>
            <a:off x="457200" y="1219200"/>
            <a:ext cx="4038600" cy="4779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0"/>
            <a:ext cx="4038600" cy="4779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7.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image" Target="../media/image10.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image" Target="../media/image9.jpeg"/><Relationship Id="rId2" Type="http://schemas.openxmlformats.org/officeDocument/2006/relationships/slideLayout" Target="../slideLayouts/slideLayout36.xml"/><Relationship Id="rId16" Type="http://schemas.openxmlformats.org/officeDocument/2006/relationships/theme" Target="../theme/theme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11.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206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460500"/>
            <a:ext cx="8229600" cy="4665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ChangeArrowheads="1"/>
          </p:cNvSpPr>
          <p:nvPr/>
        </p:nvSpPr>
        <p:spPr bwMode="auto">
          <a:xfrm>
            <a:off x="5410200" y="6477000"/>
            <a:ext cx="3581400" cy="228600"/>
          </a:xfrm>
          <a:prstGeom prst="rect">
            <a:avLst/>
          </a:prstGeom>
          <a:noFill/>
          <a:ln w="9525">
            <a:noFill/>
            <a:miter lim="800000"/>
            <a:headEnd/>
            <a:tailEnd/>
          </a:ln>
          <a:effectLst/>
        </p:spPr>
        <p:txBody>
          <a:bodyPr/>
          <a:lstStyle/>
          <a:p>
            <a:pPr algn="r" fontAlgn="auto">
              <a:spcBef>
                <a:spcPts val="0"/>
              </a:spcBef>
              <a:spcAft>
                <a:spcPts val="0"/>
              </a:spcAft>
              <a:defRPr/>
            </a:pPr>
            <a:endParaRPr lang="en-US" sz="800">
              <a:solidFill>
                <a:schemeClr val="bg1"/>
              </a:solidFill>
              <a:cs typeface="+mn-cs"/>
            </a:endParaRPr>
          </a:p>
        </p:txBody>
      </p:sp>
    </p:spTree>
  </p:cSld>
  <p:clrMap bg1="lt1" tx1="dk1" bg2="lt2" tx2="dk2" accent1="accent1" accent2="accent2" accent3="accent3" accent4="accent4" accent5="accent5" accent6="accent6" hlink="hlink" folHlink="folHlink"/>
  <p:sldLayoutIdLst>
    <p:sldLayoutId id="2147483747" r:id="rId1"/>
    <p:sldLayoutId id="2147483711" r:id="rId2"/>
    <p:sldLayoutId id="2147483710" r:id="rId3"/>
    <p:sldLayoutId id="2147483709" r:id="rId4"/>
    <p:sldLayoutId id="2147483708" r:id="rId5"/>
    <p:sldLayoutId id="2147483707" r:id="rId6"/>
    <p:sldLayoutId id="2147483706" r:id="rId7"/>
    <p:sldLayoutId id="2147483705" r:id="rId8"/>
    <p:sldLayoutId id="2147483704" r:id="rId9"/>
    <p:sldLayoutId id="2147483703" r:id="rId10"/>
    <p:sldLayoutId id="2147483702" r:id="rId11"/>
  </p:sldLayoutIdLst>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Arial" charset="0"/>
        </a:defRPr>
      </a:lvl2pPr>
      <a:lvl3pPr algn="ctr" rtl="0" eaLnBrk="0" fontAlgn="base" hangingPunct="0">
        <a:spcBef>
          <a:spcPct val="0"/>
        </a:spcBef>
        <a:spcAft>
          <a:spcPct val="0"/>
        </a:spcAft>
        <a:defRPr sz="3600" b="1">
          <a:solidFill>
            <a:schemeClr val="tx1"/>
          </a:solidFill>
          <a:latin typeface="Arial" charset="0"/>
        </a:defRPr>
      </a:lvl3pPr>
      <a:lvl4pPr algn="ctr" rtl="0" eaLnBrk="0" fontAlgn="base" hangingPunct="0">
        <a:spcBef>
          <a:spcPct val="0"/>
        </a:spcBef>
        <a:spcAft>
          <a:spcPct val="0"/>
        </a:spcAft>
        <a:defRPr sz="3600" b="1">
          <a:solidFill>
            <a:schemeClr val="tx1"/>
          </a:solidFill>
          <a:latin typeface="Arial" charset="0"/>
        </a:defRPr>
      </a:lvl4pPr>
      <a:lvl5pPr algn="ctr" rtl="0" eaLnBrk="0" fontAlgn="base" hangingPunct="0">
        <a:spcBef>
          <a:spcPct val="0"/>
        </a:spcBef>
        <a:spcAft>
          <a:spcPct val="0"/>
        </a:spcAft>
        <a:defRPr sz="3600" b="1">
          <a:solidFill>
            <a:schemeClr val="tx1"/>
          </a:solidFill>
          <a:latin typeface="Arial" charset="0"/>
        </a:defRPr>
      </a:lvl5pPr>
      <a:lvl6pPr marL="457200" algn="ctr" rtl="0" eaLnBrk="1" fontAlgn="base" hangingPunct="1">
        <a:spcBef>
          <a:spcPct val="0"/>
        </a:spcBef>
        <a:spcAft>
          <a:spcPct val="0"/>
        </a:spcAft>
        <a:defRPr sz="3600" b="1">
          <a:solidFill>
            <a:schemeClr val="tx1"/>
          </a:solidFill>
          <a:latin typeface="Arial" charset="0"/>
        </a:defRPr>
      </a:lvl6pPr>
      <a:lvl7pPr marL="914400" algn="ctr" rtl="0" eaLnBrk="1" fontAlgn="base" hangingPunct="1">
        <a:spcBef>
          <a:spcPct val="0"/>
        </a:spcBef>
        <a:spcAft>
          <a:spcPct val="0"/>
        </a:spcAft>
        <a:defRPr sz="3600" b="1">
          <a:solidFill>
            <a:schemeClr val="tx1"/>
          </a:solidFill>
          <a:latin typeface="Arial" charset="0"/>
        </a:defRPr>
      </a:lvl7pPr>
      <a:lvl8pPr marL="1371600" algn="ctr" rtl="0" eaLnBrk="1" fontAlgn="base" hangingPunct="1">
        <a:spcBef>
          <a:spcPct val="0"/>
        </a:spcBef>
        <a:spcAft>
          <a:spcPct val="0"/>
        </a:spcAft>
        <a:defRPr sz="3600" b="1">
          <a:solidFill>
            <a:schemeClr val="tx1"/>
          </a:solidFill>
          <a:latin typeface="Arial" charset="0"/>
        </a:defRPr>
      </a:lvl8pPr>
      <a:lvl9pPr marL="1828800" algn="ctr" rtl="0" eaLnBrk="1" fontAlgn="base" hangingPunct="1">
        <a:spcBef>
          <a:spcPct val="0"/>
        </a:spcBef>
        <a:spcAft>
          <a:spcPct val="0"/>
        </a:spcAft>
        <a:defRPr sz="3600" b="1">
          <a:solidFill>
            <a:schemeClr val="tx1"/>
          </a:solidFill>
          <a:latin typeface="Arial" charset="0"/>
        </a:defRPr>
      </a:lvl9pPr>
    </p:titleStyle>
    <p:bodyStyle>
      <a:lvl1pPr marL="342900" indent="-342900" algn="l" rtl="0" eaLnBrk="0" fontAlgn="base" hangingPunct="0">
        <a:spcBef>
          <a:spcPct val="20000"/>
        </a:spcBef>
        <a:spcAft>
          <a:spcPct val="0"/>
        </a:spcAft>
        <a:buClr>
          <a:schemeClr val="accent1"/>
        </a:buClr>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a:solidFill>
            <a:schemeClr val="tx1"/>
          </a:solidFill>
          <a:latin typeface="+mn-lt"/>
        </a:defRPr>
      </a:lvl2pPr>
      <a:lvl3pPr marL="1143000" indent="-228600" algn="l" rtl="0" eaLnBrk="0" fontAlgn="base" hangingPunct="0">
        <a:spcBef>
          <a:spcPct val="20000"/>
        </a:spcBef>
        <a:spcAft>
          <a:spcPct val="0"/>
        </a:spcAft>
        <a:buClr>
          <a:schemeClr val="accent1"/>
        </a:buClr>
        <a:buChar char="•"/>
        <a:defRPr sz="2000">
          <a:solidFill>
            <a:schemeClr val="tx1"/>
          </a:solidFill>
          <a:latin typeface="+mn-lt"/>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eaLnBrk="1" fontAlgn="base" hangingPunct="1">
        <a:spcBef>
          <a:spcPct val="20000"/>
        </a:spcBef>
        <a:spcAft>
          <a:spcPct val="0"/>
        </a:spcAft>
        <a:buClr>
          <a:schemeClr val="accent1"/>
        </a:buClr>
        <a:buChar char="»"/>
        <a:defRPr>
          <a:solidFill>
            <a:schemeClr val="tx1"/>
          </a:solidFill>
          <a:latin typeface="+mn-lt"/>
        </a:defRPr>
      </a:lvl6pPr>
      <a:lvl7pPr marL="2971800" indent="-228600" algn="l" rtl="0" eaLnBrk="1" fontAlgn="base" hangingPunct="1">
        <a:spcBef>
          <a:spcPct val="20000"/>
        </a:spcBef>
        <a:spcAft>
          <a:spcPct val="0"/>
        </a:spcAft>
        <a:buClr>
          <a:schemeClr val="accent1"/>
        </a:buClr>
        <a:buChar char="»"/>
        <a:defRPr>
          <a:solidFill>
            <a:schemeClr val="tx1"/>
          </a:solidFill>
          <a:latin typeface="+mn-lt"/>
        </a:defRPr>
      </a:lvl7pPr>
      <a:lvl8pPr marL="3429000" indent="-228600" algn="l" rtl="0" eaLnBrk="1" fontAlgn="base" hangingPunct="1">
        <a:spcBef>
          <a:spcPct val="20000"/>
        </a:spcBef>
        <a:spcAft>
          <a:spcPct val="0"/>
        </a:spcAft>
        <a:buClr>
          <a:schemeClr val="accent1"/>
        </a:buClr>
        <a:buChar char="»"/>
        <a:defRPr>
          <a:solidFill>
            <a:schemeClr val="tx1"/>
          </a:solidFill>
          <a:latin typeface="+mn-lt"/>
        </a:defRPr>
      </a:lvl8pPr>
      <a:lvl9pPr marL="3886200" indent="-228600" algn="l" rtl="0" eaLnBrk="1" fontAlgn="base" hangingPunct="1">
        <a:spcBef>
          <a:spcPct val="20000"/>
        </a:spcBef>
        <a:spcAft>
          <a:spcPct val="0"/>
        </a:spcAft>
        <a:buClr>
          <a:schemeClr val="accent1"/>
        </a:buClr>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0"/>
            <a:ext cx="8229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457200" y="1033463"/>
            <a:ext cx="8229600" cy="5092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2820" name="Rectangle 4"/>
          <p:cNvSpPr>
            <a:spLocks noGrp="1" noChangeArrowheads="1"/>
          </p:cNvSpPr>
          <p:nvPr>
            <p:ph type="sldNum" sz="quarter" idx="4"/>
          </p:nvPr>
        </p:nvSpPr>
        <p:spPr bwMode="auto">
          <a:xfrm>
            <a:off x="8629650" y="6524625"/>
            <a:ext cx="381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800" b="1">
                <a:solidFill>
                  <a:schemeClr val="bg1"/>
                </a:solidFill>
                <a:latin typeface="Arial" charset="0"/>
                <a:cs typeface="+mn-cs"/>
              </a:defRPr>
            </a:lvl1pPr>
          </a:lstStyle>
          <a:p>
            <a:pPr>
              <a:defRPr/>
            </a:pPr>
            <a:fld id="{9037EF82-809A-495C-A484-04FFE1D097BB}" type="slidenum">
              <a:rPr lang="en-US"/>
              <a:pPr>
                <a:defRPr/>
              </a:pPr>
              <a:t>‹#›</a:t>
            </a:fld>
            <a:endParaRPr lang="en-US"/>
          </a:p>
        </p:txBody>
      </p:sp>
      <p:sp>
        <p:nvSpPr>
          <p:cNvPr id="162821" name="Rectangle 5"/>
          <p:cNvSpPr>
            <a:spLocks noChangeArrowheads="1"/>
          </p:cNvSpPr>
          <p:nvPr/>
        </p:nvSpPr>
        <p:spPr bwMode="auto">
          <a:xfrm>
            <a:off x="4465638" y="6518275"/>
            <a:ext cx="3873500" cy="234950"/>
          </a:xfrm>
          <a:prstGeom prst="rect">
            <a:avLst/>
          </a:prstGeom>
          <a:noFill/>
          <a:ln w="9525">
            <a:noFill/>
            <a:miter lim="800000"/>
            <a:headEnd/>
            <a:tailEnd/>
          </a:ln>
          <a:effectLst/>
        </p:spPr>
        <p:txBody>
          <a:bodyPr/>
          <a:lstStyle/>
          <a:p>
            <a:pPr fontAlgn="auto">
              <a:spcBef>
                <a:spcPts val="0"/>
              </a:spcBef>
              <a:spcAft>
                <a:spcPts val="0"/>
              </a:spcAft>
              <a:defRPr/>
            </a:pPr>
            <a:endParaRPr lang="en-US" sz="800">
              <a:solidFill>
                <a:schemeClr val="bg1"/>
              </a:solidFill>
              <a:cs typeface="+mn-cs"/>
            </a:endParaRPr>
          </a:p>
        </p:txBody>
      </p:sp>
      <p:pic>
        <p:nvPicPr>
          <p:cNvPr id="13318" name="Picture 6" descr="hdcs"/>
          <p:cNvPicPr>
            <a:picLocks noChangeAspect="1" noChangeArrowheads="1"/>
          </p:cNvPicPr>
          <p:nvPr/>
        </p:nvPicPr>
        <p:blipFill>
          <a:blip r:embed="rId14"/>
          <a:srcRect/>
          <a:stretch>
            <a:fillRect/>
          </a:stretch>
        </p:blipFill>
        <p:spPr bwMode="auto">
          <a:xfrm>
            <a:off x="247650" y="6546850"/>
            <a:ext cx="4086225" cy="1635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8" r:id="rId1"/>
    <p:sldLayoutId id="2147483721" r:id="rId2"/>
    <p:sldLayoutId id="2147483720" r:id="rId3"/>
    <p:sldLayoutId id="2147483719" r:id="rId4"/>
    <p:sldLayoutId id="2147483718" r:id="rId5"/>
    <p:sldLayoutId id="2147483717" r:id="rId6"/>
    <p:sldLayoutId id="2147483716" r:id="rId7"/>
    <p:sldLayoutId id="2147483715" r:id="rId8"/>
    <p:sldLayoutId id="2147483714" r:id="rId9"/>
    <p:sldLayoutId id="2147483713" r:id="rId10"/>
    <p:sldLayoutId id="2147483712" r:id="rId11"/>
  </p:sldLayoutIdLst>
  <p:txStyles>
    <p:titleStyle>
      <a:lvl1pPr algn="ctr" rtl="0" eaLnBrk="0" fontAlgn="base" hangingPunct="0">
        <a:spcBef>
          <a:spcPct val="0"/>
        </a:spcBef>
        <a:spcAft>
          <a:spcPct val="0"/>
        </a:spcAft>
        <a:defRPr sz="3200">
          <a:solidFill>
            <a:schemeClr val="bg1"/>
          </a:solidFill>
          <a:latin typeface="+mj-lt"/>
          <a:ea typeface="+mj-ea"/>
          <a:cs typeface="+mj-cs"/>
        </a:defRPr>
      </a:lvl1pPr>
      <a:lvl2pPr algn="ctr" rtl="0" eaLnBrk="0" fontAlgn="base" hangingPunct="0">
        <a:spcBef>
          <a:spcPct val="0"/>
        </a:spcBef>
        <a:spcAft>
          <a:spcPct val="0"/>
        </a:spcAft>
        <a:defRPr sz="3200">
          <a:solidFill>
            <a:schemeClr val="bg1"/>
          </a:solidFill>
          <a:latin typeface="Arial" charset="0"/>
        </a:defRPr>
      </a:lvl2pPr>
      <a:lvl3pPr algn="ctr" rtl="0" eaLnBrk="0" fontAlgn="base" hangingPunct="0">
        <a:spcBef>
          <a:spcPct val="0"/>
        </a:spcBef>
        <a:spcAft>
          <a:spcPct val="0"/>
        </a:spcAft>
        <a:defRPr sz="3200">
          <a:solidFill>
            <a:schemeClr val="bg1"/>
          </a:solidFill>
          <a:latin typeface="Arial" charset="0"/>
        </a:defRPr>
      </a:lvl3pPr>
      <a:lvl4pPr algn="ctr" rtl="0" eaLnBrk="0" fontAlgn="base" hangingPunct="0">
        <a:spcBef>
          <a:spcPct val="0"/>
        </a:spcBef>
        <a:spcAft>
          <a:spcPct val="0"/>
        </a:spcAft>
        <a:defRPr sz="3200">
          <a:solidFill>
            <a:schemeClr val="bg1"/>
          </a:solidFill>
          <a:latin typeface="Arial" charset="0"/>
        </a:defRPr>
      </a:lvl4pPr>
      <a:lvl5pPr algn="ctr" rtl="0" eaLnBrk="0" fontAlgn="base" hangingPunct="0">
        <a:spcBef>
          <a:spcPct val="0"/>
        </a:spcBef>
        <a:spcAft>
          <a:spcPct val="0"/>
        </a:spcAft>
        <a:defRPr sz="3200">
          <a:solidFill>
            <a:schemeClr val="bg1"/>
          </a:solidFill>
          <a:latin typeface="Arial" charset="0"/>
        </a:defRPr>
      </a:lvl5pPr>
      <a:lvl6pPr marL="457200" algn="ctr" rtl="0" eaLnBrk="1" fontAlgn="base" hangingPunct="1">
        <a:spcBef>
          <a:spcPct val="0"/>
        </a:spcBef>
        <a:spcAft>
          <a:spcPct val="0"/>
        </a:spcAft>
        <a:defRPr sz="3200">
          <a:solidFill>
            <a:schemeClr val="bg1"/>
          </a:solidFill>
          <a:latin typeface="Arial" charset="0"/>
        </a:defRPr>
      </a:lvl6pPr>
      <a:lvl7pPr marL="914400" algn="ctr" rtl="0" eaLnBrk="1" fontAlgn="base" hangingPunct="1">
        <a:spcBef>
          <a:spcPct val="0"/>
        </a:spcBef>
        <a:spcAft>
          <a:spcPct val="0"/>
        </a:spcAft>
        <a:defRPr sz="3200">
          <a:solidFill>
            <a:schemeClr val="bg1"/>
          </a:solidFill>
          <a:latin typeface="Arial" charset="0"/>
        </a:defRPr>
      </a:lvl7pPr>
      <a:lvl8pPr marL="1371600" algn="ctr" rtl="0" eaLnBrk="1" fontAlgn="base" hangingPunct="1">
        <a:spcBef>
          <a:spcPct val="0"/>
        </a:spcBef>
        <a:spcAft>
          <a:spcPct val="0"/>
        </a:spcAft>
        <a:defRPr sz="3200">
          <a:solidFill>
            <a:schemeClr val="bg1"/>
          </a:solidFill>
          <a:latin typeface="Arial" charset="0"/>
        </a:defRPr>
      </a:lvl8pPr>
      <a:lvl9pPr marL="1828800" algn="ctr" rtl="0" eaLnBrk="1" fontAlgn="base" hangingPunct="1">
        <a:spcBef>
          <a:spcPct val="0"/>
        </a:spcBef>
        <a:spcAft>
          <a:spcPct val="0"/>
        </a:spcAft>
        <a:defRPr sz="3200">
          <a:solidFill>
            <a:schemeClr val="bg1"/>
          </a:solidFill>
          <a:latin typeface="Arial" charset="0"/>
        </a:defRPr>
      </a:lvl9pPr>
    </p:titleStyle>
    <p:bodyStyle>
      <a:lvl1pPr marL="342900" indent="-34290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a:solidFill>
            <a:schemeClr val="tx1"/>
          </a:solidFill>
          <a:latin typeface="+mn-lt"/>
        </a:defRPr>
      </a:lvl2pPr>
      <a:lvl3pPr marL="1143000" indent="-228600" algn="l" rtl="0" eaLnBrk="0" fontAlgn="base" hangingPunct="0">
        <a:spcBef>
          <a:spcPct val="20000"/>
        </a:spcBef>
        <a:spcAft>
          <a:spcPct val="0"/>
        </a:spcAft>
        <a:buClr>
          <a:schemeClr val="accent1"/>
        </a:buClr>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457200" y="0"/>
            <a:ext cx="8229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Rectangle 3"/>
          <p:cNvSpPr>
            <a:spLocks noGrp="1" noChangeArrowheads="1"/>
          </p:cNvSpPr>
          <p:nvPr>
            <p:ph type="body" idx="1"/>
          </p:nvPr>
        </p:nvSpPr>
        <p:spPr bwMode="auto">
          <a:xfrm>
            <a:off x="457200" y="1033463"/>
            <a:ext cx="8229600" cy="5092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8964" name="Rectangle 4"/>
          <p:cNvSpPr>
            <a:spLocks noGrp="1" noChangeArrowheads="1"/>
          </p:cNvSpPr>
          <p:nvPr>
            <p:ph type="sldNum" sz="quarter" idx="4"/>
          </p:nvPr>
        </p:nvSpPr>
        <p:spPr bwMode="auto">
          <a:xfrm>
            <a:off x="8629650" y="6524625"/>
            <a:ext cx="381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800" b="1">
                <a:solidFill>
                  <a:schemeClr val="bg1"/>
                </a:solidFill>
                <a:latin typeface="Arial" charset="0"/>
                <a:cs typeface="+mn-cs"/>
              </a:defRPr>
            </a:lvl1pPr>
          </a:lstStyle>
          <a:p>
            <a:pPr>
              <a:defRPr/>
            </a:pPr>
            <a:fld id="{D10BA0DE-12A3-4570-B88D-DA61BBDD2D04}" type="slidenum">
              <a:rPr lang="en-US"/>
              <a:pPr>
                <a:defRPr/>
              </a:pPr>
              <a:t>‹#›</a:t>
            </a:fld>
            <a:endParaRPr lang="en-US"/>
          </a:p>
        </p:txBody>
      </p:sp>
      <p:sp>
        <p:nvSpPr>
          <p:cNvPr id="168965" name="Rectangle 5"/>
          <p:cNvSpPr>
            <a:spLocks noChangeArrowheads="1"/>
          </p:cNvSpPr>
          <p:nvPr/>
        </p:nvSpPr>
        <p:spPr bwMode="auto">
          <a:xfrm>
            <a:off x="4465638" y="6518275"/>
            <a:ext cx="3873500" cy="234950"/>
          </a:xfrm>
          <a:prstGeom prst="rect">
            <a:avLst/>
          </a:prstGeom>
          <a:noFill/>
          <a:ln w="9525">
            <a:noFill/>
            <a:miter lim="800000"/>
            <a:headEnd/>
            <a:tailEnd/>
          </a:ln>
          <a:effectLst/>
        </p:spPr>
        <p:txBody>
          <a:bodyPr/>
          <a:lstStyle/>
          <a:p>
            <a:pPr fontAlgn="auto">
              <a:spcBef>
                <a:spcPts val="0"/>
              </a:spcBef>
              <a:spcAft>
                <a:spcPts val="0"/>
              </a:spcAft>
              <a:defRPr/>
            </a:pPr>
            <a:endParaRPr lang="en-US" sz="800">
              <a:solidFill>
                <a:schemeClr val="bg1"/>
              </a:solidFill>
              <a:cs typeface="+mn-cs"/>
            </a:endParaRPr>
          </a:p>
        </p:txBody>
      </p:sp>
      <p:pic>
        <p:nvPicPr>
          <p:cNvPr id="25606" name="Picture 6" descr="DEDSlower"/>
          <p:cNvPicPr>
            <a:picLocks noChangeAspect="1" noChangeArrowheads="1"/>
          </p:cNvPicPr>
          <p:nvPr/>
        </p:nvPicPr>
        <p:blipFill>
          <a:blip r:embed="rId15"/>
          <a:srcRect t="92245"/>
          <a:stretch>
            <a:fillRect/>
          </a:stretch>
        </p:blipFill>
        <p:spPr bwMode="auto">
          <a:xfrm>
            <a:off x="0" y="6426200"/>
            <a:ext cx="9144000" cy="5318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9" r:id="rId1"/>
    <p:sldLayoutId id="2147483732" r:id="rId2"/>
    <p:sldLayoutId id="2147483731" r:id="rId3"/>
    <p:sldLayoutId id="2147483730" r:id="rId4"/>
    <p:sldLayoutId id="2147483729" r:id="rId5"/>
    <p:sldLayoutId id="2147483728" r:id="rId6"/>
    <p:sldLayoutId id="2147483727" r:id="rId7"/>
    <p:sldLayoutId id="2147483726" r:id="rId8"/>
    <p:sldLayoutId id="2147483725" r:id="rId9"/>
    <p:sldLayoutId id="2147483724" r:id="rId10"/>
    <p:sldLayoutId id="2147483723" r:id="rId11"/>
    <p:sldLayoutId id="2147483722" r:id="rId12"/>
  </p:sldLayoutIdLst>
  <p:txStyles>
    <p:titleStyle>
      <a:lvl1pPr algn="ctr" rtl="0" eaLnBrk="0" fontAlgn="base" hangingPunct="0">
        <a:spcBef>
          <a:spcPct val="0"/>
        </a:spcBef>
        <a:spcAft>
          <a:spcPct val="0"/>
        </a:spcAft>
        <a:defRPr sz="3200">
          <a:solidFill>
            <a:schemeClr val="bg1"/>
          </a:solidFill>
          <a:latin typeface="+mj-lt"/>
          <a:ea typeface="+mj-ea"/>
          <a:cs typeface="+mj-cs"/>
        </a:defRPr>
      </a:lvl1pPr>
      <a:lvl2pPr algn="ctr" rtl="0" eaLnBrk="0" fontAlgn="base" hangingPunct="0">
        <a:spcBef>
          <a:spcPct val="0"/>
        </a:spcBef>
        <a:spcAft>
          <a:spcPct val="0"/>
        </a:spcAft>
        <a:defRPr sz="3200">
          <a:solidFill>
            <a:schemeClr val="bg1"/>
          </a:solidFill>
          <a:latin typeface="Arial" charset="0"/>
        </a:defRPr>
      </a:lvl2pPr>
      <a:lvl3pPr algn="ctr" rtl="0" eaLnBrk="0" fontAlgn="base" hangingPunct="0">
        <a:spcBef>
          <a:spcPct val="0"/>
        </a:spcBef>
        <a:spcAft>
          <a:spcPct val="0"/>
        </a:spcAft>
        <a:defRPr sz="3200">
          <a:solidFill>
            <a:schemeClr val="bg1"/>
          </a:solidFill>
          <a:latin typeface="Arial" charset="0"/>
        </a:defRPr>
      </a:lvl3pPr>
      <a:lvl4pPr algn="ctr" rtl="0" eaLnBrk="0" fontAlgn="base" hangingPunct="0">
        <a:spcBef>
          <a:spcPct val="0"/>
        </a:spcBef>
        <a:spcAft>
          <a:spcPct val="0"/>
        </a:spcAft>
        <a:defRPr sz="3200">
          <a:solidFill>
            <a:schemeClr val="bg1"/>
          </a:solidFill>
          <a:latin typeface="Arial" charset="0"/>
        </a:defRPr>
      </a:lvl4pPr>
      <a:lvl5pPr algn="ctr" rtl="0" eaLnBrk="0" fontAlgn="base" hangingPunct="0">
        <a:spcBef>
          <a:spcPct val="0"/>
        </a:spcBef>
        <a:spcAft>
          <a:spcPct val="0"/>
        </a:spcAft>
        <a:defRPr sz="3200">
          <a:solidFill>
            <a:schemeClr val="bg1"/>
          </a:solidFill>
          <a:latin typeface="Arial" charset="0"/>
        </a:defRPr>
      </a:lvl5pPr>
      <a:lvl6pPr marL="457200" algn="ctr" rtl="0" eaLnBrk="1" fontAlgn="base" hangingPunct="1">
        <a:spcBef>
          <a:spcPct val="0"/>
        </a:spcBef>
        <a:spcAft>
          <a:spcPct val="0"/>
        </a:spcAft>
        <a:defRPr sz="3200">
          <a:solidFill>
            <a:schemeClr val="bg1"/>
          </a:solidFill>
          <a:latin typeface="Arial" charset="0"/>
        </a:defRPr>
      </a:lvl6pPr>
      <a:lvl7pPr marL="914400" algn="ctr" rtl="0" eaLnBrk="1" fontAlgn="base" hangingPunct="1">
        <a:spcBef>
          <a:spcPct val="0"/>
        </a:spcBef>
        <a:spcAft>
          <a:spcPct val="0"/>
        </a:spcAft>
        <a:defRPr sz="3200">
          <a:solidFill>
            <a:schemeClr val="bg1"/>
          </a:solidFill>
          <a:latin typeface="Arial" charset="0"/>
        </a:defRPr>
      </a:lvl7pPr>
      <a:lvl8pPr marL="1371600" algn="ctr" rtl="0" eaLnBrk="1" fontAlgn="base" hangingPunct="1">
        <a:spcBef>
          <a:spcPct val="0"/>
        </a:spcBef>
        <a:spcAft>
          <a:spcPct val="0"/>
        </a:spcAft>
        <a:defRPr sz="3200">
          <a:solidFill>
            <a:schemeClr val="bg1"/>
          </a:solidFill>
          <a:latin typeface="Arial" charset="0"/>
        </a:defRPr>
      </a:lvl8pPr>
      <a:lvl9pPr marL="1828800" algn="ctr" rtl="0" eaLnBrk="1" fontAlgn="base" hangingPunct="1">
        <a:spcBef>
          <a:spcPct val="0"/>
        </a:spcBef>
        <a:spcAft>
          <a:spcPct val="0"/>
        </a:spcAft>
        <a:defRPr sz="3200">
          <a:solidFill>
            <a:schemeClr val="bg1"/>
          </a:solidFill>
          <a:latin typeface="Arial" charset="0"/>
        </a:defRPr>
      </a:lvl9pPr>
    </p:titleStyle>
    <p:bodyStyle>
      <a:lvl1pPr marL="342900" indent="-34290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a:solidFill>
            <a:schemeClr val="tx1"/>
          </a:solidFill>
          <a:latin typeface="+mn-lt"/>
        </a:defRPr>
      </a:lvl2pPr>
      <a:lvl3pPr marL="1143000" indent="-228600" algn="l" rtl="0" eaLnBrk="0" fontAlgn="base" hangingPunct="0">
        <a:spcBef>
          <a:spcPct val="20000"/>
        </a:spcBef>
        <a:spcAft>
          <a:spcPct val="0"/>
        </a:spcAft>
        <a:buClr>
          <a:schemeClr val="accent1"/>
        </a:buClr>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425450" y="166688"/>
            <a:ext cx="8261350"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8915" name="Rectangle 3"/>
          <p:cNvSpPr>
            <a:spLocks noGrp="1" noChangeArrowheads="1"/>
          </p:cNvSpPr>
          <p:nvPr>
            <p:ph type="body" idx="1"/>
          </p:nvPr>
        </p:nvSpPr>
        <p:spPr bwMode="auto">
          <a:xfrm>
            <a:off x="457200" y="1219200"/>
            <a:ext cx="8229600" cy="4779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8916" name="Picture 7" descr="HAL_logo_reversed"/>
          <p:cNvPicPr>
            <a:picLocks noChangeAspect="1" noChangeArrowheads="1"/>
          </p:cNvPicPr>
          <p:nvPr/>
        </p:nvPicPr>
        <p:blipFill>
          <a:blip r:embed="rId18"/>
          <a:srcRect/>
          <a:stretch>
            <a:fillRect/>
          </a:stretch>
        </p:blipFill>
        <p:spPr bwMode="auto">
          <a:xfrm>
            <a:off x="7305675" y="6534150"/>
            <a:ext cx="1508125" cy="107950"/>
          </a:xfrm>
          <a:prstGeom prst="rect">
            <a:avLst/>
          </a:prstGeom>
          <a:noFill/>
          <a:ln w="9525">
            <a:noFill/>
            <a:miter lim="800000"/>
            <a:headEnd/>
            <a:tailEnd/>
          </a:ln>
        </p:spPr>
      </p:pic>
      <p:sp>
        <p:nvSpPr>
          <p:cNvPr id="1032" name="Rectangle 8"/>
          <p:cNvSpPr>
            <a:spLocks noChangeArrowheads="1"/>
          </p:cNvSpPr>
          <p:nvPr/>
        </p:nvSpPr>
        <p:spPr bwMode="auto">
          <a:xfrm>
            <a:off x="0" y="6450013"/>
            <a:ext cx="2895600" cy="239712"/>
          </a:xfrm>
          <a:prstGeom prst="rect">
            <a:avLst/>
          </a:prstGeom>
          <a:noFill/>
          <a:ln w="9525">
            <a:noFill/>
            <a:miter lim="800000"/>
            <a:headEnd/>
            <a:tailEnd/>
          </a:ln>
          <a:effectLst/>
        </p:spPr>
        <p:txBody>
          <a:bodyPr/>
          <a:lstStyle/>
          <a:p>
            <a:pPr fontAlgn="auto">
              <a:spcBef>
                <a:spcPts val="0"/>
              </a:spcBef>
              <a:spcAft>
                <a:spcPts val="0"/>
              </a:spcAft>
              <a:defRPr/>
            </a:pPr>
            <a:r>
              <a:rPr lang="en-US" sz="800">
                <a:latin typeface="+mn-lt"/>
                <a:cs typeface="+mn-cs"/>
              </a:rPr>
              <a:t>© 2009 Halliburton. All Rights Reserved.</a:t>
            </a:r>
          </a:p>
        </p:txBody>
      </p:sp>
      <p:sp>
        <p:nvSpPr>
          <p:cNvPr id="1033" name="Rectangle 9"/>
          <p:cNvSpPr>
            <a:spLocks noChangeArrowheads="1"/>
          </p:cNvSpPr>
          <p:nvPr/>
        </p:nvSpPr>
        <p:spPr bwMode="auto">
          <a:xfrm>
            <a:off x="3505200" y="6446838"/>
            <a:ext cx="2133600" cy="273050"/>
          </a:xfrm>
          <a:prstGeom prst="rect">
            <a:avLst/>
          </a:prstGeom>
          <a:noFill/>
          <a:ln w="9525">
            <a:noFill/>
            <a:miter lim="800000"/>
            <a:headEnd/>
            <a:tailEnd/>
          </a:ln>
          <a:effectLst/>
        </p:spPr>
        <p:txBody>
          <a:bodyPr/>
          <a:lstStyle/>
          <a:p>
            <a:pPr algn="ctr" fontAlgn="auto">
              <a:spcBef>
                <a:spcPts val="0"/>
              </a:spcBef>
              <a:spcAft>
                <a:spcPts val="0"/>
              </a:spcAft>
              <a:defRPr/>
            </a:pPr>
            <a:fld id="{62F122CA-3DD8-46D7-8B3F-0710F499CD33}" type="slidenum">
              <a:rPr lang="en-US" sz="800">
                <a:latin typeface="+mn-lt"/>
                <a:cs typeface="+mn-cs"/>
              </a:rPr>
              <a:pPr algn="ctr" fontAlgn="auto">
                <a:spcBef>
                  <a:spcPts val="0"/>
                </a:spcBef>
                <a:spcAft>
                  <a:spcPts val="0"/>
                </a:spcAft>
                <a:defRPr/>
              </a:pPr>
              <a:t>‹#›</a:t>
            </a:fld>
            <a:endParaRPr lang="en-US" sz="800">
              <a:latin typeface="+mn-lt"/>
              <a:cs typeface="+mn-cs"/>
            </a:endParaRPr>
          </a:p>
        </p:txBody>
      </p:sp>
      <p:pic>
        <p:nvPicPr>
          <p:cNvPr id="38919" name="Picture 14" descr="HAL_logo_red"/>
          <p:cNvPicPr>
            <a:picLocks noChangeAspect="1" noChangeArrowheads="1"/>
          </p:cNvPicPr>
          <p:nvPr/>
        </p:nvPicPr>
        <p:blipFill>
          <a:blip r:embed="rId19"/>
          <a:srcRect/>
          <a:stretch>
            <a:fillRect/>
          </a:stretch>
        </p:blipFill>
        <p:spPr bwMode="auto">
          <a:xfrm>
            <a:off x="7581900" y="6497638"/>
            <a:ext cx="1444625" cy="1031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0" r:id="rId1"/>
    <p:sldLayoutId id="2147483746" r:id="rId2"/>
    <p:sldLayoutId id="2147483745" r:id="rId3"/>
    <p:sldLayoutId id="2147483744" r:id="rId4"/>
    <p:sldLayoutId id="2147483743" r:id="rId5"/>
    <p:sldLayoutId id="2147483742" r:id="rId6"/>
    <p:sldLayoutId id="2147483741" r:id="rId7"/>
    <p:sldLayoutId id="2147483740" r:id="rId8"/>
    <p:sldLayoutId id="2147483739" r:id="rId9"/>
    <p:sldLayoutId id="2147483738" r:id="rId10"/>
    <p:sldLayoutId id="2147483737" r:id="rId11"/>
    <p:sldLayoutId id="2147483736" r:id="rId12"/>
    <p:sldLayoutId id="2147483735" r:id="rId13"/>
    <p:sldLayoutId id="2147483734" r:id="rId14"/>
    <p:sldLayoutId id="2147483733" r:id="rId15"/>
  </p:sldLayoutIdLst>
  <p:txStyles>
    <p:titleStyle>
      <a:lvl1pPr algn="l" rtl="0" eaLnBrk="0" fontAlgn="base" hangingPunct="0">
        <a:spcBef>
          <a:spcPct val="0"/>
        </a:spcBef>
        <a:spcAft>
          <a:spcPct val="0"/>
        </a:spcAft>
        <a:defRPr sz="3000" b="1">
          <a:solidFill>
            <a:schemeClr val="tx1"/>
          </a:solidFill>
          <a:latin typeface="+mj-lt"/>
          <a:ea typeface="+mj-ea"/>
          <a:cs typeface="+mj-cs"/>
        </a:defRPr>
      </a:lvl1pPr>
      <a:lvl2pPr algn="l" rtl="0" eaLnBrk="0" fontAlgn="base" hangingPunct="0">
        <a:spcBef>
          <a:spcPct val="0"/>
        </a:spcBef>
        <a:spcAft>
          <a:spcPct val="0"/>
        </a:spcAft>
        <a:defRPr sz="3000" b="1">
          <a:solidFill>
            <a:schemeClr val="tx1"/>
          </a:solidFill>
          <a:latin typeface="Arial" charset="0"/>
        </a:defRPr>
      </a:lvl2pPr>
      <a:lvl3pPr algn="l" rtl="0" eaLnBrk="0" fontAlgn="base" hangingPunct="0">
        <a:spcBef>
          <a:spcPct val="0"/>
        </a:spcBef>
        <a:spcAft>
          <a:spcPct val="0"/>
        </a:spcAft>
        <a:defRPr sz="3000" b="1">
          <a:solidFill>
            <a:schemeClr val="tx1"/>
          </a:solidFill>
          <a:latin typeface="Arial" charset="0"/>
        </a:defRPr>
      </a:lvl3pPr>
      <a:lvl4pPr algn="l" rtl="0" eaLnBrk="0" fontAlgn="base" hangingPunct="0">
        <a:spcBef>
          <a:spcPct val="0"/>
        </a:spcBef>
        <a:spcAft>
          <a:spcPct val="0"/>
        </a:spcAft>
        <a:defRPr sz="3000" b="1">
          <a:solidFill>
            <a:schemeClr val="tx1"/>
          </a:solidFill>
          <a:latin typeface="Arial" charset="0"/>
        </a:defRPr>
      </a:lvl4pPr>
      <a:lvl5pPr algn="l" rtl="0" eaLnBrk="0" fontAlgn="base" hangingPunct="0">
        <a:spcBef>
          <a:spcPct val="0"/>
        </a:spcBef>
        <a:spcAft>
          <a:spcPct val="0"/>
        </a:spcAft>
        <a:defRPr sz="3000" b="1">
          <a:solidFill>
            <a:schemeClr val="tx1"/>
          </a:solidFill>
          <a:latin typeface="Arial" charset="0"/>
        </a:defRPr>
      </a:lvl5pPr>
      <a:lvl6pPr marL="457200" algn="l" rtl="0" eaLnBrk="1" fontAlgn="base" hangingPunct="1">
        <a:spcBef>
          <a:spcPct val="0"/>
        </a:spcBef>
        <a:spcAft>
          <a:spcPct val="0"/>
        </a:spcAft>
        <a:defRPr sz="3000" b="1">
          <a:solidFill>
            <a:schemeClr val="tx1"/>
          </a:solidFill>
          <a:latin typeface="Arial" charset="0"/>
        </a:defRPr>
      </a:lvl6pPr>
      <a:lvl7pPr marL="914400" algn="l" rtl="0" eaLnBrk="1" fontAlgn="base" hangingPunct="1">
        <a:spcBef>
          <a:spcPct val="0"/>
        </a:spcBef>
        <a:spcAft>
          <a:spcPct val="0"/>
        </a:spcAft>
        <a:defRPr sz="3000" b="1">
          <a:solidFill>
            <a:schemeClr val="tx1"/>
          </a:solidFill>
          <a:latin typeface="Arial" charset="0"/>
        </a:defRPr>
      </a:lvl7pPr>
      <a:lvl8pPr marL="1371600" algn="l" rtl="0" eaLnBrk="1" fontAlgn="base" hangingPunct="1">
        <a:spcBef>
          <a:spcPct val="0"/>
        </a:spcBef>
        <a:spcAft>
          <a:spcPct val="0"/>
        </a:spcAft>
        <a:defRPr sz="3000" b="1">
          <a:solidFill>
            <a:schemeClr val="tx1"/>
          </a:solidFill>
          <a:latin typeface="Arial" charset="0"/>
        </a:defRPr>
      </a:lvl8pPr>
      <a:lvl9pPr marL="1828800" algn="l" rtl="0" eaLnBrk="1" fontAlgn="base" hangingPunct="1">
        <a:spcBef>
          <a:spcPct val="0"/>
        </a:spcBef>
        <a:spcAft>
          <a:spcPct val="0"/>
        </a:spcAft>
        <a:defRPr sz="3000" b="1">
          <a:solidFill>
            <a:schemeClr val="tx1"/>
          </a:solidFill>
          <a:latin typeface="Arial" charset="0"/>
        </a:defRPr>
      </a:lvl9pPr>
    </p:titleStyle>
    <p:bodyStyle>
      <a:lvl1pPr marL="230188" indent="-230188" algn="l" rtl="0" eaLnBrk="0" fontAlgn="base" hangingPunct="0">
        <a:spcBef>
          <a:spcPct val="20000"/>
        </a:spcBef>
        <a:spcAft>
          <a:spcPct val="0"/>
        </a:spcAft>
        <a:buClr>
          <a:srgbClr val="CC0000"/>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808080"/>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rgbClr val="808080"/>
        </a:buClr>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Clr>
          <a:srgbClr val="808080"/>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rgbClr val="808080"/>
        </a:buClr>
        <a:buFont typeface="Wingdings" pitchFamily="2" charset="2"/>
        <a:buChar char="§"/>
        <a:defRPr>
          <a:solidFill>
            <a:schemeClr val="tx1"/>
          </a:solidFill>
          <a:latin typeface="+mn-lt"/>
        </a:defRPr>
      </a:lvl5pPr>
      <a:lvl6pPr marL="2514600" indent="-228600" algn="l" rtl="0" eaLnBrk="1" fontAlgn="base" hangingPunct="1">
        <a:spcBef>
          <a:spcPct val="20000"/>
        </a:spcBef>
        <a:spcAft>
          <a:spcPct val="0"/>
        </a:spcAft>
        <a:buClr>
          <a:srgbClr val="808080"/>
        </a:buClr>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rgbClr val="808080"/>
        </a:buClr>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rgbClr val="808080"/>
        </a:buClr>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rgbClr val="808080"/>
        </a:buClr>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1.xml"/><Relationship Id="rId5" Type="http://schemas.openxmlformats.org/officeDocument/2006/relationships/image" Target="../media/image32.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6.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39.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41.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41.xml"/><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audio" Target="../media/audio1.wav"/><Relationship Id="rId7" Type="http://schemas.openxmlformats.org/officeDocument/2006/relationships/audio" Target="../media/audio5.wav"/><Relationship Id="rId2" Type="http://schemas.openxmlformats.org/officeDocument/2006/relationships/notesSlide" Target="../notesSlides/notesSlide3.xml"/><Relationship Id="rId1" Type="http://schemas.openxmlformats.org/officeDocument/2006/relationships/slideLayout" Target="../slideLayouts/slideLayout46.xml"/><Relationship Id="rId6" Type="http://schemas.openxmlformats.org/officeDocument/2006/relationships/audio" Target="../media/audio4.wav"/><Relationship Id="rId11" Type="http://schemas.openxmlformats.org/officeDocument/2006/relationships/image" Target="../media/image19.png"/><Relationship Id="rId5" Type="http://schemas.openxmlformats.org/officeDocument/2006/relationships/audio" Target="../media/audio3.wav"/><Relationship Id="rId10" Type="http://schemas.openxmlformats.org/officeDocument/2006/relationships/image" Target="../media/image18.png"/><Relationship Id="rId4" Type="http://schemas.openxmlformats.org/officeDocument/2006/relationships/audio" Target="../media/audio2.wav"/><Relationship Id="rId9" Type="http://schemas.openxmlformats.org/officeDocument/2006/relationships/image" Target="../media/image1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media/audio6.wav"/><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46.xml"/><Relationship Id="rId6" Type="http://schemas.openxmlformats.org/officeDocument/2006/relationships/audio" Target="../media/audio9.wav"/><Relationship Id="rId11" Type="http://schemas.openxmlformats.org/officeDocument/2006/relationships/image" Target="../media/image18.png"/><Relationship Id="rId5" Type="http://schemas.openxmlformats.org/officeDocument/2006/relationships/audio" Target="../media/audio8.wav"/><Relationship Id="rId10" Type="http://schemas.openxmlformats.org/officeDocument/2006/relationships/image" Target="../media/image21.png"/><Relationship Id="rId4" Type="http://schemas.openxmlformats.org/officeDocument/2006/relationships/audio" Target="../media/audio7.wav"/><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1.xml"/><Relationship Id="rId1" Type="http://schemas.openxmlformats.org/officeDocument/2006/relationships/vmlDrawing" Target="../drawings/vmlDrawing1.vml"/><Relationship Id="rId5" Type="http://schemas.openxmlformats.org/officeDocument/2006/relationships/image" Target="../media/image22.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1.xml"/><Relationship Id="rId1" Type="http://schemas.openxmlformats.org/officeDocument/2006/relationships/vmlDrawing" Target="../drawings/vmlDrawing2.vml"/><Relationship Id="rId5" Type="http://schemas.openxmlformats.org/officeDocument/2006/relationships/image" Target="../media/image22.png"/><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36.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wmf"/><Relationship Id="rId7" Type="http://schemas.openxmlformats.org/officeDocument/2006/relationships/image" Target="../media/image28.wmf"/><Relationship Id="rId2" Type="http://schemas.openxmlformats.org/officeDocument/2006/relationships/notesSlide" Target="../notesSlides/notesSlide8.xml"/><Relationship Id="rId1" Type="http://schemas.openxmlformats.org/officeDocument/2006/relationships/slideLayout" Target="../slideLayouts/slideLayout36.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ctrTitle"/>
          </p:nvPr>
        </p:nvSpPr>
        <p:spPr/>
        <p:txBody>
          <a:bodyPr/>
          <a:lstStyle/>
          <a:p>
            <a:pPr eaLnBrk="1" hangingPunct="1"/>
            <a:r>
              <a:rPr lang="en-US" dirty="0" smtClean="0"/>
              <a:t>Agile Development @ Landmark</a:t>
            </a:r>
          </a:p>
        </p:txBody>
      </p:sp>
      <p:sp>
        <p:nvSpPr>
          <p:cNvPr id="57346" name="Subtitle 2"/>
          <p:cNvSpPr>
            <a:spLocks noGrp="1"/>
          </p:cNvSpPr>
          <p:nvPr>
            <p:ph type="subTitle" idx="1"/>
          </p:nvPr>
        </p:nvSpPr>
        <p:spPr>
          <a:xfrm>
            <a:off x="2074863" y="5483225"/>
            <a:ext cx="6400800" cy="1060450"/>
          </a:xfrm>
        </p:spPr>
        <p:txBody>
          <a:bodyPr/>
          <a:lstStyle/>
          <a:p>
            <a:r>
              <a:rPr lang="en-US" dirty="0" smtClean="0"/>
              <a:t>Todd Little</a:t>
            </a:r>
          </a:p>
          <a:p>
            <a:r>
              <a:rPr lang="en-US" dirty="0" smtClean="0"/>
              <a:t>Sr. Development Manager</a:t>
            </a:r>
          </a:p>
          <a:p>
            <a:pPr eaLnBrk="1" hangingPunct="1"/>
            <a:endParaRPr lang="en-US" dirty="0" smtClean="0"/>
          </a:p>
        </p:txBody>
      </p:sp>
      <p:pic>
        <p:nvPicPr>
          <p:cNvPr id="57347" name="Picture 4" descr="agile-1pg"/>
          <p:cNvPicPr>
            <a:picLocks noChangeAspect="1" noChangeArrowheads="1"/>
          </p:cNvPicPr>
          <p:nvPr/>
        </p:nvPicPr>
        <p:blipFill>
          <a:blip r:embed="rId3"/>
          <a:srcRect/>
          <a:stretch>
            <a:fillRect/>
          </a:stretch>
        </p:blipFill>
        <p:spPr bwMode="auto">
          <a:xfrm>
            <a:off x="5224463" y="0"/>
            <a:ext cx="3986212" cy="4543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69" name="Rectangle 2"/>
          <p:cNvSpPr>
            <a:spLocks noGrp="1" noChangeArrowheads="1"/>
          </p:cNvSpPr>
          <p:nvPr>
            <p:ph type="title"/>
          </p:nvPr>
        </p:nvSpPr>
        <p:spPr>
          <a:xfrm>
            <a:off x="423863" y="165100"/>
            <a:ext cx="8261350" cy="863600"/>
          </a:xfrm>
        </p:spPr>
        <p:txBody>
          <a:bodyPr/>
          <a:lstStyle/>
          <a:p>
            <a:r>
              <a:rPr lang="en-US" smtClean="0"/>
              <a:t>Backlog is a set of “Stories”</a:t>
            </a:r>
          </a:p>
        </p:txBody>
      </p:sp>
      <p:pic>
        <p:nvPicPr>
          <p:cNvPr id="391170" name="Picture 8"/>
          <p:cNvPicPr>
            <a:picLocks noChangeAspect="1" noChangeArrowheads="1"/>
          </p:cNvPicPr>
          <p:nvPr/>
        </p:nvPicPr>
        <p:blipFill>
          <a:blip r:embed="rId3"/>
          <a:srcRect l="1576" t="11920" r="2910" b="20233"/>
          <a:stretch>
            <a:fillRect/>
          </a:stretch>
        </p:blipFill>
        <p:spPr bwMode="auto">
          <a:xfrm>
            <a:off x="885825" y="1204913"/>
            <a:ext cx="3609975" cy="19812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3217" name="Picture 2"/>
          <p:cNvPicPr>
            <a:picLocks noChangeAspect="1" noChangeArrowheads="1"/>
          </p:cNvPicPr>
          <p:nvPr/>
        </p:nvPicPr>
        <p:blipFill>
          <a:blip r:embed="rId3"/>
          <a:srcRect/>
          <a:stretch>
            <a:fillRect/>
          </a:stretch>
        </p:blipFill>
        <p:spPr bwMode="auto">
          <a:xfrm>
            <a:off x="0" y="2162175"/>
            <a:ext cx="9150350" cy="4956175"/>
          </a:xfrm>
          <a:prstGeom prst="rect">
            <a:avLst/>
          </a:prstGeom>
          <a:noFill/>
          <a:ln w="9525">
            <a:noFill/>
            <a:miter lim="800000"/>
            <a:headEnd/>
            <a:tailEnd/>
          </a:ln>
        </p:spPr>
      </p:pic>
      <p:sp>
        <p:nvSpPr>
          <p:cNvPr id="393218" name="Rectangle 2"/>
          <p:cNvSpPr>
            <a:spLocks noGrp="1" noChangeArrowheads="1"/>
          </p:cNvSpPr>
          <p:nvPr>
            <p:ph type="title" idx="4294967295"/>
          </p:nvPr>
        </p:nvSpPr>
        <p:spPr>
          <a:xfrm>
            <a:off x="423863" y="165100"/>
            <a:ext cx="8261350" cy="863600"/>
          </a:xfrm>
        </p:spPr>
        <p:txBody>
          <a:bodyPr/>
          <a:lstStyle/>
          <a:p>
            <a:r>
              <a:rPr lang="en-US" dirty="0" smtClean="0"/>
              <a:t>Backlog is a set of “Stories”</a:t>
            </a:r>
          </a:p>
        </p:txBody>
      </p:sp>
      <p:pic>
        <p:nvPicPr>
          <p:cNvPr id="393219" name="Picture 4"/>
          <p:cNvPicPr>
            <a:picLocks noChangeAspect="1" noChangeArrowheads="1"/>
          </p:cNvPicPr>
          <p:nvPr/>
        </p:nvPicPr>
        <p:blipFill>
          <a:blip r:embed="rId4"/>
          <a:srcRect l="1576" t="11920" r="2910" b="20233"/>
          <a:stretch>
            <a:fillRect/>
          </a:stretch>
        </p:blipFill>
        <p:spPr bwMode="auto">
          <a:xfrm>
            <a:off x="885825" y="1204913"/>
            <a:ext cx="3609975" cy="1981200"/>
          </a:xfrm>
          <a:prstGeom prst="rect">
            <a:avLst/>
          </a:prstGeom>
          <a:noFill/>
          <a:ln w="19050">
            <a:solidFill>
              <a:schemeClr val="tx1"/>
            </a:solidFill>
            <a:miter lim="800000"/>
            <a:headEnd/>
            <a:tailEnd/>
          </a:ln>
        </p:spPr>
      </p:pic>
      <p:pic>
        <p:nvPicPr>
          <p:cNvPr id="393220" name="Picture 5"/>
          <p:cNvPicPr>
            <a:picLocks noChangeAspect="1" noChangeArrowheads="1"/>
          </p:cNvPicPr>
          <p:nvPr/>
        </p:nvPicPr>
        <p:blipFill>
          <a:blip r:embed="rId5"/>
          <a:srcRect l="2061" t="11238" r="2788" b="19234"/>
          <a:stretch>
            <a:fillRect/>
          </a:stretch>
        </p:blipFill>
        <p:spPr bwMode="auto">
          <a:xfrm>
            <a:off x="4994275" y="1163638"/>
            <a:ext cx="3602038" cy="20351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5" name="Rectangle 2"/>
          <p:cNvSpPr>
            <a:spLocks noGrp="1" noChangeArrowheads="1"/>
          </p:cNvSpPr>
          <p:nvPr>
            <p:ph type="title"/>
          </p:nvPr>
        </p:nvSpPr>
        <p:spPr/>
        <p:txBody>
          <a:bodyPr/>
          <a:lstStyle/>
          <a:p>
            <a:r>
              <a:rPr lang="en-US" smtClean="0"/>
              <a:t>Agile in a Nutshell </a:t>
            </a:r>
          </a:p>
        </p:txBody>
      </p:sp>
      <p:sp>
        <p:nvSpPr>
          <p:cNvPr id="290821" name="AutoShape 5"/>
          <p:cNvSpPr>
            <a:spLocks noChangeAspect="1" noChangeArrowheads="1"/>
          </p:cNvSpPr>
          <p:nvPr/>
        </p:nvSpPr>
        <p:spPr bwMode="auto">
          <a:xfrm rot="6109147" flipH="1" flipV="1">
            <a:off x="4462463" y="1557337"/>
            <a:ext cx="1784350" cy="1577975"/>
          </a:xfrm>
          <a:custGeom>
            <a:avLst/>
            <a:gdLst>
              <a:gd name="G0" fmla="+- 4261215 0 0"/>
              <a:gd name="G1" fmla="+- -10890144 0 0"/>
              <a:gd name="G2" fmla="+- 4261215 0 -10890144"/>
              <a:gd name="G3" fmla="+- 10800 0 0"/>
              <a:gd name="G4" fmla="+- 0 0 4261215"/>
              <a:gd name="T0" fmla="*/ 360 256 1"/>
              <a:gd name="T1" fmla="*/ 0 256 1"/>
              <a:gd name="G5" fmla="+- G2 T0 T1"/>
              <a:gd name="G6" fmla="?: G2 G2 G5"/>
              <a:gd name="G7" fmla="+- 0 0 G6"/>
              <a:gd name="G8" fmla="+- 7674 0 0"/>
              <a:gd name="G9" fmla="+- 0 0 -10890144"/>
              <a:gd name="G10" fmla="+- 7674 0 2700"/>
              <a:gd name="G11" fmla="cos G10 4261215"/>
              <a:gd name="G12" fmla="sin G10 4261215"/>
              <a:gd name="G13" fmla="cos 13500 4261215"/>
              <a:gd name="G14" fmla="sin 13500 4261215"/>
              <a:gd name="G15" fmla="+- G11 10800 0"/>
              <a:gd name="G16" fmla="+- G12 10800 0"/>
              <a:gd name="G17" fmla="+- G13 10800 0"/>
              <a:gd name="G18" fmla="+- G14 10800 0"/>
              <a:gd name="G19" fmla="*/ 7674 1 2"/>
              <a:gd name="G20" fmla="+- G19 5400 0"/>
              <a:gd name="G21" fmla="cos G20 4261215"/>
              <a:gd name="G22" fmla="sin G20 4261215"/>
              <a:gd name="G23" fmla="+- G21 10800 0"/>
              <a:gd name="G24" fmla="+- G12 G23 G22"/>
              <a:gd name="G25" fmla="+- G22 G23 G11"/>
              <a:gd name="G26" fmla="cos 10800 4261215"/>
              <a:gd name="G27" fmla="sin 10800 4261215"/>
              <a:gd name="G28" fmla="cos 7674 4261215"/>
              <a:gd name="G29" fmla="sin 7674 4261215"/>
              <a:gd name="G30" fmla="+- G26 10800 0"/>
              <a:gd name="G31" fmla="+- G27 10800 0"/>
              <a:gd name="G32" fmla="+- G28 10800 0"/>
              <a:gd name="G33" fmla="+- G29 10800 0"/>
              <a:gd name="G34" fmla="+- G19 5400 0"/>
              <a:gd name="G35" fmla="cos G34 -10890144"/>
              <a:gd name="G36" fmla="sin G34 -10890144"/>
              <a:gd name="G37" fmla="+/ -10890144 4261215 2"/>
              <a:gd name="T2" fmla="*/ 180 256 1"/>
              <a:gd name="T3" fmla="*/ 0 256 1"/>
              <a:gd name="G38" fmla="+- G37 T2 T3"/>
              <a:gd name="G39" fmla="?: G2 G37 G38"/>
              <a:gd name="G40" fmla="cos 10800 G39"/>
              <a:gd name="G41" fmla="sin 10800 G39"/>
              <a:gd name="G42" fmla="cos 7674 G39"/>
              <a:gd name="G43" fmla="sin 7674 G39"/>
              <a:gd name="G44" fmla="+- G40 10800 0"/>
              <a:gd name="G45" fmla="+- G41 10800 0"/>
              <a:gd name="G46" fmla="+- G42 10800 0"/>
              <a:gd name="G47" fmla="+- G43 10800 0"/>
              <a:gd name="G48" fmla="+- G35 10800 0"/>
              <a:gd name="G49" fmla="+- G36 10800 0"/>
              <a:gd name="T4" fmla="*/ 17658 w 21600"/>
              <a:gd name="T5" fmla="*/ 2457 h 21600"/>
              <a:gd name="T6" fmla="*/ 1830 w 21600"/>
              <a:gd name="T7" fmla="*/ 8592 h 21600"/>
              <a:gd name="T8" fmla="*/ 15673 w 21600"/>
              <a:gd name="T9" fmla="*/ 4872 h 21600"/>
              <a:gd name="T10" fmla="*/ 16500 w 21600"/>
              <a:gd name="T11" fmla="*/ 23037 h 21600"/>
              <a:gd name="T12" fmla="*/ 10836 w 21600"/>
              <a:gd name="T13" fmla="*/ 20972 h 21600"/>
              <a:gd name="T14" fmla="*/ 12900 w 21600"/>
              <a:gd name="T15" fmla="*/ 1530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4040" y="17756"/>
                </a:moveTo>
                <a:cubicBezTo>
                  <a:pt x="16744" y="16496"/>
                  <a:pt x="18474" y="13783"/>
                  <a:pt x="18474" y="10800"/>
                </a:cubicBezTo>
                <a:cubicBezTo>
                  <a:pt x="18474" y="6561"/>
                  <a:pt x="15038" y="3126"/>
                  <a:pt x="10800" y="3126"/>
                </a:cubicBezTo>
                <a:cubicBezTo>
                  <a:pt x="7268" y="3125"/>
                  <a:pt x="4192" y="5536"/>
                  <a:pt x="3348" y="8965"/>
                </a:cubicBezTo>
                <a:lnTo>
                  <a:pt x="313" y="8218"/>
                </a:lnTo>
                <a:cubicBezTo>
                  <a:pt x="1501" y="3392"/>
                  <a:pt x="5829" y="-1"/>
                  <a:pt x="10800" y="0"/>
                </a:cubicBezTo>
                <a:cubicBezTo>
                  <a:pt x="16764" y="0"/>
                  <a:pt x="21600" y="4835"/>
                  <a:pt x="21600" y="10800"/>
                </a:cubicBezTo>
                <a:cubicBezTo>
                  <a:pt x="21600" y="14998"/>
                  <a:pt x="19166" y="18816"/>
                  <a:pt x="15360" y="20589"/>
                </a:cubicBezTo>
                <a:lnTo>
                  <a:pt x="16500" y="23037"/>
                </a:lnTo>
                <a:lnTo>
                  <a:pt x="10836" y="20972"/>
                </a:lnTo>
                <a:lnTo>
                  <a:pt x="12900" y="15308"/>
                </a:lnTo>
                <a:lnTo>
                  <a:pt x="14040" y="1775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95267" name="Text Box 6"/>
          <p:cNvSpPr txBox="1">
            <a:spLocks noChangeAspect="1" noChangeArrowheads="1"/>
          </p:cNvSpPr>
          <p:nvPr/>
        </p:nvSpPr>
        <p:spPr bwMode="auto">
          <a:xfrm>
            <a:off x="4838700" y="2124075"/>
            <a:ext cx="974725" cy="336550"/>
          </a:xfrm>
          <a:prstGeom prst="rect">
            <a:avLst/>
          </a:prstGeom>
          <a:noFill/>
          <a:ln w="31750" algn="ctr">
            <a:noFill/>
            <a:miter lim="800000"/>
            <a:headEnd/>
            <a:tailEnd/>
          </a:ln>
        </p:spPr>
        <p:txBody>
          <a:bodyPr wrap="none">
            <a:spAutoFit/>
          </a:bodyPr>
          <a:lstStyle/>
          <a:p>
            <a:pPr algn="ctr">
              <a:spcBef>
                <a:spcPct val="50000"/>
              </a:spcBef>
            </a:pPr>
            <a:r>
              <a:rPr lang="en-US" sz="1600"/>
              <a:t>24 hours</a:t>
            </a:r>
          </a:p>
        </p:txBody>
      </p:sp>
      <p:grpSp>
        <p:nvGrpSpPr>
          <p:cNvPr id="395268" name="Group 7"/>
          <p:cNvGrpSpPr>
            <a:grpSpLocks noChangeAspect="1"/>
          </p:cNvGrpSpPr>
          <p:nvPr/>
        </p:nvGrpSpPr>
        <p:grpSpPr bwMode="auto">
          <a:xfrm>
            <a:off x="4924425" y="2468563"/>
            <a:ext cx="1878013" cy="2084387"/>
            <a:chOff x="2826" y="1486"/>
            <a:chExt cx="1314" cy="1458"/>
          </a:xfrm>
        </p:grpSpPr>
        <p:sp>
          <p:nvSpPr>
            <p:cNvPr id="395289" name="Text Box 8"/>
            <p:cNvSpPr txBox="1">
              <a:spLocks noChangeAspect="1" noChangeArrowheads="1"/>
            </p:cNvSpPr>
            <p:nvPr/>
          </p:nvSpPr>
          <p:spPr bwMode="auto">
            <a:xfrm>
              <a:off x="3065" y="2111"/>
              <a:ext cx="776" cy="236"/>
            </a:xfrm>
            <a:prstGeom prst="rect">
              <a:avLst/>
            </a:prstGeom>
            <a:noFill/>
            <a:ln w="31750" algn="ctr">
              <a:noFill/>
              <a:miter lim="800000"/>
              <a:headEnd/>
              <a:tailEnd/>
            </a:ln>
          </p:spPr>
          <p:txBody>
            <a:bodyPr wrap="none">
              <a:spAutoFit/>
            </a:bodyPr>
            <a:lstStyle/>
            <a:p>
              <a:pPr algn="ctr">
                <a:spcBef>
                  <a:spcPct val="50000"/>
                </a:spcBef>
              </a:pPr>
              <a:r>
                <a:rPr lang="en-US" sz="1600"/>
                <a:t>1-4 weeks</a:t>
              </a:r>
            </a:p>
          </p:txBody>
        </p:sp>
        <p:grpSp>
          <p:nvGrpSpPr>
            <p:cNvPr id="395290" name="Group 9"/>
            <p:cNvGrpSpPr>
              <a:grpSpLocks noChangeAspect="1"/>
            </p:cNvGrpSpPr>
            <p:nvPr/>
          </p:nvGrpSpPr>
          <p:grpSpPr bwMode="auto">
            <a:xfrm>
              <a:off x="2826" y="1486"/>
              <a:ext cx="1314" cy="1458"/>
              <a:chOff x="2826" y="1486"/>
              <a:chExt cx="1314" cy="1458"/>
            </a:xfrm>
          </p:grpSpPr>
          <p:sp>
            <p:nvSpPr>
              <p:cNvPr id="395291" name="Rectangle 10"/>
              <p:cNvSpPr>
                <a:spLocks noChangeAspect="1" noChangeArrowheads="1"/>
              </p:cNvSpPr>
              <p:nvPr/>
            </p:nvSpPr>
            <p:spPr bwMode="auto">
              <a:xfrm>
                <a:off x="2892" y="2704"/>
                <a:ext cx="528" cy="240"/>
              </a:xfrm>
              <a:prstGeom prst="rect">
                <a:avLst/>
              </a:prstGeom>
              <a:solidFill>
                <a:schemeClr val="accent1"/>
              </a:solidFill>
              <a:ln w="31750" algn="ctr">
                <a:solidFill>
                  <a:schemeClr val="tx1"/>
                </a:solidFill>
                <a:miter lim="800000"/>
                <a:headEnd/>
                <a:tailEnd/>
              </a:ln>
            </p:spPr>
            <p:txBody>
              <a:bodyPr wrap="none" anchor="ctr"/>
              <a:lstStyle/>
              <a:p>
                <a:endParaRPr lang="en-US"/>
              </a:p>
            </p:txBody>
          </p:sp>
          <p:sp>
            <p:nvSpPr>
              <p:cNvPr id="3" name="AutoShape 11"/>
              <p:cNvSpPr>
                <a:spLocks noChangeAspect="1" noChangeArrowheads="1"/>
              </p:cNvSpPr>
              <p:nvPr/>
            </p:nvSpPr>
            <p:spPr bwMode="auto">
              <a:xfrm rot="15490853" flipV="1">
                <a:off x="2760" y="1552"/>
                <a:ext cx="1458" cy="1314"/>
              </a:xfrm>
              <a:custGeom>
                <a:avLst/>
                <a:gdLst>
                  <a:gd name="G0" fmla="+- 7802764 0 0"/>
                  <a:gd name="G1" fmla="+- 10969111 0 0"/>
                  <a:gd name="G2" fmla="+- 7802764 0 10969111"/>
                  <a:gd name="G3" fmla="+- 10800 0 0"/>
                  <a:gd name="G4" fmla="+- 0 0 7802764"/>
                  <a:gd name="T0" fmla="*/ 360 256 1"/>
                  <a:gd name="T1" fmla="*/ 0 256 1"/>
                  <a:gd name="G5" fmla="+- G2 T0 T1"/>
                  <a:gd name="G6" fmla="?: G2 G2 G5"/>
                  <a:gd name="G7" fmla="+- 0 0 G6"/>
                  <a:gd name="G8" fmla="+- 7261 0 0"/>
                  <a:gd name="G9" fmla="+- 0 0 10969111"/>
                  <a:gd name="G10" fmla="+- 7261 0 2700"/>
                  <a:gd name="G11" fmla="cos G10 7802764"/>
                  <a:gd name="G12" fmla="sin G10 7802764"/>
                  <a:gd name="G13" fmla="cos 13500 7802764"/>
                  <a:gd name="G14" fmla="sin 13500 7802764"/>
                  <a:gd name="G15" fmla="+- G11 10800 0"/>
                  <a:gd name="G16" fmla="+- G12 10800 0"/>
                  <a:gd name="G17" fmla="+- G13 10800 0"/>
                  <a:gd name="G18" fmla="+- G14 10800 0"/>
                  <a:gd name="G19" fmla="*/ 7261 1 2"/>
                  <a:gd name="G20" fmla="+- G19 5400 0"/>
                  <a:gd name="G21" fmla="cos G20 7802764"/>
                  <a:gd name="G22" fmla="sin G20 7802764"/>
                  <a:gd name="G23" fmla="+- G21 10800 0"/>
                  <a:gd name="G24" fmla="+- G12 G23 G22"/>
                  <a:gd name="G25" fmla="+- G22 G23 G11"/>
                  <a:gd name="G26" fmla="cos 10800 7802764"/>
                  <a:gd name="G27" fmla="sin 10800 7802764"/>
                  <a:gd name="G28" fmla="cos 7261 7802764"/>
                  <a:gd name="G29" fmla="sin 7261 7802764"/>
                  <a:gd name="G30" fmla="+- G26 10800 0"/>
                  <a:gd name="G31" fmla="+- G27 10800 0"/>
                  <a:gd name="G32" fmla="+- G28 10800 0"/>
                  <a:gd name="G33" fmla="+- G29 10800 0"/>
                  <a:gd name="G34" fmla="+- G19 5400 0"/>
                  <a:gd name="G35" fmla="cos G34 10969111"/>
                  <a:gd name="G36" fmla="sin G34 10969111"/>
                  <a:gd name="G37" fmla="+/ 10969111 7802764 2"/>
                  <a:gd name="T2" fmla="*/ 180 256 1"/>
                  <a:gd name="T3" fmla="*/ 0 256 1"/>
                  <a:gd name="G38" fmla="+- G37 T2 T3"/>
                  <a:gd name="G39" fmla="?: G2 G37 G38"/>
                  <a:gd name="G40" fmla="cos 10800 G39"/>
                  <a:gd name="G41" fmla="sin 10800 G39"/>
                  <a:gd name="G42" fmla="cos 7261 G39"/>
                  <a:gd name="G43" fmla="sin 7261 G39"/>
                  <a:gd name="G44" fmla="+- G40 10800 0"/>
                  <a:gd name="G45" fmla="+- G41 10800 0"/>
                  <a:gd name="G46" fmla="+- G42 10800 0"/>
                  <a:gd name="G47" fmla="+- G43 10800 0"/>
                  <a:gd name="G48" fmla="+- G35 10800 0"/>
                  <a:gd name="G49" fmla="+- G36 10800 0"/>
                  <a:gd name="T4" fmla="*/ 19449 w 21600"/>
                  <a:gd name="T5" fmla="*/ 4333 h 21600"/>
                  <a:gd name="T6" fmla="*/ 1987 w 21600"/>
                  <a:gd name="T7" fmla="*/ 12773 h 21600"/>
                  <a:gd name="T8" fmla="*/ 16615 w 21600"/>
                  <a:gd name="T9" fmla="*/ 6452 h 21600"/>
                  <a:gd name="T10" fmla="*/ 4242 w 21600"/>
                  <a:gd name="T11" fmla="*/ 22600 h 21600"/>
                  <a:gd name="T12" fmla="*/ 2505 w 21600"/>
                  <a:gd name="T13" fmla="*/ 16523 h 21600"/>
                  <a:gd name="T14" fmla="*/ 8584 w 21600"/>
                  <a:gd name="T15" fmla="*/ 14786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7273" y="17146"/>
                    </a:moveTo>
                    <a:cubicBezTo>
                      <a:pt x="8351" y="17746"/>
                      <a:pt x="9565" y="18061"/>
                      <a:pt x="10800" y="18061"/>
                    </a:cubicBezTo>
                    <a:cubicBezTo>
                      <a:pt x="14810" y="18061"/>
                      <a:pt x="18061" y="14810"/>
                      <a:pt x="18061" y="10800"/>
                    </a:cubicBezTo>
                    <a:cubicBezTo>
                      <a:pt x="18061" y="6789"/>
                      <a:pt x="14810" y="3539"/>
                      <a:pt x="10800" y="3539"/>
                    </a:cubicBezTo>
                    <a:cubicBezTo>
                      <a:pt x="6789" y="3539"/>
                      <a:pt x="3539" y="6789"/>
                      <a:pt x="3539" y="10800"/>
                    </a:cubicBezTo>
                    <a:cubicBezTo>
                      <a:pt x="3538" y="11333"/>
                      <a:pt x="3597" y="11866"/>
                      <a:pt x="3714" y="12386"/>
                    </a:cubicBezTo>
                    <a:lnTo>
                      <a:pt x="261" y="13160"/>
                    </a:lnTo>
                    <a:cubicBezTo>
                      <a:pt x="87" y="12385"/>
                      <a:pt x="0" y="11594"/>
                      <a:pt x="0" y="10800"/>
                    </a:cubicBezTo>
                    <a:cubicBezTo>
                      <a:pt x="0" y="4835"/>
                      <a:pt x="4835" y="0"/>
                      <a:pt x="10800" y="0"/>
                    </a:cubicBezTo>
                    <a:cubicBezTo>
                      <a:pt x="16764" y="0"/>
                      <a:pt x="21600" y="4835"/>
                      <a:pt x="21600" y="10800"/>
                    </a:cubicBezTo>
                    <a:cubicBezTo>
                      <a:pt x="21600" y="16764"/>
                      <a:pt x="16764" y="21600"/>
                      <a:pt x="10800" y="21600"/>
                    </a:cubicBezTo>
                    <a:cubicBezTo>
                      <a:pt x="8964" y="21600"/>
                      <a:pt x="7158" y="21132"/>
                      <a:pt x="5554" y="20240"/>
                    </a:cubicBezTo>
                    <a:lnTo>
                      <a:pt x="4242" y="22600"/>
                    </a:lnTo>
                    <a:lnTo>
                      <a:pt x="2505" y="16523"/>
                    </a:lnTo>
                    <a:lnTo>
                      <a:pt x="8584" y="14786"/>
                    </a:lnTo>
                    <a:lnTo>
                      <a:pt x="7273" y="1714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grpSp>
      </p:grpSp>
      <p:grpSp>
        <p:nvGrpSpPr>
          <p:cNvPr id="395269" name="Group 12"/>
          <p:cNvGrpSpPr>
            <a:grpSpLocks noChangeAspect="1"/>
          </p:cNvGrpSpPr>
          <p:nvPr/>
        </p:nvGrpSpPr>
        <p:grpSpPr bwMode="auto">
          <a:xfrm>
            <a:off x="1706563" y="4518025"/>
            <a:ext cx="2538412" cy="1276350"/>
            <a:chOff x="576" y="2919"/>
            <a:chExt cx="1775" cy="892"/>
          </a:xfrm>
        </p:grpSpPr>
        <p:sp>
          <p:nvSpPr>
            <p:cNvPr id="395285" name="AutoShape 13"/>
            <p:cNvSpPr>
              <a:spLocks noChangeAspect="1" noChangeArrowheads="1"/>
            </p:cNvSpPr>
            <p:nvPr/>
          </p:nvSpPr>
          <p:spPr bwMode="auto">
            <a:xfrm>
              <a:off x="576" y="3434"/>
              <a:ext cx="579" cy="326"/>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395286" name="AutoShape 14"/>
            <p:cNvSpPr>
              <a:spLocks noChangeAspect="1" noChangeArrowheads="1"/>
            </p:cNvSpPr>
            <p:nvPr/>
          </p:nvSpPr>
          <p:spPr bwMode="auto">
            <a:xfrm>
              <a:off x="772" y="3172"/>
              <a:ext cx="579" cy="326"/>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395287" name="AutoShape 15"/>
            <p:cNvSpPr>
              <a:spLocks noChangeAspect="1" noChangeArrowheads="1"/>
            </p:cNvSpPr>
            <p:nvPr/>
          </p:nvSpPr>
          <p:spPr bwMode="auto">
            <a:xfrm>
              <a:off x="627" y="2919"/>
              <a:ext cx="579" cy="326"/>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395288" name="Text Box 16"/>
            <p:cNvSpPr txBox="1">
              <a:spLocks noChangeAspect="1" noChangeArrowheads="1"/>
            </p:cNvSpPr>
            <p:nvPr/>
          </p:nvSpPr>
          <p:spPr bwMode="auto">
            <a:xfrm>
              <a:off x="1267" y="3427"/>
              <a:ext cx="1084" cy="384"/>
            </a:xfrm>
            <a:prstGeom prst="rect">
              <a:avLst/>
            </a:prstGeom>
            <a:noFill/>
            <a:ln w="31750" algn="ctr">
              <a:noFill/>
              <a:miter lim="800000"/>
              <a:headEnd/>
              <a:tailEnd/>
            </a:ln>
          </p:spPr>
          <p:txBody>
            <a:bodyPr wrap="none">
              <a:spAutoFit/>
            </a:bodyPr>
            <a:lstStyle/>
            <a:p>
              <a:r>
                <a:rPr lang="en-US" sz="1600" b="1" i="1">
                  <a:latin typeface="Arial Narrow" pitchFamily="34" charset="0"/>
                </a:rPr>
                <a:t>Release Backlog </a:t>
              </a:r>
            </a:p>
            <a:p>
              <a:endParaRPr lang="en-US" sz="1400">
                <a:latin typeface="Arial Narrow" pitchFamily="34" charset="0"/>
              </a:endParaRPr>
            </a:p>
          </p:txBody>
        </p:sp>
      </p:grpSp>
      <p:grpSp>
        <p:nvGrpSpPr>
          <p:cNvPr id="395270" name="Group 18"/>
          <p:cNvGrpSpPr>
            <a:grpSpLocks noChangeAspect="1"/>
          </p:cNvGrpSpPr>
          <p:nvPr/>
        </p:nvGrpSpPr>
        <p:grpSpPr bwMode="auto">
          <a:xfrm>
            <a:off x="4111625" y="4062413"/>
            <a:ext cx="806450" cy="600075"/>
            <a:chOff x="2550" y="2556"/>
            <a:chExt cx="810" cy="602"/>
          </a:xfrm>
        </p:grpSpPr>
        <p:sp>
          <p:nvSpPr>
            <p:cNvPr id="395281" name="AutoShape 19"/>
            <p:cNvSpPr>
              <a:spLocks noChangeAspect="1" noChangeArrowheads="1"/>
            </p:cNvSpPr>
            <p:nvPr/>
          </p:nvSpPr>
          <p:spPr bwMode="auto">
            <a:xfrm>
              <a:off x="2688" y="2830"/>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395282" name="AutoShape 20"/>
            <p:cNvSpPr>
              <a:spLocks noChangeAspect="1" noChangeArrowheads="1"/>
            </p:cNvSpPr>
            <p:nvPr/>
          </p:nvSpPr>
          <p:spPr bwMode="auto">
            <a:xfrm>
              <a:off x="2642" y="2739"/>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395283" name="AutoShape 21"/>
            <p:cNvSpPr>
              <a:spLocks noChangeAspect="1" noChangeArrowheads="1"/>
            </p:cNvSpPr>
            <p:nvPr/>
          </p:nvSpPr>
          <p:spPr bwMode="auto">
            <a:xfrm>
              <a:off x="2596" y="2648"/>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395284" name="AutoShape 22"/>
            <p:cNvSpPr>
              <a:spLocks noChangeAspect="1" noChangeArrowheads="1"/>
            </p:cNvSpPr>
            <p:nvPr/>
          </p:nvSpPr>
          <p:spPr bwMode="auto">
            <a:xfrm>
              <a:off x="2550" y="2556"/>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grpSp>
      <p:sp>
        <p:nvSpPr>
          <p:cNvPr id="290839" name="AutoShape 23"/>
          <p:cNvSpPr>
            <a:spLocks noChangeAspect="1" noChangeArrowheads="1"/>
          </p:cNvSpPr>
          <p:nvPr/>
        </p:nvSpPr>
        <p:spPr bwMode="auto">
          <a:xfrm>
            <a:off x="3082925" y="4002088"/>
            <a:ext cx="960438" cy="684212"/>
          </a:xfrm>
          <a:prstGeom prst="rightArrow">
            <a:avLst>
              <a:gd name="adj1" fmla="val 50000"/>
              <a:gd name="adj2" fmla="val 350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95272" name="Text Box 24"/>
          <p:cNvSpPr txBox="1">
            <a:spLocks noChangeAspect="1" noChangeArrowheads="1"/>
          </p:cNvSpPr>
          <p:nvPr/>
        </p:nvSpPr>
        <p:spPr bwMode="auto">
          <a:xfrm>
            <a:off x="3708400" y="3592513"/>
            <a:ext cx="1300163" cy="336550"/>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Backlog tasks</a:t>
            </a:r>
          </a:p>
        </p:txBody>
      </p:sp>
      <p:sp>
        <p:nvSpPr>
          <p:cNvPr id="290842" name="AutoShape 26"/>
          <p:cNvSpPr>
            <a:spLocks noChangeAspect="1" noChangeArrowheads="1"/>
          </p:cNvSpPr>
          <p:nvPr/>
        </p:nvSpPr>
        <p:spPr bwMode="auto">
          <a:xfrm>
            <a:off x="6184900" y="4021138"/>
            <a:ext cx="1039813" cy="684212"/>
          </a:xfrm>
          <a:prstGeom prst="rightArrow">
            <a:avLst>
              <a:gd name="adj1" fmla="val 50000"/>
              <a:gd name="adj2" fmla="val 379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95274" name="AutoShape 27"/>
          <p:cNvSpPr>
            <a:spLocks noChangeAspect="1" noChangeArrowheads="1"/>
          </p:cNvSpPr>
          <p:nvPr/>
        </p:nvSpPr>
        <p:spPr bwMode="auto">
          <a:xfrm>
            <a:off x="7375525" y="4051300"/>
            <a:ext cx="1003300" cy="565150"/>
          </a:xfrm>
          <a:prstGeom prst="cube">
            <a:avLst>
              <a:gd name="adj" fmla="val 25000"/>
            </a:avLst>
          </a:prstGeom>
          <a:solidFill>
            <a:srgbClr val="FF3300"/>
          </a:solidFill>
          <a:ln w="31750">
            <a:solidFill>
              <a:schemeClr val="tx1"/>
            </a:solidFill>
            <a:miter lim="800000"/>
            <a:headEnd/>
            <a:tailEnd/>
          </a:ln>
        </p:spPr>
        <p:txBody>
          <a:bodyPr wrap="none" anchor="ctr"/>
          <a:lstStyle/>
          <a:p>
            <a:endParaRPr lang="en-US"/>
          </a:p>
        </p:txBody>
      </p:sp>
      <p:sp>
        <p:nvSpPr>
          <p:cNvPr id="395275" name="Text Box 28"/>
          <p:cNvSpPr txBox="1">
            <a:spLocks noChangeAspect="1" noChangeArrowheads="1"/>
          </p:cNvSpPr>
          <p:nvPr/>
        </p:nvSpPr>
        <p:spPr bwMode="auto">
          <a:xfrm>
            <a:off x="7051675" y="4751388"/>
            <a:ext cx="1863725" cy="581025"/>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Potentially Shippable</a:t>
            </a:r>
          </a:p>
          <a:p>
            <a:pPr algn="ctr"/>
            <a:r>
              <a:rPr lang="en-US" sz="1600" b="1" i="1">
                <a:latin typeface="Arial Narrow" pitchFamily="34" charset="0"/>
              </a:rPr>
              <a:t>Product Increment</a:t>
            </a:r>
          </a:p>
        </p:txBody>
      </p:sp>
      <p:sp>
        <p:nvSpPr>
          <p:cNvPr id="395276" name="AutoShape 31"/>
          <p:cNvSpPr>
            <a:spLocks noChangeAspect="1" noChangeArrowheads="1"/>
          </p:cNvSpPr>
          <p:nvPr/>
        </p:nvSpPr>
        <p:spPr bwMode="auto">
          <a:xfrm>
            <a:off x="1968500" y="4162425"/>
            <a:ext cx="1017588" cy="465138"/>
          </a:xfrm>
          <a:prstGeom prst="cube">
            <a:avLst>
              <a:gd name="adj" fmla="val 25000"/>
            </a:avLst>
          </a:prstGeom>
          <a:solidFill>
            <a:srgbClr val="FF7C80"/>
          </a:solidFill>
          <a:ln w="31750">
            <a:solidFill>
              <a:srgbClr val="336666"/>
            </a:solidFill>
            <a:miter lim="800000"/>
            <a:headEnd/>
            <a:tailEnd/>
          </a:ln>
        </p:spPr>
        <p:txBody>
          <a:bodyPr wrap="none" anchor="ctr"/>
          <a:lstStyle/>
          <a:p>
            <a:endParaRPr lang="en-US"/>
          </a:p>
        </p:txBody>
      </p:sp>
      <p:sp>
        <p:nvSpPr>
          <p:cNvPr id="395277" name="Text Box 32"/>
          <p:cNvSpPr txBox="1">
            <a:spLocks noChangeAspect="1" noChangeArrowheads="1"/>
          </p:cNvSpPr>
          <p:nvPr/>
        </p:nvSpPr>
        <p:spPr bwMode="auto">
          <a:xfrm>
            <a:off x="461963" y="3659188"/>
            <a:ext cx="2227262" cy="336550"/>
          </a:xfrm>
          <a:prstGeom prst="rect">
            <a:avLst/>
          </a:prstGeom>
          <a:noFill/>
          <a:ln w="31750" algn="ctr">
            <a:noFill/>
            <a:miter lim="800000"/>
            <a:headEnd/>
            <a:tailEnd/>
          </a:ln>
        </p:spPr>
        <p:txBody>
          <a:bodyPr>
            <a:spAutoFit/>
          </a:bodyPr>
          <a:lstStyle/>
          <a:p>
            <a:r>
              <a:rPr lang="en-US" sz="1600" b="1" i="1">
                <a:latin typeface="Arial Narrow" pitchFamily="34" charset="0"/>
              </a:rPr>
              <a:t>Iteration Backlog</a:t>
            </a:r>
          </a:p>
        </p:txBody>
      </p:sp>
      <p:sp>
        <p:nvSpPr>
          <p:cNvPr id="27" name="Oval 26"/>
          <p:cNvSpPr/>
          <p:nvPr/>
        </p:nvSpPr>
        <p:spPr>
          <a:xfrm>
            <a:off x="1066800" y="2438400"/>
            <a:ext cx="6286500" cy="4000500"/>
          </a:xfrm>
          <a:prstGeom prst="ellipse">
            <a:avLst/>
          </a:prstGeom>
          <a:noFill/>
          <a:ln>
            <a:solidFill>
              <a:schemeClr val="tx1"/>
            </a:solid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1" name="Rectangle 2"/>
          <p:cNvSpPr>
            <a:spLocks noGrp="1" noChangeArrowheads="1"/>
          </p:cNvSpPr>
          <p:nvPr>
            <p:ph type="title"/>
          </p:nvPr>
        </p:nvSpPr>
        <p:spPr/>
        <p:txBody>
          <a:bodyPr/>
          <a:lstStyle/>
          <a:p>
            <a:r>
              <a:rPr lang="en-US" dirty="0" smtClean="0"/>
              <a:t>Uncertainty</a:t>
            </a:r>
          </a:p>
        </p:txBody>
      </p:sp>
      <p:sp>
        <p:nvSpPr>
          <p:cNvPr id="399362" name="Rectangle 3"/>
          <p:cNvSpPr>
            <a:spLocks noGrp="1" noChangeArrowheads="1"/>
          </p:cNvSpPr>
          <p:nvPr>
            <p:ph type="body" idx="1"/>
          </p:nvPr>
        </p:nvSpPr>
        <p:spPr/>
        <p:txBody>
          <a:bodyPr/>
          <a:lstStyle/>
          <a:p>
            <a:pPr>
              <a:lnSpc>
                <a:spcPct val="80000"/>
              </a:lnSpc>
            </a:pPr>
            <a:r>
              <a:rPr lang="en-US" sz="2400" smtClean="0"/>
              <a:t>We </a:t>
            </a:r>
            <a:r>
              <a:rPr lang="en-US" sz="2400" b="1" smtClean="0"/>
              <a:t>expect uncertainty and manage for it</a:t>
            </a:r>
            <a:r>
              <a:rPr lang="en-US" sz="2400" smtClean="0"/>
              <a:t> through iterations, anticipation and adaptation. </a:t>
            </a:r>
          </a:p>
        </p:txBody>
      </p:sp>
      <p:pic>
        <p:nvPicPr>
          <p:cNvPr id="399363" name="Picture 4" descr="Projected Path"/>
          <p:cNvPicPr>
            <a:picLocks noChangeAspect="1" noChangeArrowheads="1"/>
          </p:cNvPicPr>
          <p:nvPr/>
        </p:nvPicPr>
        <p:blipFill>
          <a:blip r:embed="rId3"/>
          <a:srcRect/>
          <a:stretch>
            <a:fillRect/>
          </a:stretch>
        </p:blipFill>
        <p:spPr bwMode="auto">
          <a:xfrm>
            <a:off x="1746250" y="2601913"/>
            <a:ext cx="5715000" cy="3857625"/>
          </a:xfrm>
          <a:prstGeom prst="rect">
            <a:avLst/>
          </a:prstGeom>
          <a:noFill/>
          <a:ln w="9525">
            <a:noFill/>
            <a:miter lim="800000"/>
            <a:headEnd/>
            <a:tailEnd/>
          </a:ln>
        </p:spPr>
      </p:pic>
      <p:sp>
        <p:nvSpPr>
          <p:cNvPr id="380933" name="Freeform 5"/>
          <p:cNvSpPr>
            <a:spLocks noChangeAspect="1"/>
          </p:cNvSpPr>
          <p:nvPr/>
        </p:nvSpPr>
        <p:spPr bwMode="auto">
          <a:xfrm rot="1409788">
            <a:off x="2803525" y="3906838"/>
            <a:ext cx="1236663" cy="477837"/>
          </a:xfrm>
          <a:custGeom>
            <a:avLst/>
            <a:gdLst>
              <a:gd name="T0" fmla="*/ 450109 w 2176"/>
              <a:gd name="T1" fmla="*/ 0 h 793"/>
              <a:gd name="T2" fmla="*/ 480230 w 2176"/>
              <a:gd name="T3" fmla="*/ 133168 h 793"/>
              <a:gd name="T4" fmla="*/ 578549 w 2176"/>
              <a:gd name="T5" fmla="*/ 228374 h 793"/>
              <a:gd name="T6" fmla="*/ 771778 w 2176"/>
              <a:gd name="T7" fmla="*/ 303695 h 793"/>
              <a:gd name="T8" fmla="*/ 880895 w 2176"/>
              <a:gd name="T9" fmla="*/ 341054 h 793"/>
              <a:gd name="T10" fmla="*/ 1020133 w 2176"/>
              <a:gd name="T11" fmla="*/ 384439 h 793"/>
              <a:gd name="T12" fmla="*/ 1140048 w 2176"/>
              <a:gd name="T13" fmla="*/ 425414 h 793"/>
              <a:gd name="T14" fmla="*/ 1235526 w 2176"/>
              <a:gd name="T15" fmla="*/ 468798 h 793"/>
              <a:gd name="T16" fmla="*/ 1134934 w 2176"/>
              <a:gd name="T17" fmla="*/ 477234 h 793"/>
              <a:gd name="T18" fmla="*/ 1006493 w 2176"/>
              <a:gd name="T19" fmla="*/ 474222 h 793"/>
              <a:gd name="T20" fmla="*/ 867255 w 2176"/>
              <a:gd name="T21" fmla="*/ 474222 h 793"/>
              <a:gd name="T22" fmla="*/ 730859 w 2176"/>
              <a:gd name="T23" fmla="*/ 468798 h 793"/>
              <a:gd name="T24" fmla="*/ 504668 w 2176"/>
              <a:gd name="T25" fmla="*/ 442285 h 793"/>
              <a:gd name="T26" fmla="*/ 198912 w 2176"/>
              <a:gd name="T27" fmla="*/ 350092 h 793"/>
              <a:gd name="T28" fmla="*/ 0 w 2176"/>
              <a:gd name="T29" fmla="*/ 205476 h 7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6"/>
              <a:gd name="T46" fmla="*/ 0 h 793"/>
              <a:gd name="T47" fmla="*/ 2176 w 2176"/>
              <a:gd name="T48" fmla="*/ 793 h 7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6" h="793">
                <a:moveTo>
                  <a:pt x="792" y="0"/>
                </a:moveTo>
                <a:cubicBezTo>
                  <a:pt x="799" y="79"/>
                  <a:pt x="807" y="158"/>
                  <a:pt x="845" y="221"/>
                </a:cubicBezTo>
                <a:cubicBezTo>
                  <a:pt x="883" y="284"/>
                  <a:pt x="932" y="332"/>
                  <a:pt x="1018" y="379"/>
                </a:cubicBezTo>
                <a:cubicBezTo>
                  <a:pt x="1104" y="426"/>
                  <a:pt x="1269" y="473"/>
                  <a:pt x="1358" y="504"/>
                </a:cubicBezTo>
                <a:cubicBezTo>
                  <a:pt x="1447" y="535"/>
                  <a:pt x="1477" y="544"/>
                  <a:pt x="1550" y="566"/>
                </a:cubicBezTo>
                <a:cubicBezTo>
                  <a:pt x="1623" y="588"/>
                  <a:pt x="1719" y="615"/>
                  <a:pt x="1795" y="638"/>
                </a:cubicBezTo>
                <a:cubicBezTo>
                  <a:pt x="1871" y="661"/>
                  <a:pt x="1943" y="683"/>
                  <a:pt x="2006" y="706"/>
                </a:cubicBezTo>
                <a:cubicBezTo>
                  <a:pt x="2069" y="729"/>
                  <a:pt x="2176" y="764"/>
                  <a:pt x="2174" y="778"/>
                </a:cubicBezTo>
                <a:cubicBezTo>
                  <a:pt x="2172" y="792"/>
                  <a:pt x="2064" y="791"/>
                  <a:pt x="1997" y="792"/>
                </a:cubicBezTo>
                <a:cubicBezTo>
                  <a:pt x="1930" y="793"/>
                  <a:pt x="1849" y="788"/>
                  <a:pt x="1771" y="787"/>
                </a:cubicBezTo>
                <a:cubicBezTo>
                  <a:pt x="1693" y="786"/>
                  <a:pt x="1607" y="788"/>
                  <a:pt x="1526" y="787"/>
                </a:cubicBezTo>
                <a:cubicBezTo>
                  <a:pt x="1445" y="786"/>
                  <a:pt x="1392" y="787"/>
                  <a:pt x="1286" y="778"/>
                </a:cubicBezTo>
                <a:cubicBezTo>
                  <a:pt x="1180" y="769"/>
                  <a:pt x="1044" y="767"/>
                  <a:pt x="888" y="734"/>
                </a:cubicBezTo>
                <a:cubicBezTo>
                  <a:pt x="732" y="701"/>
                  <a:pt x="498" y="646"/>
                  <a:pt x="350" y="581"/>
                </a:cubicBezTo>
                <a:cubicBezTo>
                  <a:pt x="202" y="516"/>
                  <a:pt x="58" y="381"/>
                  <a:pt x="0" y="341"/>
                </a:cubicBezTo>
              </a:path>
            </a:pathLst>
          </a:custGeom>
          <a:gradFill rotWithShape="1">
            <a:gsLst>
              <a:gs pos="0">
                <a:srgbClr val="00FF00">
                  <a:alpha val="65999"/>
                </a:srgbClr>
              </a:gs>
              <a:gs pos="100000">
                <a:srgbClr val="007600">
                  <a:alpha val="45000"/>
                </a:srgbClr>
              </a:gs>
            </a:gsLst>
            <a:lin ang="5400000" scaled="1"/>
          </a:gradFill>
          <a:ln w="9525">
            <a:solidFill>
              <a:schemeClr val="tx1"/>
            </a:solidFill>
            <a:round/>
            <a:headEnd/>
            <a:tailEnd/>
          </a:ln>
        </p:spPr>
        <p:txBody>
          <a:bodyPr/>
          <a:lstStyle/>
          <a:p>
            <a:endParaRPr lang="en-US"/>
          </a:p>
        </p:txBody>
      </p:sp>
      <p:sp>
        <p:nvSpPr>
          <p:cNvPr id="380934" name="Freeform 6"/>
          <p:cNvSpPr>
            <a:spLocks noChangeAspect="1"/>
          </p:cNvSpPr>
          <p:nvPr/>
        </p:nvSpPr>
        <p:spPr bwMode="auto">
          <a:xfrm rot="933942">
            <a:off x="2563813" y="3843338"/>
            <a:ext cx="2081212" cy="722312"/>
          </a:xfrm>
          <a:custGeom>
            <a:avLst/>
            <a:gdLst>
              <a:gd name="T0" fmla="*/ 757500 w 2176"/>
              <a:gd name="T1" fmla="*/ 0 h 793"/>
              <a:gd name="T2" fmla="*/ 808191 w 2176"/>
              <a:gd name="T3" fmla="*/ 201300 h 793"/>
              <a:gd name="T4" fmla="*/ 973655 w 2176"/>
              <a:gd name="T5" fmla="*/ 345216 h 793"/>
              <a:gd name="T6" fmla="*/ 1298845 w 2176"/>
              <a:gd name="T7" fmla="*/ 459073 h 793"/>
              <a:gd name="T8" fmla="*/ 1482481 w 2176"/>
              <a:gd name="T9" fmla="*/ 515547 h 793"/>
              <a:gd name="T10" fmla="*/ 1716808 w 2176"/>
              <a:gd name="T11" fmla="*/ 581129 h 793"/>
              <a:gd name="T12" fmla="*/ 1918617 w 2176"/>
              <a:gd name="T13" fmla="*/ 643067 h 793"/>
              <a:gd name="T14" fmla="*/ 2079299 w 2176"/>
              <a:gd name="T15" fmla="*/ 708649 h 793"/>
              <a:gd name="T16" fmla="*/ 1910009 w 2176"/>
              <a:gd name="T17" fmla="*/ 721401 h 793"/>
              <a:gd name="T18" fmla="*/ 1693854 w 2176"/>
              <a:gd name="T19" fmla="*/ 716847 h 793"/>
              <a:gd name="T20" fmla="*/ 1459526 w 2176"/>
              <a:gd name="T21" fmla="*/ 716847 h 793"/>
              <a:gd name="T22" fmla="*/ 1229981 w 2176"/>
              <a:gd name="T23" fmla="*/ 708649 h 793"/>
              <a:gd name="T24" fmla="*/ 849318 w 2176"/>
              <a:gd name="T25" fmla="*/ 668571 h 793"/>
              <a:gd name="T26" fmla="*/ 334754 w 2176"/>
              <a:gd name="T27" fmla="*/ 529210 h 793"/>
              <a:gd name="T28" fmla="*/ 0 w 2176"/>
              <a:gd name="T29" fmla="*/ 310603 h 7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6"/>
              <a:gd name="T46" fmla="*/ 0 h 793"/>
              <a:gd name="T47" fmla="*/ 2176 w 2176"/>
              <a:gd name="T48" fmla="*/ 793 h 7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6" h="793">
                <a:moveTo>
                  <a:pt x="792" y="0"/>
                </a:moveTo>
                <a:cubicBezTo>
                  <a:pt x="799" y="79"/>
                  <a:pt x="807" y="158"/>
                  <a:pt x="845" y="221"/>
                </a:cubicBezTo>
                <a:cubicBezTo>
                  <a:pt x="883" y="284"/>
                  <a:pt x="932" y="332"/>
                  <a:pt x="1018" y="379"/>
                </a:cubicBezTo>
                <a:cubicBezTo>
                  <a:pt x="1104" y="426"/>
                  <a:pt x="1269" y="473"/>
                  <a:pt x="1358" y="504"/>
                </a:cubicBezTo>
                <a:cubicBezTo>
                  <a:pt x="1447" y="535"/>
                  <a:pt x="1477" y="544"/>
                  <a:pt x="1550" y="566"/>
                </a:cubicBezTo>
                <a:cubicBezTo>
                  <a:pt x="1623" y="588"/>
                  <a:pt x="1719" y="615"/>
                  <a:pt x="1795" y="638"/>
                </a:cubicBezTo>
                <a:cubicBezTo>
                  <a:pt x="1871" y="661"/>
                  <a:pt x="1943" y="683"/>
                  <a:pt x="2006" y="706"/>
                </a:cubicBezTo>
                <a:cubicBezTo>
                  <a:pt x="2069" y="729"/>
                  <a:pt x="2176" y="764"/>
                  <a:pt x="2174" y="778"/>
                </a:cubicBezTo>
                <a:cubicBezTo>
                  <a:pt x="2172" y="792"/>
                  <a:pt x="2064" y="791"/>
                  <a:pt x="1997" y="792"/>
                </a:cubicBezTo>
                <a:cubicBezTo>
                  <a:pt x="1930" y="793"/>
                  <a:pt x="1849" y="788"/>
                  <a:pt x="1771" y="787"/>
                </a:cubicBezTo>
                <a:cubicBezTo>
                  <a:pt x="1693" y="786"/>
                  <a:pt x="1607" y="788"/>
                  <a:pt x="1526" y="787"/>
                </a:cubicBezTo>
                <a:cubicBezTo>
                  <a:pt x="1445" y="786"/>
                  <a:pt x="1392" y="787"/>
                  <a:pt x="1286" y="778"/>
                </a:cubicBezTo>
                <a:cubicBezTo>
                  <a:pt x="1180" y="769"/>
                  <a:pt x="1044" y="767"/>
                  <a:pt x="888" y="734"/>
                </a:cubicBezTo>
                <a:cubicBezTo>
                  <a:pt x="732" y="701"/>
                  <a:pt x="498" y="646"/>
                  <a:pt x="350" y="581"/>
                </a:cubicBezTo>
                <a:cubicBezTo>
                  <a:pt x="202" y="516"/>
                  <a:pt x="58" y="381"/>
                  <a:pt x="0" y="341"/>
                </a:cubicBezTo>
              </a:path>
            </a:pathLst>
          </a:custGeom>
          <a:gradFill rotWithShape="1">
            <a:gsLst>
              <a:gs pos="0">
                <a:srgbClr val="00FF00">
                  <a:alpha val="65999"/>
                </a:srgbClr>
              </a:gs>
              <a:gs pos="100000">
                <a:srgbClr val="007600">
                  <a:alpha val="45000"/>
                </a:srgbClr>
              </a:gs>
            </a:gsLst>
            <a:lin ang="5400000" scaled="1"/>
          </a:gradFill>
          <a:ln w="9525">
            <a:solidFill>
              <a:schemeClr val="tx1"/>
            </a:solidFill>
            <a:round/>
            <a:headEnd/>
            <a:tailEnd/>
          </a:ln>
        </p:spPr>
        <p:txBody>
          <a:bodyPr/>
          <a:lstStyle/>
          <a:p>
            <a:endParaRPr lang="en-US"/>
          </a:p>
        </p:txBody>
      </p:sp>
      <p:sp>
        <p:nvSpPr>
          <p:cNvPr id="380935" name="Freeform 7"/>
          <p:cNvSpPr>
            <a:spLocks noChangeAspect="1"/>
          </p:cNvSpPr>
          <p:nvPr/>
        </p:nvSpPr>
        <p:spPr bwMode="auto">
          <a:xfrm rot="540211">
            <a:off x="2628900" y="3892550"/>
            <a:ext cx="2400300" cy="876300"/>
          </a:xfrm>
          <a:custGeom>
            <a:avLst/>
            <a:gdLst>
              <a:gd name="T0" fmla="*/ 873638 w 2176"/>
              <a:gd name="T1" fmla="*/ 0 h 793"/>
              <a:gd name="T2" fmla="*/ 932102 w 2176"/>
              <a:gd name="T3" fmla="*/ 244215 h 793"/>
              <a:gd name="T4" fmla="*/ 1122934 w 2176"/>
              <a:gd name="T5" fmla="*/ 418812 h 793"/>
              <a:gd name="T6" fmla="*/ 1497981 w 2176"/>
              <a:gd name="T7" fmla="*/ 556942 h 793"/>
              <a:gd name="T8" fmla="*/ 1709772 w 2176"/>
              <a:gd name="T9" fmla="*/ 625455 h 793"/>
              <a:gd name="T10" fmla="*/ 1980027 w 2176"/>
              <a:gd name="T11" fmla="*/ 705018 h 793"/>
              <a:gd name="T12" fmla="*/ 2212776 w 2176"/>
              <a:gd name="T13" fmla="*/ 780161 h 793"/>
              <a:gd name="T14" fmla="*/ 2398094 w 2176"/>
              <a:gd name="T15" fmla="*/ 859724 h 793"/>
              <a:gd name="T16" fmla="*/ 2202848 w 2176"/>
              <a:gd name="T17" fmla="*/ 875195 h 793"/>
              <a:gd name="T18" fmla="*/ 1953553 w 2176"/>
              <a:gd name="T19" fmla="*/ 869670 h 793"/>
              <a:gd name="T20" fmla="*/ 1683298 w 2176"/>
              <a:gd name="T21" fmla="*/ 869670 h 793"/>
              <a:gd name="T22" fmla="*/ 1418560 w 2176"/>
              <a:gd name="T23" fmla="*/ 859724 h 793"/>
              <a:gd name="T24" fmla="*/ 979534 w 2176"/>
              <a:gd name="T25" fmla="*/ 811102 h 793"/>
              <a:gd name="T26" fmla="*/ 386078 w 2176"/>
              <a:gd name="T27" fmla="*/ 642031 h 793"/>
              <a:gd name="T28" fmla="*/ 0 w 2176"/>
              <a:gd name="T29" fmla="*/ 376820 h 7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6"/>
              <a:gd name="T46" fmla="*/ 0 h 793"/>
              <a:gd name="T47" fmla="*/ 2176 w 2176"/>
              <a:gd name="T48" fmla="*/ 793 h 7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6" h="793">
                <a:moveTo>
                  <a:pt x="792" y="0"/>
                </a:moveTo>
                <a:cubicBezTo>
                  <a:pt x="799" y="79"/>
                  <a:pt x="807" y="158"/>
                  <a:pt x="845" y="221"/>
                </a:cubicBezTo>
                <a:cubicBezTo>
                  <a:pt x="883" y="284"/>
                  <a:pt x="932" y="332"/>
                  <a:pt x="1018" y="379"/>
                </a:cubicBezTo>
                <a:cubicBezTo>
                  <a:pt x="1104" y="426"/>
                  <a:pt x="1269" y="473"/>
                  <a:pt x="1358" y="504"/>
                </a:cubicBezTo>
                <a:cubicBezTo>
                  <a:pt x="1447" y="535"/>
                  <a:pt x="1477" y="544"/>
                  <a:pt x="1550" y="566"/>
                </a:cubicBezTo>
                <a:cubicBezTo>
                  <a:pt x="1623" y="588"/>
                  <a:pt x="1719" y="615"/>
                  <a:pt x="1795" y="638"/>
                </a:cubicBezTo>
                <a:cubicBezTo>
                  <a:pt x="1871" y="661"/>
                  <a:pt x="1943" y="683"/>
                  <a:pt x="2006" y="706"/>
                </a:cubicBezTo>
                <a:cubicBezTo>
                  <a:pt x="2069" y="729"/>
                  <a:pt x="2176" y="764"/>
                  <a:pt x="2174" y="778"/>
                </a:cubicBezTo>
                <a:cubicBezTo>
                  <a:pt x="2172" y="792"/>
                  <a:pt x="2064" y="791"/>
                  <a:pt x="1997" y="792"/>
                </a:cubicBezTo>
                <a:cubicBezTo>
                  <a:pt x="1930" y="793"/>
                  <a:pt x="1849" y="788"/>
                  <a:pt x="1771" y="787"/>
                </a:cubicBezTo>
                <a:cubicBezTo>
                  <a:pt x="1693" y="786"/>
                  <a:pt x="1607" y="788"/>
                  <a:pt x="1526" y="787"/>
                </a:cubicBezTo>
                <a:cubicBezTo>
                  <a:pt x="1445" y="786"/>
                  <a:pt x="1392" y="787"/>
                  <a:pt x="1286" y="778"/>
                </a:cubicBezTo>
                <a:cubicBezTo>
                  <a:pt x="1180" y="769"/>
                  <a:pt x="1044" y="767"/>
                  <a:pt x="888" y="734"/>
                </a:cubicBezTo>
                <a:cubicBezTo>
                  <a:pt x="732" y="701"/>
                  <a:pt x="498" y="646"/>
                  <a:pt x="350" y="581"/>
                </a:cubicBezTo>
                <a:cubicBezTo>
                  <a:pt x="202" y="516"/>
                  <a:pt x="58" y="381"/>
                  <a:pt x="0" y="341"/>
                </a:cubicBezTo>
              </a:path>
            </a:pathLst>
          </a:custGeom>
          <a:gradFill rotWithShape="1">
            <a:gsLst>
              <a:gs pos="0">
                <a:srgbClr val="00FF00">
                  <a:alpha val="65999"/>
                </a:srgbClr>
              </a:gs>
              <a:gs pos="100000">
                <a:srgbClr val="007600">
                  <a:alpha val="45000"/>
                </a:srgbClr>
              </a:gs>
            </a:gsLst>
            <a:lin ang="5400000" scaled="1"/>
          </a:gradFill>
          <a:ln w="9525">
            <a:solidFill>
              <a:schemeClr val="tx1"/>
            </a:solidFill>
            <a:round/>
            <a:headEnd/>
            <a:tailEnd/>
          </a:ln>
        </p:spPr>
        <p:txBody>
          <a:bodyPr/>
          <a:lstStyle/>
          <a:p>
            <a:endParaRPr lang="en-US"/>
          </a:p>
        </p:txBody>
      </p:sp>
      <p:sp>
        <p:nvSpPr>
          <p:cNvPr id="380936" name="Freeform 8"/>
          <p:cNvSpPr>
            <a:spLocks noChangeAspect="1"/>
          </p:cNvSpPr>
          <p:nvPr/>
        </p:nvSpPr>
        <p:spPr bwMode="auto">
          <a:xfrm rot="204749">
            <a:off x="2338388" y="3790950"/>
            <a:ext cx="2906712" cy="1060450"/>
          </a:xfrm>
          <a:custGeom>
            <a:avLst/>
            <a:gdLst>
              <a:gd name="T0" fmla="*/ 1057958 w 2176"/>
              <a:gd name="T1" fmla="*/ 0 h 793"/>
              <a:gd name="T2" fmla="*/ 1128755 w 2176"/>
              <a:gd name="T3" fmla="*/ 295535 h 793"/>
              <a:gd name="T4" fmla="*/ 1359849 w 2176"/>
              <a:gd name="T5" fmla="*/ 506823 h 793"/>
              <a:gd name="T6" fmla="*/ 1814023 w 2176"/>
              <a:gd name="T7" fmla="*/ 673981 h 793"/>
              <a:gd name="T8" fmla="*/ 2070498 w 2176"/>
              <a:gd name="T9" fmla="*/ 756891 h 793"/>
              <a:gd name="T10" fmla="*/ 2397770 w 2176"/>
              <a:gd name="T11" fmla="*/ 853174 h 793"/>
              <a:gd name="T12" fmla="*/ 2679625 w 2176"/>
              <a:gd name="T13" fmla="*/ 944108 h 793"/>
              <a:gd name="T14" fmla="*/ 2904040 w 2176"/>
              <a:gd name="T15" fmla="*/ 1040391 h 793"/>
              <a:gd name="T16" fmla="*/ 2667602 w 2176"/>
              <a:gd name="T17" fmla="*/ 1059113 h 793"/>
              <a:gd name="T18" fmla="*/ 2365711 w 2176"/>
              <a:gd name="T19" fmla="*/ 1052426 h 793"/>
              <a:gd name="T20" fmla="*/ 2038438 w 2176"/>
              <a:gd name="T21" fmla="*/ 1052426 h 793"/>
              <a:gd name="T22" fmla="*/ 1717845 w 2176"/>
              <a:gd name="T23" fmla="*/ 1040391 h 793"/>
              <a:gd name="T24" fmla="*/ 1186195 w 2176"/>
              <a:gd name="T25" fmla="*/ 981551 h 793"/>
              <a:gd name="T26" fmla="*/ 467532 w 2176"/>
              <a:gd name="T27" fmla="*/ 776950 h 793"/>
              <a:gd name="T28" fmla="*/ 0 w 2176"/>
              <a:gd name="T29" fmla="*/ 456007 h 7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6"/>
              <a:gd name="T46" fmla="*/ 0 h 793"/>
              <a:gd name="T47" fmla="*/ 2176 w 2176"/>
              <a:gd name="T48" fmla="*/ 793 h 7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6" h="793">
                <a:moveTo>
                  <a:pt x="792" y="0"/>
                </a:moveTo>
                <a:cubicBezTo>
                  <a:pt x="799" y="79"/>
                  <a:pt x="807" y="158"/>
                  <a:pt x="845" y="221"/>
                </a:cubicBezTo>
                <a:cubicBezTo>
                  <a:pt x="883" y="284"/>
                  <a:pt x="932" y="332"/>
                  <a:pt x="1018" y="379"/>
                </a:cubicBezTo>
                <a:cubicBezTo>
                  <a:pt x="1104" y="426"/>
                  <a:pt x="1269" y="473"/>
                  <a:pt x="1358" y="504"/>
                </a:cubicBezTo>
                <a:cubicBezTo>
                  <a:pt x="1447" y="535"/>
                  <a:pt x="1477" y="544"/>
                  <a:pt x="1550" y="566"/>
                </a:cubicBezTo>
                <a:cubicBezTo>
                  <a:pt x="1623" y="588"/>
                  <a:pt x="1719" y="615"/>
                  <a:pt x="1795" y="638"/>
                </a:cubicBezTo>
                <a:cubicBezTo>
                  <a:pt x="1871" y="661"/>
                  <a:pt x="1943" y="683"/>
                  <a:pt x="2006" y="706"/>
                </a:cubicBezTo>
                <a:cubicBezTo>
                  <a:pt x="2069" y="729"/>
                  <a:pt x="2176" y="764"/>
                  <a:pt x="2174" y="778"/>
                </a:cubicBezTo>
                <a:cubicBezTo>
                  <a:pt x="2172" y="792"/>
                  <a:pt x="2064" y="791"/>
                  <a:pt x="1997" y="792"/>
                </a:cubicBezTo>
                <a:cubicBezTo>
                  <a:pt x="1930" y="793"/>
                  <a:pt x="1849" y="788"/>
                  <a:pt x="1771" y="787"/>
                </a:cubicBezTo>
                <a:cubicBezTo>
                  <a:pt x="1693" y="786"/>
                  <a:pt x="1607" y="788"/>
                  <a:pt x="1526" y="787"/>
                </a:cubicBezTo>
                <a:cubicBezTo>
                  <a:pt x="1445" y="786"/>
                  <a:pt x="1392" y="787"/>
                  <a:pt x="1286" y="778"/>
                </a:cubicBezTo>
                <a:cubicBezTo>
                  <a:pt x="1180" y="769"/>
                  <a:pt x="1044" y="767"/>
                  <a:pt x="888" y="734"/>
                </a:cubicBezTo>
                <a:cubicBezTo>
                  <a:pt x="732" y="701"/>
                  <a:pt x="498" y="646"/>
                  <a:pt x="350" y="581"/>
                </a:cubicBezTo>
                <a:cubicBezTo>
                  <a:pt x="202" y="516"/>
                  <a:pt x="58" y="381"/>
                  <a:pt x="0" y="341"/>
                </a:cubicBezTo>
              </a:path>
            </a:pathLst>
          </a:custGeom>
          <a:gradFill rotWithShape="1">
            <a:gsLst>
              <a:gs pos="0">
                <a:srgbClr val="00FF00">
                  <a:alpha val="65999"/>
                </a:srgbClr>
              </a:gs>
              <a:gs pos="100000">
                <a:srgbClr val="007600">
                  <a:alpha val="45000"/>
                </a:srgbClr>
              </a:gs>
            </a:gsLst>
            <a:lin ang="5400000" scaled="1"/>
          </a:gradFill>
          <a:ln w="9525">
            <a:solidFill>
              <a:schemeClr val="tx1"/>
            </a:solidFill>
            <a:round/>
            <a:headEnd/>
            <a:tailEnd/>
          </a:ln>
        </p:spPr>
        <p:txBody>
          <a:bodyPr/>
          <a:lstStyle/>
          <a:p>
            <a:endParaRPr lang="en-US"/>
          </a:p>
        </p:txBody>
      </p:sp>
      <p:sp>
        <p:nvSpPr>
          <p:cNvPr id="380937" name="Freeform 9"/>
          <p:cNvSpPr>
            <a:spLocks/>
          </p:cNvSpPr>
          <p:nvPr/>
        </p:nvSpPr>
        <p:spPr bwMode="auto">
          <a:xfrm>
            <a:off x="2400300" y="3744913"/>
            <a:ext cx="3454400" cy="1258887"/>
          </a:xfrm>
          <a:custGeom>
            <a:avLst/>
            <a:gdLst>
              <a:gd name="T0" fmla="*/ 1257300 w 2176"/>
              <a:gd name="T1" fmla="*/ 0 h 793"/>
              <a:gd name="T2" fmla="*/ 1341437 w 2176"/>
              <a:gd name="T3" fmla="*/ 350837 h 793"/>
              <a:gd name="T4" fmla="*/ 1616075 w 2176"/>
              <a:gd name="T5" fmla="*/ 601662 h 793"/>
              <a:gd name="T6" fmla="*/ 2155825 w 2176"/>
              <a:gd name="T7" fmla="*/ 800100 h 793"/>
              <a:gd name="T8" fmla="*/ 2460625 w 2176"/>
              <a:gd name="T9" fmla="*/ 898525 h 793"/>
              <a:gd name="T10" fmla="*/ 2849562 w 2176"/>
              <a:gd name="T11" fmla="*/ 1012825 h 793"/>
              <a:gd name="T12" fmla="*/ 3184524 w 2176"/>
              <a:gd name="T13" fmla="*/ 1120775 h 793"/>
              <a:gd name="T14" fmla="*/ 3451225 w 2176"/>
              <a:gd name="T15" fmla="*/ 1235075 h 793"/>
              <a:gd name="T16" fmla="*/ 3170237 w 2176"/>
              <a:gd name="T17" fmla="*/ 1257300 h 793"/>
              <a:gd name="T18" fmla="*/ 2811462 w 2176"/>
              <a:gd name="T19" fmla="*/ 1249362 h 793"/>
              <a:gd name="T20" fmla="*/ 2422525 w 2176"/>
              <a:gd name="T21" fmla="*/ 1249362 h 793"/>
              <a:gd name="T22" fmla="*/ 2041525 w 2176"/>
              <a:gd name="T23" fmla="*/ 1235075 h 793"/>
              <a:gd name="T24" fmla="*/ 1409700 w 2176"/>
              <a:gd name="T25" fmla="*/ 1165225 h 793"/>
              <a:gd name="T26" fmla="*/ 555625 w 2176"/>
              <a:gd name="T27" fmla="*/ 922337 h 793"/>
              <a:gd name="T28" fmla="*/ 0 w 2176"/>
              <a:gd name="T29" fmla="*/ 541337 h 7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6"/>
              <a:gd name="T46" fmla="*/ 0 h 793"/>
              <a:gd name="T47" fmla="*/ 2176 w 2176"/>
              <a:gd name="T48" fmla="*/ 793 h 7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6" h="793">
                <a:moveTo>
                  <a:pt x="792" y="0"/>
                </a:moveTo>
                <a:cubicBezTo>
                  <a:pt x="799" y="79"/>
                  <a:pt x="807" y="158"/>
                  <a:pt x="845" y="221"/>
                </a:cubicBezTo>
                <a:cubicBezTo>
                  <a:pt x="883" y="284"/>
                  <a:pt x="932" y="332"/>
                  <a:pt x="1018" y="379"/>
                </a:cubicBezTo>
                <a:cubicBezTo>
                  <a:pt x="1104" y="426"/>
                  <a:pt x="1269" y="473"/>
                  <a:pt x="1358" y="504"/>
                </a:cubicBezTo>
                <a:cubicBezTo>
                  <a:pt x="1447" y="535"/>
                  <a:pt x="1477" y="544"/>
                  <a:pt x="1550" y="566"/>
                </a:cubicBezTo>
                <a:cubicBezTo>
                  <a:pt x="1623" y="588"/>
                  <a:pt x="1719" y="615"/>
                  <a:pt x="1795" y="638"/>
                </a:cubicBezTo>
                <a:cubicBezTo>
                  <a:pt x="1871" y="661"/>
                  <a:pt x="1943" y="683"/>
                  <a:pt x="2006" y="706"/>
                </a:cubicBezTo>
                <a:cubicBezTo>
                  <a:pt x="2069" y="729"/>
                  <a:pt x="2176" y="764"/>
                  <a:pt x="2174" y="778"/>
                </a:cubicBezTo>
                <a:cubicBezTo>
                  <a:pt x="2172" y="792"/>
                  <a:pt x="2064" y="791"/>
                  <a:pt x="1997" y="792"/>
                </a:cubicBezTo>
                <a:cubicBezTo>
                  <a:pt x="1930" y="793"/>
                  <a:pt x="1849" y="788"/>
                  <a:pt x="1771" y="787"/>
                </a:cubicBezTo>
                <a:cubicBezTo>
                  <a:pt x="1693" y="786"/>
                  <a:pt x="1607" y="788"/>
                  <a:pt x="1526" y="787"/>
                </a:cubicBezTo>
                <a:cubicBezTo>
                  <a:pt x="1445" y="786"/>
                  <a:pt x="1392" y="787"/>
                  <a:pt x="1286" y="778"/>
                </a:cubicBezTo>
                <a:cubicBezTo>
                  <a:pt x="1180" y="769"/>
                  <a:pt x="1044" y="767"/>
                  <a:pt x="888" y="734"/>
                </a:cubicBezTo>
                <a:cubicBezTo>
                  <a:pt x="732" y="701"/>
                  <a:pt x="498" y="646"/>
                  <a:pt x="350" y="581"/>
                </a:cubicBezTo>
                <a:cubicBezTo>
                  <a:pt x="202" y="516"/>
                  <a:pt x="58" y="381"/>
                  <a:pt x="0" y="341"/>
                </a:cubicBezTo>
              </a:path>
            </a:pathLst>
          </a:custGeom>
          <a:gradFill rotWithShape="1">
            <a:gsLst>
              <a:gs pos="0">
                <a:srgbClr val="00FF00">
                  <a:alpha val="65999"/>
                </a:srgbClr>
              </a:gs>
              <a:gs pos="100000">
                <a:srgbClr val="007600">
                  <a:alpha val="45000"/>
                </a:srgbClr>
              </a:gs>
            </a:gsLst>
            <a:lin ang="5400000" scaled="1"/>
          </a:gradFill>
          <a:ln w="9525">
            <a:solidFill>
              <a:schemeClr val="tx1"/>
            </a:solidFill>
            <a:round/>
            <a:headEnd/>
            <a:tailEnd/>
          </a:ln>
        </p:spPr>
        <p:txBody>
          <a:bodyPr/>
          <a:lstStyle/>
          <a:p>
            <a:endParaRPr lang="en-US"/>
          </a:p>
        </p:txBody>
      </p:sp>
      <p:sp>
        <p:nvSpPr>
          <p:cNvPr id="380938" name="Freeform 10"/>
          <p:cNvSpPr>
            <a:spLocks noChangeAspect="1"/>
          </p:cNvSpPr>
          <p:nvPr/>
        </p:nvSpPr>
        <p:spPr bwMode="auto">
          <a:xfrm rot="204749">
            <a:off x="2454275" y="3794125"/>
            <a:ext cx="3189288" cy="1136650"/>
          </a:xfrm>
          <a:custGeom>
            <a:avLst/>
            <a:gdLst>
              <a:gd name="T0" fmla="*/ 1160807 w 2176"/>
              <a:gd name="T1" fmla="*/ 0 h 793"/>
              <a:gd name="T2" fmla="*/ 1238487 w 2176"/>
              <a:gd name="T3" fmla="*/ 316771 h 793"/>
              <a:gd name="T4" fmla="*/ 1492047 w 2176"/>
              <a:gd name="T5" fmla="*/ 543241 h 793"/>
              <a:gd name="T6" fmla="*/ 1990373 w 2176"/>
              <a:gd name="T7" fmla="*/ 722411 h 793"/>
              <a:gd name="T8" fmla="*/ 2271781 w 2176"/>
              <a:gd name="T9" fmla="*/ 811279 h 793"/>
              <a:gd name="T10" fmla="*/ 2630869 w 2176"/>
              <a:gd name="T11" fmla="*/ 914480 h 793"/>
              <a:gd name="T12" fmla="*/ 2940124 w 2176"/>
              <a:gd name="T13" fmla="*/ 1011948 h 793"/>
              <a:gd name="T14" fmla="*/ 3186357 w 2176"/>
              <a:gd name="T15" fmla="*/ 1115150 h 793"/>
              <a:gd name="T16" fmla="*/ 2926933 w 2176"/>
              <a:gd name="T17" fmla="*/ 1135217 h 793"/>
              <a:gd name="T18" fmla="*/ 2595693 w 2176"/>
              <a:gd name="T19" fmla="*/ 1128050 h 793"/>
              <a:gd name="T20" fmla="*/ 2236605 w 2176"/>
              <a:gd name="T21" fmla="*/ 1128050 h 793"/>
              <a:gd name="T22" fmla="*/ 1884846 w 2176"/>
              <a:gd name="T23" fmla="*/ 1115150 h 793"/>
              <a:gd name="T24" fmla="*/ 1301511 w 2176"/>
              <a:gd name="T25" fmla="*/ 1052082 h 793"/>
              <a:gd name="T26" fmla="*/ 512983 w 2176"/>
              <a:gd name="T27" fmla="*/ 832779 h 793"/>
              <a:gd name="T28" fmla="*/ 0 w 2176"/>
              <a:gd name="T29" fmla="*/ 488774 h 7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6"/>
              <a:gd name="T46" fmla="*/ 0 h 793"/>
              <a:gd name="T47" fmla="*/ 2176 w 2176"/>
              <a:gd name="T48" fmla="*/ 793 h 7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6" h="793">
                <a:moveTo>
                  <a:pt x="792" y="0"/>
                </a:moveTo>
                <a:cubicBezTo>
                  <a:pt x="799" y="79"/>
                  <a:pt x="807" y="158"/>
                  <a:pt x="845" y="221"/>
                </a:cubicBezTo>
                <a:cubicBezTo>
                  <a:pt x="883" y="284"/>
                  <a:pt x="932" y="332"/>
                  <a:pt x="1018" y="379"/>
                </a:cubicBezTo>
                <a:cubicBezTo>
                  <a:pt x="1104" y="426"/>
                  <a:pt x="1269" y="473"/>
                  <a:pt x="1358" y="504"/>
                </a:cubicBezTo>
                <a:cubicBezTo>
                  <a:pt x="1447" y="535"/>
                  <a:pt x="1477" y="544"/>
                  <a:pt x="1550" y="566"/>
                </a:cubicBezTo>
                <a:cubicBezTo>
                  <a:pt x="1623" y="588"/>
                  <a:pt x="1719" y="615"/>
                  <a:pt x="1795" y="638"/>
                </a:cubicBezTo>
                <a:cubicBezTo>
                  <a:pt x="1871" y="661"/>
                  <a:pt x="1943" y="683"/>
                  <a:pt x="2006" y="706"/>
                </a:cubicBezTo>
                <a:cubicBezTo>
                  <a:pt x="2069" y="729"/>
                  <a:pt x="2176" y="764"/>
                  <a:pt x="2174" y="778"/>
                </a:cubicBezTo>
                <a:cubicBezTo>
                  <a:pt x="2172" y="792"/>
                  <a:pt x="2064" y="791"/>
                  <a:pt x="1997" y="792"/>
                </a:cubicBezTo>
                <a:cubicBezTo>
                  <a:pt x="1930" y="793"/>
                  <a:pt x="1849" y="788"/>
                  <a:pt x="1771" y="787"/>
                </a:cubicBezTo>
                <a:cubicBezTo>
                  <a:pt x="1693" y="786"/>
                  <a:pt x="1607" y="788"/>
                  <a:pt x="1526" y="787"/>
                </a:cubicBezTo>
                <a:cubicBezTo>
                  <a:pt x="1445" y="786"/>
                  <a:pt x="1392" y="787"/>
                  <a:pt x="1286" y="778"/>
                </a:cubicBezTo>
                <a:cubicBezTo>
                  <a:pt x="1180" y="769"/>
                  <a:pt x="1044" y="767"/>
                  <a:pt x="888" y="734"/>
                </a:cubicBezTo>
                <a:cubicBezTo>
                  <a:pt x="732" y="701"/>
                  <a:pt x="498" y="646"/>
                  <a:pt x="350" y="581"/>
                </a:cubicBezTo>
                <a:cubicBezTo>
                  <a:pt x="202" y="516"/>
                  <a:pt x="58" y="381"/>
                  <a:pt x="0" y="341"/>
                </a:cubicBezTo>
              </a:path>
            </a:pathLst>
          </a:custGeom>
          <a:gradFill rotWithShape="1">
            <a:gsLst>
              <a:gs pos="0">
                <a:srgbClr val="00FF00">
                  <a:alpha val="65999"/>
                </a:srgbClr>
              </a:gs>
              <a:gs pos="100000">
                <a:srgbClr val="007600">
                  <a:alpha val="45000"/>
                </a:srgbClr>
              </a:gs>
            </a:gsLst>
            <a:lin ang="5400000" scaled="1"/>
          </a:gradFill>
          <a:ln w="9525">
            <a:solidFill>
              <a:schemeClr val="tx1"/>
            </a:solidFill>
            <a:round/>
            <a:headEnd/>
            <a:tailEnd/>
          </a:ln>
        </p:spPr>
        <p:txBody>
          <a:bodyPr/>
          <a:lstStyle/>
          <a:p>
            <a:endParaRPr lang="en-US"/>
          </a:p>
        </p:txBody>
      </p:sp>
      <p:sp>
        <p:nvSpPr>
          <p:cNvPr id="380939" name="Line 11"/>
          <p:cNvSpPr>
            <a:spLocks noChangeShapeType="1"/>
          </p:cNvSpPr>
          <p:nvPr/>
        </p:nvSpPr>
        <p:spPr bwMode="auto">
          <a:xfrm flipH="1" flipV="1">
            <a:off x="5562600" y="4976813"/>
            <a:ext cx="266700" cy="6350"/>
          </a:xfrm>
          <a:prstGeom prst="line">
            <a:avLst/>
          </a:prstGeom>
          <a:noFill/>
          <a:ln w="76200">
            <a:solidFill>
              <a:schemeClr val="tx1"/>
            </a:solidFill>
            <a:round/>
            <a:headEnd/>
            <a:tailEnd/>
          </a:ln>
        </p:spPr>
        <p:txBody>
          <a:bodyPr/>
          <a:lstStyle/>
          <a:p>
            <a:endParaRPr lang="en-US"/>
          </a:p>
        </p:txBody>
      </p:sp>
      <p:sp>
        <p:nvSpPr>
          <p:cNvPr id="380940" name="Line 12"/>
          <p:cNvSpPr>
            <a:spLocks noChangeShapeType="1"/>
          </p:cNvSpPr>
          <p:nvPr/>
        </p:nvSpPr>
        <p:spPr bwMode="auto">
          <a:xfrm flipH="1" flipV="1">
            <a:off x="5214938" y="4911725"/>
            <a:ext cx="366712" cy="71438"/>
          </a:xfrm>
          <a:prstGeom prst="line">
            <a:avLst/>
          </a:prstGeom>
          <a:noFill/>
          <a:ln w="76200">
            <a:solidFill>
              <a:schemeClr val="tx1"/>
            </a:solidFill>
            <a:round/>
            <a:headEnd/>
            <a:tailEnd/>
          </a:ln>
        </p:spPr>
        <p:txBody>
          <a:bodyPr/>
          <a:lstStyle/>
          <a:p>
            <a:endParaRPr lang="en-US"/>
          </a:p>
        </p:txBody>
      </p:sp>
      <p:sp>
        <p:nvSpPr>
          <p:cNvPr id="380941" name="Line 13"/>
          <p:cNvSpPr>
            <a:spLocks noChangeShapeType="1"/>
          </p:cNvSpPr>
          <p:nvPr/>
        </p:nvSpPr>
        <p:spPr bwMode="auto">
          <a:xfrm flipH="1" flipV="1">
            <a:off x="4841875" y="4894263"/>
            <a:ext cx="423863" cy="25400"/>
          </a:xfrm>
          <a:prstGeom prst="line">
            <a:avLst/>
          </a:prstGeom>
          <a:noFill/>
          <a:ln w="76200">
            <a:solidFill>
              <a:schemeClr val="tx1"/>
            </a:solidFill>
            <a:round/>
            <a:headEnd/>
            <a:tailEnd/>
          </a:ln>
        </p:spPr>
        <p:txBody>
          <a:bodyPr/>
          <a:lstStyle/>
          <a:p>
            <a:endParaRPr lang="en-US"/>
          </a:p>
        </p:txBody>
      </p:sp>
      <p:sp>
        <p:nvSpPr>
          <p:cNvPr id="380942" name="Line 14"/>
          <p:cNvSpPr>
            <a:spLocks noChangeShapeType="1"/>
          </p:cNvSpPr>
          <p:nvPr/>
        </p:nvSpPr>
        <p:spPr bwMode="auto">
          <a:xfrm flipH="1" flipV="1">
            <a:off x="4483100" y="4787900"/>
            <a:ext cx="374650" cy="101600"/>
          </a:xfrm>
          <a:prstGeom prst="line">
            <a:avLst/>
          </a:prstGeom>
          <a:noFill/>
          <a:ln w="76200">
            <a:solidFill>
              <a:schemeClr val="tx1"/>
            </a:solidFill>
            <a:round/>
            <a:headEnd/>
            <a:tailEnd/>
          </a:ln>
        </p:spPr>
        <p:txBody>
          <a:bodyPr/>
          <a:lstStyle/>
          <a:p>
            <a:endParaRPr lang="en-US"/>
          </a:p>
        </p:txBody>
      </p:sp>
      <p:sp>
        <p:nvSpPr>
          <p:cNvPr id="380943" name="Line 15"/>
          <p:cNvSpPr>
            <a:spLocks noChangeShapeType="1"/>
          </p:cNvSpPr>
          <p:nvPr/>
        </p:nvSpPr>
        <p:spPr bwMode="auto">
          <a:xfrm flipH="1" flipV="1">
            <a:off x="3908425" y="4610100"/>
            <a:ext cx="609600" cy="188913"/>
          </a:xfrm>
          <a:prstGeom prst="line">
            <a:avLst/>
          </a:prstGeom>
          <a:noFill/>
          <a:ln w="76200">
            <a:solidFill>
              <a:schemeClr val="tx1"/>
            </a:solidFill>
            <a:round/>
            <a:headEnd/>
            <a:tailEnd/>
          </a:ln>
        </p:spPr>
        <p:txBody>
          <a:bodyPr/>
          <a:lstStyle/>
          <a:p>
            <a:endParaRPr lang="en-US"/>
          </a:p>
        </p:txBody>
      </p:sp>
      <p:sp>
        <p:nvSpPr>
          <p:cNvPr id="380944" name="Line 16"/>
          <p:cNvSpPr>
            <a:spLocks noChangeShapeType="1"/>
          </p:cNvSpPr>
          <p:nvPr/>
        </p:nvSpPr>
        <p:spPr bwMode="auto">
          <a:xfrm flipH="1" flipV="1">
            <a:off x="3479800" y="4316413"/>
            <a:ext cx="473075" cy="319087"/>
          </a:xfrm>
          <a:prstGeom prst="line">
            <a:avLst/>
          </a:prstGeom>
          <a:noFill/>
          <a:ln w="76200">
            <a:solidFill>
              <a:schemeClr val="tx1"/>
            </a:solidFill>
            <a:round/>
            <a:headEnd/>
            <a:tailEnd/>
          </a:ln>
        </p:spPr>
        <p:txBody>
          <a:bodyPr/>
          <a:lstStyle/>
          <a:p>
            <a:endParaRPr lang="en-US"/>
          </a:p>
        </p:txBody>
      </p:sp>
      <p:sp>
        <p:nvSpPr>
          <p:cNvPr id="380945" name="Line 17"/>
          <p:cNvSpPr>
            <a:spLocks noChangeShapeType="1"/>
          </p:cNvSpPr>
          <p:nvPr/>
        </p:nvSpPr>
        <p:spPr bwMode="auto">
          <a:xfrm flipH="1" flipV="1">
            <a:off x="3257550" y="3951288"/>
            <a:ext cx="228600" cy="377825"/>
          </a:xfrm>
          <a:prstGeom prst="line">
            <a:avLst/>
          </a:prstGeom>
          <a:noFill/>
          <a:ln w="76200">
            <a:solidFill>
              <a:schemeClr val="tx1"/>
            </a:solidFill>
            <a:round/>
            <a:headEnd/>
            <a:tailEnd/>
          </a:ln>
        </p:spPr>
        <p:txBody>
          <a:bodyPr/>
          <a:lstStyle/>
          <a:p>
            <a:endParaRPr lang="en-US"/>
          </a:p>
        </p:txBody>
      </p:sp>
      <p:sp>
        <p:nvSpPr>
          <p:cNvPr id="380946" name="Freeform 18"/>
          <p:cNvSpPr>
            <a:spLocks noChangeAspect="1"/>
          </p:cNvSpPr>
          <p:nvPr/>
        </p:nvSpPr>
        <p:spPr bwMode="auto">
          <a:xfrm rot="2275696">
            <a:off x="3094038" y="3930650"/>
            <a:ext cx="579437" cy="268288"/>
          </a:xfrm>
          <a:custGeom>
            <a:avLst/>
            <a:gdLst>
              <a:gd name="T0" fmla="*/ 210898 w 2176"/>
              <a:gd name="T1" fmla="*/ 0 h 793"/>
              <a:gd name="T2" fmla="*/ 225011 w 2176"/>
              <a:gd name="T3" fmla="*/ 74769 h 793"/>
              <a:gd name="T4" fmla="*/ 271078 w 2176"/>
              <a:gd name="T5" fmla="*/ 128223 h 793"/>
              <a:gd name="T6" fmla="*/ 361616 w 2176"/>
              <a:gd name="T7" fmla="*/ 170513 h 793"/>
              <a:gd name="T8" fmla="*/ 412742 w 2176"/>
              <a:gd name="T9" fmla="*/ 191489 h 793"/>
              <a:gd name="T10" fmla="*/ 477982 w 2176"/>
              <a:gd name="T11" fmla="*/ 215848 h 793"/>
              <a:gd name="T12" fmla="*/ 534168 w 2176"/>
              <a:gd name="T13" fmla="*/ 238854 h 793"/>
              <a:gd name="T14" fmla="*/ 578904 w 2176"/>
              <a:gd name="T15" fmla="*/ 263213 h 793"/>
              <a:gd name="T16" fmla="*/ 531772 w 2176"/>
              <a:gd name="T17" fmla="*/ 267950 h 793"/>
              <a:gd name="T18" fmla="*/ 471591 w 2176"/>
              <a:gd name="T19" fmla="*/ 266258 h 793"/>
              <a:gd name="T20" fmla="*/ 406351 w 2176"/>
              <a:gd name="T21" fmla="*/ 266258 h 793"/>
              <a:gd name="T22" fmla="*/ 342443 w 2176"/>
              <a:gd name="T23" fmla="*/ 263213 h 793"/>
              <a:gd name="T24" fmla="*/ 236461 w 2176"/>
              <a:gd name="T25" fmla="*/ 248327 h 793"/>
              <a:gd name="T26" fmla="*/ 93200 w 2176"/>
              <a:gd name="T27" fmla="*/ 196564 h 793"/>
              <a:gd name="T28" fmla="*/ 0 w 2176"/>
              <a:gd name="T29" fmla="*/ 115367 h 7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76"/>
              <a:gd name="T46" fmla="*/ 0 h 793"/>
              <a:gd name="T47" fmla="*/ 2176 w 2176"/>
              <a:gd name="T48" fmla="*/ 793 h 7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76" h="793">
                <a:moveTo>
                  <a:pt x="792" y="0"/>
                </a:moveTo>
                <a:cubicBezTo>
                  <a:pt x="799" y="79"/>
                  <a:pt x="807" y="158"/>
                  <a:pt x="845" y="221"/>
                </a:cubicBezTo>
                <a:cubicBezTo>
                  <a:pt x="883" y="284"/>
                  <a:pt x="932" y="332"/>
                  <a:pt x="1018" y="379"/>
                </a:cubicBezTo>
                <a:cubicBezTo>
                  <a:pt x="1104" y="426"/>
                  <a:pt x="1269" y="473"/>
                  <a:pt x="1358" y="504"/>
                </a:cubicBezTo>
                <a:cubicBezTo>
                  <a:pt x="1447" y="535"/>
                  <a:pt x="1477" y="544"/>
                  <a:pt x="1550" y="566"/>
                </a:cubicBezTo>
                <a:cubicBezTo>
                  <a:pt x="1623" y="588"/>
                  <a:pt x="1719" y="615"/>
                  <a:pt x="1795" y="638"/>
                </a:cubicBezTo>
                <a:cubicBezTo>
                  <a:pt x="1871" y="661"/>
                  <a:pt x="1943" y="683"/>
                  <a:pt x="2006" y="706"/>
                </a:cubicBezTo>
                <a:cubicBezTo>
                  <a:pt x="2069" y="729"/>
                  <a:pt x="2176" y="764"/>
                  <a:pt x="2174" y="778"/>
                </a:cubicBezTo>
                <a:cubicBezTo>
                  <a:pt x="2172" y="792"/>
                  <a:pt x="2064" y="791"/>
                  <a:pt x="1997" y="792"/>
                </a:cubicBezTo>
                <a:cubicBezTo>
                  <a:pt x="1930" y="793"/>
                  <a:pt x="1849" y="788"/>
                  <a:pt x="1771" y="787"/>
                </a:cubicBezTo>
                <a:cubicBezTo>
                  <a:pt x="1693" y="786"/>
                  <a:pt x="1607" y="788"/>
                  <a:pt x="1526" y="787"/>
                </a:cubicBezTo>
                <a:cubicBezTo>
                  <a:pt x="1445" y="786"/>
                  <a:pt x="1392" y="787"/>
                  <a:pt x="1286" y="778"/>
                </a:cubicBezTo>
                <a:cubicBezTo>
                  <a:pt x="1180" y="769"/>
                  <a:pt x="1044" y="767"/>
                  <a:pt x="888" y="734"/>
                </a:cubicBezTo>
                <a:cubicBezTo>
                  <a:pt x="732" y="701"/>
                  <a:pt x="498" y="646"/>
                  <a:pt x="350" y="581"/>
                </a:cubicBezTo>
                <a:cubicBezTo>
                  <a:pt x="202" y="516"/>
                  <a:pt x="58" y="381"/>
                  <a:pt x="0" y="341"/>
                </a:cubicBezTo>
              </a:path>
            </a:pathLst>
          </a:custGeom>
          <a:gradFill rotWithShape="1">
            <a:gsLst>
              <a:gs pos="0">
                <a:srgbClr val="00FF00">
                  <a:alpha val="65999"/>
                </a:srgbClr>
              </a:gs>
              <a:gs pos="100000">
                <a:srgbClr val="007600">
                  <a:alpha val="45000"/>
                </a:srgbClr>
              </a:gs>
            </a:gsLst>
            <a:lin ang="5400000" scaled="1"/>
          </a:gradFill>
          <a:ln w="9525">
            <a:solidFill>
              <a:schemeClr val="tx1"/>
            </a:solidFill>
            <a:round/>
            <a:headEnd/>
            <a:tailEnd/>
          </a:ln>
        </p:spPr>
        <p:txBody>
          <a:bodyPr/>
          <a:lstStyle/>
          <a:p>
            <a:endParaRPr lang="en-US"/>
          </a:p>
        </p:txBody>
      </p:sp>
      <p:sp>
        <p:nvSpPr>
          <p:cNvPr id="380947" name="Text Box 19"/>
          <p:cNvSpPr txBox="1">
            <a:spLocks noChangeArrowheads="1"/>
          </p:cNvSpPr>
          <p:nvPr/>
        </p:nvSpPr>
        <p:spPr bwMode="auto">
          <a:xfrm>
            <a:off x="731838" y="1920875"/>
            <a:ext cx="7758112" cy="701675"/>
          </a:xfrm>
          <a:prstGeom prst="rect">
            <a:avLst/>
          </a:prstGeom>
          <a:noFill/>
          <a:ln w="9525">
            <a:noFill/>
            <a:miter lim="800000"/>
            <a:headEnd/>
            <a:tailEnd/>
          </a:ln>
        </p:spPr>
        <p:txBody>
          <a:bodyPr>
            <a:spAutoFit/>
          </a:bodyPr>
          <a:lstStyle/>
          <a:p>
            <a:pPr algn="ctr">
              <a:spcBef>
                <a:spcPct val="50000"/>
              </a:spcBef>
            </a:pPr>
            <a:r>
              <a:rPr lang="en-US" sz="4000"/>
              <a:t>Inspect and Adapt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80937"/>
                                        </p:tgtEl>
                                        <p:attrNameLst>
                                          <p:attrName>style.visibility</p:attrName>
                                        </p:attrNameLst>
                                      </p:cBhvr>
                                      <p:to>
                                        <p:strVal val="visible"/>
                                      </p:to>
                                    </p:set>
                                  </p:childTnLst>
                                  <p:subTnLst>
                                    <p:set>
                                      <p:cBhvr override="childStyle">
                                        <p:cTn dur="1" fill="hold" display="0" masterRel="nextClick" afterEffect="1"/>
                                        <p:tgtEl>
                                          <p:spTgt spid="38093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09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0938"/>
                                        </p:tgtEl>
                                        <p:attrNameLst>
                                          <p:attrName>style.visibility</p:attrName>
                                        </p:attrNameLst>
                                      </p:cBhvr>
                                      <p:to>
                                        <p:strVal val="visible"/>
                                      </p:to>
                                    </p:set>
                                  </p:childTnLst>
                                  <p:subTnLst>
                                    <p:set>
                                      <p:cBhvr override="childStyle">
                                        <p:cTn dur="1" fill="hold" display="0" masterRel="nextClick" afterEffect="1"/>
                                        <p:tgtEl>
                                          <p:spTgt spid="38093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09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0936"/>
                                        </p:tgtEl>
                                        <p:attrNameLst>
                                          <p:attrName>style.visibility</p:attrName>
                                        </p:attrNameLst>
                                      </p:cBhvr>
                                      <p:to>
                                        <p:strVal val="visible"/>
                                      </p:to>
                                    </p:set>
                                  </p:childTnLst>
                                  <p:subTnLst>
                                    <p:set>
                                      <p:cBhvr override="childStyle">
                                        <p:cTn dur="1" fill="hold" display="0" masterRel="nextClick" afterEffect="1"/>
                                        <p:tgtEl>
                                          <p:spTgt spid="380936"/>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09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0935"/>
                                        </p:tgtEl>
                                        <p:attrNameLst>
                                          <p:attrName>style.visibility</p:attrName>
                                        </p:attrNameLst>
                                      </p:cBhvr>
                                      <p:to>
                                        <p:strVal val="visible"/>
                                      </p:to>
                                    </p:set>
                                  </p:childTnLst>
                                  <p:subTnLst>
                                    <p:set>
                                      <p:cBhvr override="childStyle">
                                        <p:cTn dur="1" fill="hold" display="0" masterRel="nextClick" afterEffect="1"/>
                                        <p:tgtEl>
                                          <p:spTgt spid="380935"/>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809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80934"/>
                                        </p:tgtEl>
                                        <p:attrNameLst>
                                          <p:attrName>style.visibility</p:attrName>
                                        </p:attrNameLst>
                                      </p:cBhvr>
                                      <p:to>
                                        <p:strVal val="visible"/>
                                      </p:to>
                                    </p:set>
                                  </p:childTnLst>
                                  <p:subTnLst>
                                    <p:set>
                                      <p:cBhvr override="childStyle">
                                        <p:cTn dur="1" fill="hold" display="0" masterRel="nextClick" afterEffect="1"/>
                                        <p:tgtEl>
                                          <p:spTgt spid="380934"/>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09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0933"/>
                                        </p:tgtEl>
                                        <p:attrNameLst>
                                          <p:attrName>style.visibility</p:attrName>
                                        </p:attrNameLst>
                                      </p:cBhvr>
                                      <p:to>
                                        <p:strVal val="visible"/>
                                      </p:to>
                                    </p:set>
                                  </p:childTnLst>
                                  <p:subTnLst>
                                    <p:set>
                                      <p:cBhvr override="childStyle">
                                        <p:cTn dur="1" fill="hold" display="0" masterRel="nextClick" afterEffect="1"/>
                                        <p:tgtEl>
                                          <p:spTgt spid="380933"/>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8094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8094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809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380947"/>
                                        </p:tgtEl>
                                        <p:attrNameLst>
                                          <p:attrName>style.visibility</p:attrName>
                                        </p:attrNameLst>
                                      </p:cBhvr>
                                      <p:to>
                                        <p:strVal val="visible"/>
                                      </p:to>
                                    </p:set>
                                    <p:animEffect transition="in" filter="blinds(horizontal)">
                                      <p:cBhvr>
                                        <p:cTn id="51" dur="500"/>
                                        <p:tgtEl>
                                          <p:spTgt spid="380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933" grpId="0" animBg="1"/>
      <p:bldP spid="380934" grpId="0" animBg="1"/>
      <p:bldP spid="380935" grpId="0" animBg="1"/>
      <p:bldP spid="380936" grpId="0" animBg="1"/>
      <p:bldP spid="380937" grpId="0" animBg="1"/>
      <p:bldP spid="380938" grpId="0" animBg="1"/>
      <p:bldP spid="380939" grpId="0" animBg="1"/>
      <p:bldP spid="380940" grpId="0" animBg="1"/>
      <p:bldP spid="380941" grpId="0" animBg="1"/>
      <p:bldP spid="380942" grpId="0" animBg="1"/>
      <p:bldP spid="380943" grpId="0" animBg="1"/>
      <p:bldP spid="380944" grpId="0" animBg="1"/>
      <p:bldP spid="380945" grpId="0" animBg="1"/>
      <p:bldP spid="380946" grpId="0" animBg="1"/>
      <p:bldP spid="3809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Rectangle 2"/>
          <p:cNvSpPr>
            <a:spLocks noGrp="1" noChangeArrowheads="1"/>
          </p:cNvSpPr>
          <p:nvPr>
            <p:ph type="title"/>
          </p:nvPr>
        </p:nvSpPr>
        <p:spPr/>
        <p:txBody>
          <a:bodyPr/>
          <a:lstStyle/>
          <a:p>
            <a:r>
              <a:rPr lang="en-US" dirty="0" smtClean="0"/>
              <a:t>Agile in a Nutshell </a:t>
            </a:r>
          </a:p>
        </p:txBody>
      </p:sp>
      <p:sp>
        <p:nvSpPr>
          <p:cNvPr id="290821" name="AutoShape 5"/>
          <p:cNvSpPr>
            <a:spLocks noChangeAspect="1" noChangeArrowheads="1"/>
          </p:cNvSpPr>
          <p:nvPr/>
        </p:nvSpPr>
        <p:spPr bwMode="auto">
          <a:xfrm rot="6109147" flipH="1" flipV="1">
            <a:off x="4462463" y="1557337"/>
            <a:ext cx="1784350" cy="1577975"/>
          </a:xfrm>
          <a:custGeom>
            <a:avLst/>
            <a:gdLst>
              <a:gd name="G0" fmla="+- 4261215 0 0"/>
              <a:gd name="G1" fmla="+- -10890144 0 0"/>
              <a:gd name="G2" fmla="+- 4261215 0 -10890144"/>
              <a:gd name="G3" fmla="+- 10800 0 0"/>
              <a:gd name="G4" fmla="+- 0 0 4261215"/>
              <a:gd name="T0" fmla="*/ 360 256 1"/>
              <a:gd name="T1" fmla="*/ 0 256 1"/>
              <a:gd name="G5" fmla="+- G2 T0 T1"/>
              <a:gd name="G6" fmla="?: G2 G2 G5"/>
              <a:gd name="G7" fmla="+- 0 0 G6"/>
              <a:gd name="G8" fmla="+- 7674 0 0"/>
              <a:gd name="G9" fmla="+- 0 0 -10890144"/>
              <a:gd name="G10" fmla="+- 7674 0 2700"/>
              <a:gd name="G11" fmla="cos G10 4261215"/>
              <a:gd name="G12" fmla="sin G10 4261215"/>
              <a:gd name="G13" fmla="cos 13500 4261215"/>
              <a:gd name="G14" fmla="sin 13500 4261215"/>
              <a:gd name="G15" fmla="+- G11 10800 0"/>
              <a:gd name="G16" fmla="+- G12 10800 0"/>
              <a:gd name="G17" fmla="+- G13 10800 0"/>
              <a:gd name="G18" fmla="+- G14 10800 0"/>
              <a:gd name="G19" fmla="*/ 7674 1 2"/>
              <a:gd name="G20" fmla="+- G19 5400 0"/>
              <a:gd name="G21" fmla="cos G20 4261215"/>
              <a:gd name="G22" fmla="sin G20 4261215"/>
              <a:gd name="G23" fmla="+- G21 10800 0"/>
              <a:gd name="G24" fmla="+- G12 G23 G22"/>
              <a:gd name="G25" fmla="+- G22 G23 G11"/>
              <a:gd name="G26" fmla="cos 10800 4261215"/>
              <a:gd name="G27" fmla="sin 10800 4261215"/>
              <a:gd name="G28" fmla="cos 7674 4261215"/>
              <a:gd name="G29" fmla="sin 7674 4261215"/>
              <a:gd name="G30" fmla="+- G26 10800 0"/>
              <a:gd name="G31" fmla="+- G27 10800 0"/>
              <a:gd name="G32" fmla="+- G28 10800 0"/>
              <a:gd name="G33" fmla="+- G29 10800 0"/>
              <a:gd name="G34" fmla="+- G19 5400 0"/>
              <a:gd name="G35" fmla="cos G34 -10890144"/>
              <a:gd name="G36" fmla="sin G34 -10890144"/>
              <a:gd name="G37" fmla="+/ -10890144 4261215 2"/>
              <a:gd name="T2" fmla="*/ 180 256 1"/>
              <a:gd name="T3" fmla="*/ 0 256 1"/>
              <a:gd name="G38" fmla="+- G37 T2 T3"/>
              <a:gd name="G39" fmla="?: G2 G37 G38"/>
              <a:gd name="G40" fmla="cos 10800 G39"/>
              <a:gd name="G41" fmla="sin 10800 G39"/>
              <a:gd name="G42" fmla="cos 7674 G39"/>
              <a:gd name="G43" fmla="sin 7674 G39"/>
              <a:gd name="G44" fmla="+- G40 10800 0"/>
              <a:gd name="G45" fmla="+- G41 10800 0"/>
              <a:gd name="G46" fmla="+- G42 10800 0"/>
              <a:gd name="G47" fmla="+- G43 10800 0"/>
              <a:gd name="G48" fmla="+- G35 10800 0"/>
              <a:gd name="G49" fmla="+- G36 10800 0"/>
              <a:gd name="T4" fmla="*/ 17658 w 21600"/>
              <a:gd name="T5" fmla="*/ 2457 h 21600"/>
              <a:gd name="T6" fmla="*/ 1830 w 21600"/>
              <a:gd name="T7" fmla="*/ 8592 h 21600"/>
              <a:gd name="T8" fmla="*/ 15673 w 21600"/>
              <a:gd name="T9" fmla="*/ 4872 h 21600"/>
              <a:gd name="T10" fmla="*/ 16500 w 21600"/>
              <a:gd name="T11" fmla="*/ 23037 h 21600"/>
              <a:gd name="T12" fmla="*/ 10836 w 21600"/>
              <a:gd name="T13" fmla="*/ 20972 h 21600"/>
              <a:gd name="T14" fmla="*/ 12900 w 21600"/>
              <a:gd name="T15" fmla="*/ 1530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4040" y="17756"/>
                </a:moveTo>
                <a:cubicBezTo>
                  <a:pt x="16744" y="16496"/>
                  <a:pt x="18474" y="13783"/>
                  <a:pt x="18474" y="10800"/>
                </a:cubicBezTo>
                <a:cubicBezTo>
                  <a:pt x="18474" y="6561"/>
                  <a:pt x="15038" y="3126"/>
                  <a:pt x="10800" y="3126"/>
                </a:cubicBezTo>
                <a:cubicBezTo>
                  <a:pt x="7268" y="3125"/>
                  <a:pt x="4192" y="5536"/>
                  <a:pt x="3348" y="8965"/>
                </a:cubicBezTo>
                <a:lnTo>
                  <a:pt x="313" y="8218"/>
                </a:lnTo>
                <a:cubicBezTo>
                  <a:pt x="1501" y="3392"/>
                  <a:pt x="5829" y="-1"/>
                  <a:pt x="10800" y="0"/>
                </a:cubicBezTo>
                <a:cubicBezTo>
                  <a:pt x="16764" y="0"/>
                  <a:pt x="21600" y="4835"/>
                  <a:pt x="21600" y="10800"/>
                </a:cubicBezTo>
                <a:cubicBezTo>
                  <a:pt x="21600" y="14998"/>
                  <a:pt x="19166" y="18816"/>
                  <a:pt x="15360" y="20589"/>
                </a:cubicBezTo>
                <a:lnTo>
                  <a:pt x="16500" y="23037"/>
                </a:lnTo>
                <a:lnTo>
                  <a:pt x="10836" y="20972"/>
                </a:lnTo>
                <a:lnTo>
                  <a:pt x="12900" y="15308"/>
                </a:lnTo>
                <a:lnTo>
                  <a:pt x="14040" y="1775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401411" name="Text Box 6"/>
          <p:cNvSpPr txBox="1">
            <a:spLocks noChangeAspect="1" noChangeArrowheads="1"/>
          </p:cNvSpPr>
          <p:nvPr/>
        </p:nvSpPr>
        <p:spPr bwMode="auto">
          <a:xfrm>
            <a:off x="4838700" y="2124075"/>
            <a:ext cx="974725" cy="336550"/>
          </a:xfrm>
          <a:prstGeom prst="rect">
            <a:avLst/>
          </a:prstGeom>
          <a:noFill/>
          <a:ln w="31750" algn="ctr">
            <a:noFill/>
            <a:miter lim="800000"/>
            <a:headEnd/>
            <a:tailEnd/>
          </a:ln>
        </p:spPr>
        <p:txBody>
          <a:bodyPr wrap="none">
            <a:spAutoFit/>
          </a:bodyPr>
          <a:lstStyle/>
          <a:p>
            <a:pPr algn="ctr">
              <a:spcBef>
                <a:spcPct val="50000"/>
              </a:spcBef>
            </a:pPr>
            <a:r>
              <a:rPr lang="en-US" sz="1600"/>
              <a:t>24 hours</a:t>
            </a:r>
          </a:p>
        </p:txBody>
      </p:sp>
      <p:grpSp>
        <p:nvGrpSpPr>
          <p:cNvPr id="401412" name="Group 7"/>
          <p:cNvGrpSpPr>
            <a:grpSpLocks noChangeAspect="1"/>
          </p:cNvGrpSpPr>
          <p:nvPr/>
        </p:nvGrpSpPr>
        <p:grpSpPr bwMode="auto">
          <a:xfrm>
            <a:off x="4924425" y="2468563"/>
            <a:ext cx="1878013" cy="2084387"/>
            <a:chOff x="2826" y="1486"/>
            <a:chExt cx="1314" cy="1458"/>
          </a:xfrm>
        </p:grpSpPr>
        <p:sp>
          <p:nvSpPr>
            <p:cNvPr id="401433" name="Text Box 8"/>
            <p:cNvSpPr txBox="1">
              <a:spLocks noChangeAspect="1" noChangeArrowheads="1"/>
            </p:cNvSpPr>
            <p:nvPr/>
          </p:nvSpPr>
          <p:spPr bwMode="auto">
            <a:xfrm>
              <a:off x="3065" y="2111"/>
              <a:ext cx="776" cy="236"/>
            </a:xfrm>
            <a:prstGeom prst="rect">
              <a:avLst/>
            </a:prstGeom>
            <a:noFill/>
            <a:ln w="31750" algn="ctr">
              <a:noFill/>
              <a:miter lim="800000"/>
              <a:headEnd/>
              <a:tailEnd/>
            </a:ln>
          </p:spPr>
          <p:txBody>
            <a:bodyPr wrap="none">
              <a:spAutoFit/>
            </a:bodyPr>
            <a:lstStyle/>
            <a:p>
              <a:pPr algn="ctr">
                <a:spcBef>
                  <a:spcPct val="50000"/>
                </a:spcBef>
              </a:pPr>
              <a:r>
                <a:rPr lang="en-US" sz="1600"/>
                <a:t>1-4 weeks</a:t>
              </a:r>
            </a:p>
          </p:txBody>
        </p:sp>
        <p:grpSp>
          <p:nvGrpSpPr>
            <p:cNvPr id="401434" name="Group 9"/>
            <p:cNvGrpSpPr>
              <a:grpSpLocks noChangeAspect="1"/>
            </p:cNvGrpSpPr>
            <p:nvPr/>
          </p:nvGrpSpPr>
          <p:grpSpPr bwMode="auto">
            <a:xfrm>
              <a:off x="2826" y="1486"/>
              <a:ext cx="1314" cy="1458"/>
              <a:chOff x="2826" y="1486"/>
              <a:chExt cx="1314" cy="1458"/>
            </a:xfrm>
          </p:grpSpPr>
          <p:sp>
            <p:nvSpPr>
              <p:cNvPr id="401435" name="Rectangle 10"/>
              <p:cNvSpPr>
                <a:spLocks noChangeAspect="1" noChangeArrowheads="1"/>
              </p:cNvSpPr>
              <p:nvPr/>
            </p:nvSpPr>
            <p:spPr bwMode="auto">
              <a:xfrm>
                <a:off x="2892" y="2704"/>
                <a:ext cx="528" cy="240"/>
              </a:xfrm>
              <a:prstGeom prst="rect">
                <a:avLst/>
              </a:prstGeom>
              <a:solidFill>
                <a:schemeClr val="accent1"/>
              </a:solidFill>
              <a:ln w="31750" algn="ctr">
                <a:solidFill>
                  <a:schemeClr val="tx1"/>
                </a:solidFill>
                <a:miter lim="800000"/>
                <a:headEnd/>
                <a:tailEnd/>
              </a:ln>
            </p:spPr>
            <p:txBody>
              <a:bodyPr wrap="none" anchor="ctr"/>
              <a:lstStyle/>
              <a:p>
                <a:endParaRPr lang="en-US"/>
              </a:p>
            </p:txBody>
          </p:sp>
          <p:sp>
            <p:nvSpPr>
              <p:cNvPr id="3" name="AutoShape 11"/>
              <p:cNvSpPr>
                <a:spLocks noChangeAspect="1" noChangeArrowheads="1"/>
              </p:cNvSpPr>
              <p:nvPr/>
            </p:nvSpPr>
            <p:spPr bwMode="auto">
              <a:xfrm rot="15490853" flipV="1">
                <a:off x="2760" y="1552"/>
                <a:ext cx="1458" cy="1314"/>
              </a:xfrm>
              <a:custGeom>
                <a:avLst/>
                <a:gdLst>
                  <a:gd name="G0" fmla="+- 7802764 0 0"/>
                  <a:gd name="G1" fmla="+- 10969111 0 0"/>
                  <a:gd name="G2" fmla="+- 7802764 0 10969111"/>
                  <a:gd name="G3" fmla="+- 10800 0 0"/>
                  <a:gd name="G4" fmla="+- 0 0 7802764"/>
                  <a:gd name="T0" fmla="*/ 360 256 1"/>
                  <a:gd name="T1" fmla="*/ 0 256 1"/>
                  <a:gd name="G5" fmla="+- G2 T0 T1"/>
                  <a:gd name="G6" fmla="?: G2 G2 G5"/>
                  <a:gd name="G7" fmla="+- 0 0 G6"/>
                  <a:gd name="G8" fmla="+- 7261 0 0"/>
                  <a:gd name="G9" fmla="+- 0 0 10969111"/>
                  <a:gd name="G10" fmla="+- 7261 0 2700"/>
                  <a:gd name="G11" fmla="cos G10 7802764"/>
                  <a:gd name="G12" fmla="sin G10 7802764"/>
                  <a:gd name="G13" fmla="cos 13500 7802764"/>
                  <a:gd name="G14" fmla="sin 13500 7802764"/>
                  <a:gd name="G15" fmla="+- G11 10800 0"/>
                  <a:gd name="G16" fmla="+- G12 10800 0"/>
                  <a:gd name="G17" fmla="+- G13 10800 0"/>
                  <a:gd name="G18" fmla="+- G14 10800 0"/>
                  <a:gd name="G19" fmla="*/ 7261 1 2"/>
                  <a:gd name="G20" fmla="+- G19 5400 0"/>
                  <a:gd name="G21" fmla="cos G20 7802764"/>
                  <a:gd name="G22" fmla="sin G20 7802764"/>
                  <a:gd name="G23" fmla="+- G21 10800 0"/>
                  <a:gd name="G24" fmla="+- G12 G23 G22"/>
                  <a:gd name="G25" fmla="+- G22 G23 G11"/>
                  <a:gd name="G26" fmla="cos 10800 7802764"/>
                  <a:gd name="G27" fmla="sin 10800 7802764"/>
                  <a:gd name="G28" fmla="cos 7261 7802764"/>
                  <a:gd name="G29" fmla="sin 7261 7802764"/>
                  <a:gd name="G30" fmla="+- G26 10800 0"/>
                  <a:gd name="G31" fmla="+- G27 10800 0"/>
                  <a:gd name="G32" fmla="+- G28 10800 0"/>
                  <a:gd name="G33" fmla="+- G29 10800 0"/>
                  <a:gd name="G34" fmla="+- G19 5400 0"/>
                  <a:gd name="G35" fmla="cos G34 10969111"/>
                  <a:gd name="G36" fmla="sin G34 10969111"/>
                  <a:gd name="G37" fmla="+/ 10969111 7802764 2"/>
                  <a:gd name="T2" fmla="*/ 180 256 1"/>
                  <a:gd name="T3" fmla="*/ 0 256 1"/>
                  <a:gd name="G38" fmla="+- G37 T2 T3"/>
                  <a:gd name="G39" fmla="?: G2 G37 G38"/>
                  <a:gd name="G40" fmla="cos 10800 G39"/>
                  <a:gd name="G41" fmla="sin 10800 G39"/>
                  <a:gd name="G42" fmla="cos 7261 G39"/>
                  <a:gd name="G43" fmla="sin 7261 G39"/>
                  <a:gd name="G44" fmla="+- G40 10800 0"/>
                  <a:gd name="G45" fmla="+- G41 10800 0"/>
                  <a:gd name="G46" fmla="+- G42 10800 0"/>
                  <a:gd name="G47" fmla="+- G43 10800 0"/>
                  <a:gd name="G48" fmla="+- G35 10800 0"/>
                  <a:gd name="G49" fmla="+- G36 10800 0"/>
                  <a:gd name="T4" fmla="*/ 19449 w 21600"/>
                  <a:gd name="T5" fmla="*/ 4333 h 21600"/>
                  <a:gd name="T6" fmla="*/ 1987 w 21600"/>
                  <a:gd name="T7" fmla="*/ 12773 h 21600"/>
                  <a:gd name="T8" fmla="*/ 16615 w 21600"/>
                  <a:gd name="T9" fmla="*/ 6452 h 21600"/>
                  <a:gd name="T10" fmla="*/ 4242 w 21600"/>
                  <a:gd name="T11" fmla="*/ 22600 h 21600"/>
                  <a:gd name="T12" fmla="*/ 2505 w 21600"/>
                  <a:gd name="T13" fmla="*/ 16523 h 21600"/>
                  <a:gd name="T14" fmla="*/ 8584 w 21600"/>
                  <a:gd name="T15" fmla="*/ 14786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7273" y="17146"/>
                    </a:moveTo>
                    <a:cubicBezTo>
                      <a:pt x="8351" y="17746"/>
                      <a:pt x="9565" y="18061"/>
                      <a:pt x="10800" y="18061"/>
                    </a:cubicBezTo>
                    <a:cubicBezTo>
                      <a:pt x="14810" y="18061"/>
                      <a:pt x="18061" y="14810"/>
                      <a:pt x="18061" y="10800"/>
                    </a:cubicBezTo>
                    <a:cubicBezTo>
                      <a:pt x="18061" y="6789"/>
                      <a:pt x="14810" y="3539"/>
                      <a:pt x="10800" y="3539"/>
                    </a:cubicBezTo>
                    <a:cubicBezTo>
                      <a:pt x="6789" y="3539"/>
                      <a:pt x="3539" y="6789"/>
                      <a:pt x="3539" y="10800"/>
                    </a:cubicBezTo>
                    <a:cubicBezTo>
                      <a:pt x="3538" y="11333"/>
                      <a:pt x="3597" y="11866"/>
                      <a:pt x="3714" y="12386"/>
                    </a:cubicBezTo>
                    <a:lnTo>
                      <a:pt x="261" y="13160"/>
                    </a:lnTo>
                    <a:cubicBezTo>
                      <a:pt x="87" y="12385"/>
                      <a:pt x="0" y="11594"/>
                      <a:pt x="0" y="10800"/>
                    </a:cubicBezTo>
                    <a:cubicBezTo>
                      <a:pt x="0" y="4835"/>
                      <a:pt x="4835" y="0"/>
                      <a:pt x="10800" y="0"/>
                    </a:cubicBezTo>
                    <a:cubicBezTo>
                      <a:pt x="16764" y="0"/>
                      <a:pt x="21600" y="4835"/>
                      <a:pt x="21600" y="10800"/>
                    </a:cubicBezTo>
                    <a:cubicBezTo>
                      <a:pt x="21600" y="16764"/>
                      <a:pt x="16764" y="21600"/>
                      <a:pt x="10800" y="21600"/>
                    </a:cubicBezTo>
                    <a:cubicBezTo>
                      <a:pt x="8964" y="21600"/>
                      <a:pt x="7158" y="21132"/>
                      <a:pt x="5554" y="20240"/>
                    </a:cubicBezTo>
                    <a:lnTo>
                      <a:pt x="4242" y="22600"/>
                    </a:lnTo>
                    <a:lnTo>
                      <a:pt x="2505" y="16523"/>
                    </a:lnTo>
                    <a:lnTo>
                      <a:pt x="8584" y="14786"/>
                    </a:lnTo>
                    <a:lnTo>
                      <a:pt x="7273" y="1714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grpSp>
      </p:grpSp>
      <p:grpSp>
        <p:nvGrpSpPr>
          <p:cNvPr id="401413" name="Group 12"/>
          <p:cNvGrpSpPr>
            <a:grpSpLocks noChangeAspect="1"/>
          </p:cNvGrpSpPr>
          <p:nvPr/>
        </p:nvGrpSpPr>
        <p:grpSpPr bwMode="auto">
          <a:xfrm>
            <a:off x="1706563" y="4518025"/>
            <a:ext cx="2538412" cy="1276350"/>
            <a:chOff x="576" y="2919"/>
            <a:chExt cx="1775" cy="892"/>
          </a:xfrm>
        </p:grpSpPr>
        <p:sp>
          <p:nvSpPr>
            <p:cNvPr id="401429" name="AutoShape 13"/>
            <p:cNvSpPr>
              <a:spLocks noChangeAspect="1" noChangeArrowheads="1"/>
            </p:cNvSpPr>
            <p:nvPr/>
          </p:nvSpPr>
          <p:spPr bwMode="auto">
            <a:xfrm>
              <a:off x="576" y="3434"/>
              <a:ext cx="579" cy="326"/>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401430" name="AutoShape 14"/>
            <p:cNvSpPr>
              <a:spLocks noChangeAspect="1" noChangeArrowheads="1"/>
            </p:cNvSpPr>
            <p:nvPr/>
          </p:nvSpPr>
          <p:spPr bwMode="auto">
            <a:xfrm>
              <a:off x="772" y="3172"/>
              <a:ext cx="579" cy="326"/>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401431" name="AutoShape 15"/>
            <p:cNvSpPr>
              <a:spLocks noChangeAspect="1" noChangeArrowheads="1"/>
            </p:cNvSpPr>
            <p:nvPr/>
          </p:nvSpPr>
          <p:spPr bwMode="auto">
            <a:xfrm>
              <a:off x="627" y="2919"/>
              <a:ext cx="579" cy="326"/>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401432" name="Text Box 16"/>
            <p:cNvSpPr txBox="1">
              <a:spLocks noChangeAspect="1" noChangeArrowheads="1"/>
            </p:cNvSpPr>
            <p:nvPr/>
          </p:nvSpPr>
          <p:spPr bwMode="auto">
            <a:xfrm>
              <a:off x="1267" y="3427"/>
              <a:ext cx="1084" cy="384"/>
            </a:xfrm>
            <a:prstGeom prst="rect">
              <a:avLst/>
            </a:prstGeom>
            <a:noFill/>
            <a:ln w="31750" algn="ctr">
              <a:noFill/>
              <a:miter lim="800000"/>
              <a:headEnd/>
              <a:tailEnd/>
            </a:ln>
          </p:spPr>
          <p:txBody>
            <a:bodyPr wrap="none">
              <a:spAutoFit/>
            </a:bodyPr>
            <a:lstStyle/>
            <a:p>
              <a:r>
                <a:rPr lang="en-US" sz="1600" b="1" i="1">
                  <a:latin typeface="Arial Narrow" pitchFamily="34" charset="0"/>
                </a:rPr>
                <a:t>Release Backlog </a:t>
              </a:r>
            </a:p>
            <a:p>
              <a:endParaRPr lang="en-US" sz="1400">
                <a:latin typeface="Arial Narrow" pitchFamily="34" charset="0"/>
              </a:endParaRPr>
            </a:p>
          </p:txBody>
        </p:sp>
      </p:grpSp>
      <p:grpSp>
        <p:nvGrpSpPr>
          <p:cNvPr id="401414" name="Group 18"/>
          <p:cNvGrpSpPr>
            <a:grpSpLocks noChangeAspect="1"/>
          </p:cNvGrpSpPr>
          <p:nvPr/>
        </p:nvGrpSpPr>
        <p:grpSpPr bwMode="auto">
          <a:xfrm>
            <a:off x="4111625" y="4062413"/>
            <a:ext cx="806450" cy="600075"/>
            <a:chOff x="2550" y="2556"/>
            <a:chExt cx="810" cy="602"/>
          </a:xfrm>
        </p:grpSpPr>
        <p:sp>
          <p:nvSpPr>
            <p:cNvPr id="401425" name="AutoShape 19"/>
            <p:cNvSpPr>
              <a:spLocks noChangeAspect="1" noChangeArrowheads="1"/>
            </p:cNvSpPr>
            <p:nvPr/>
          </p:nvSpPr>
          <p:spPr bwMode="auto">
            <a:xfrm>
              <a:off x="2688" y="2830"/>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401426" name="AutoShape 20"/>
            <p:cNvSpPr>
              <a:spLocks noChangeAspect="1" noChangeArrowheads="1"/>
            </p:cNvSpPr>
            <p:nvPr/>
          </p:nvSpPr>
          <p:spPr bwMode="auto">
            <a:xfrm>
              <a:off x="2642" y="2739"/>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401427" name="AutoShape 21"/>
            <p:cNvSpPr>
              <a:spLocks noChangeAspect="1" noChangeArrowheads="1"/>
            </p:cNvSpPr>
            <p:nvPr/>
          </p:nvSpPr>
          <p:spPr bwMode="auto">
            <a:xfrm>
              <a:off x="2596" y="2648"/>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401428" name="AutoShape 22"/>
            <p:cNvSpPr>
              <a:spLocks noChangeAspect="1" noChangeArrowheads="1"/>
            </p:cNvSpPr>
            <p:nvPr/>
          </p:nvSpPr>
          <p:spPr bwMode="auto">
            <a:xfrm>
              <a:off x="2550" y="2556"/>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grpSp>
      <p:sp>
        <p:nvSpPr>
          <p:cNvPr id="290839" name="AutoShape 23"/>
          <p:cNvSpPr>
            <a:spLocks noChangeAspect="1" noChangeArrowheads="1"/>
          </p:cNvSpPr>
          <p:nvPr/>
        </p:nvSpPr>
        <p:spPr bwMode="auto">
          <a:xfrm>
            <a:off x="3082925" y="4002088"/>
            <a:ext cx="960438" cy="684212"/>
          </a:xfrm>
          <a:prstGeom prst="rightArrow">
            <a:avLst>
              <a:gd name="adj1" fmla="val 50000"/>
              <a:gd name="adj2" fmla="val 350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401416" name="Text Box 24"/>
          <p:cNvSpPr txBox="1">
            <a:spLocks noChangeAspect="1" noChangeArrowheads="1"/>
          </p:cNvSpPr>
          <p:nvPr/>
        </p:nvSpPr>
        <p:spPr bwMode="auto">
          <a:xfrm>
            <a:off x="3708400" y="3592513"/>
            <a:ext cx="1300163" cy="336550"/>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Backlog tasks</a:t>
            </a:r>
          </a:p>
        </p:txBody>
      </p:sp>
      <p:sp>
        <p:nvSpPr>
          <p:cNvPr id="290842" name="AutoShape 26"/>
          <p:cNvSpPr>
            <a:spLocks noChangeAspect="1" noChangeArrowheads="1"/>
          </p:cNvSpPr>
          <p:nvPr/>
        </p:nvSpPr>
        <p:spPr bwMode="auto">
          <a:xfrm>
            <a:off x="6184900" y="4021138"/>
            <a:ext cx="1039813" cy="684212"/>
          </a:xfrm>
          <a:prstGeom prst="rightArrow">
            <a:avLst>
              <a:gd name="adj1" fmla="val 50000"/>
              <a:gd name="adj2" fmla="val 379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401418" name="AutoShape 27"/>
          <p:cNvSpPr>
            <a:spLocks noChangeAspect="1" noChangeArrowheads="1"/>
          </p:cNvSpPr>
          <p:nvPr/>
        </p:nvSpPr>
        <p:spPr bwMode="auto">
          <a:xfrm>
            <a:off x="7375525" y="4051300"/>
            <a:ext cx="1003300" cy="565150"/>
          </a:xfrm>
          <a:prstGeom prst="cube">
            <a:avLst>
              <a:gd name="adj" fmla="val 25000"/>
            </a:avLst>
          </a:prstGeom>
          <a:solidFill>
            <a:srgbClr val="FF3300"/>
          </a:solidFill>
          <a:ln w="31750">
            <a:solidFill>
              <a:schemeClr val="tx1"/>
            </a:solidFill>
            <a:miter lim="800000"/>
            <a:headEnd/>
            <a:tailEnd/>
          </a:ln>
        </p:spPr>
        <p:txBody>
          <a:bodyPr wrap="none" anchor="ctr"/>
          <a:lstStyle/>
          <a:p>
            <a:endParaRPr lang="en-US"/>
          </a:p>
        </p:txBody>
      </p:sp>
      <p:sp>
        <p:nvSpPr>
          <p:cNvPr id="401419" name="Text Box 28"/>
          <p:cNvSpPr txBox="1">
            <a:spLocks noChangeAspect="1" noChangeArrowheads="1"/>
          </p:cNvSpPr>
          <p:nvPr/>
        </p:nvSpPr>
        <p:spPr bwMode="auto">
          <a:xfrm>
            <a:off x="7051675" y="4751388"/>
            <a:ext cx="1863725" cy="581025"/>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Potentially Shippable</a:t>
            </a:r>
          </a:p>
          <a:p>
            <a:pPr algn="ctr"/>
            <a:r>
              <a:rPr lang="en-US" sz="1600" b="1" i="1">
                <a:latin typeface="Arial Narrow" pitchFamily="34" charset="0"/>
              </a:rPr>
              <a:t>Product Increment</a:t>
            </a:r>
          </a:p>
        </p:txBody>
      </p:sp>
      <p:sp>
        <p:nvSpPr>
          <p:cNvPr id="401420" name="AutoShape 31"/>
          <p:cNvSpPr>
            <a:spLocks noChangeAspect="1" noChangeArrowheads="1"/>
          </p:cNvSpPr>
          <p:nvPr/>
        </p:nvSpPr>
        <p:spPr bwMode="auto">
          <a:xfrm>
            <a:off x="1968500" y="4162425"/>
            <a:ext cx="1017588" cy="465138"/>
          </a:xfrm>
          <a:prstGeom prst="cube">
            <a:avLst>
              <a:gd name="adj" fmla="val 25000"/>
            </a:avLst>
          </a:prstGeom>
          <a:solidFill>
            <a:srgbClr val="FF7C80"/>
          </a:solidFill>
          <a:ln w="31750">
            <a:solidFill>
              <a:srgbClr val="336666"/>
            </a:solidFill>
            <a:miter lim="800000"/>
            <a:headEnd/>
            <a:tailEnd/>
          </a:ln>
        </p:spPr>
        <p:txBody>
          <a:bodyPr wrap="none" anchor="ctr"/>
          <a:lstStyle/>
          <a:p>
            <a:endParaRPr lang="en-US"/>
          </a:p>
        </p:txBody>
      </p:sp>
      <p:sp>
        <p:nvSpPr>
          <p:cNvPr id="401421" name="Text Box 32"/>
          <p:cNvSpPr txBox="1">
            <a:spLocks noChangeAspect="1" noChangeArrowheads="1"/>
          </p:cNvSpPr>
          <p:nvPr/>
        </p:nvSpPr>
        <p:spPr bwMode="auto">
          <a:xfrm>
            <a:off x="461963" y="3659188"/>
            <a:ext cx="2227262" cy="336550"/>
          </a:xfrm>
          <a:prstGeom prst="rect">
            <a:avLst/>
          </a:prstGeom>
          <a:noFill/>
          <a:ln w="31750" algn="ctr">
            <a:noFill/>
            <a:miter lim="800000"/>
            <a:headEnd/>
            <a:tailEnd/>
          </a:ln>
        </p:spPr>
        <p:txBody>
          <a:bodyPr>
            <a:spAutoFit/>
          </a:bodyPr>
          <a:lstStyle/>
          <a:p>
            <a:r>
              <a:rPr lang="en-US" sz="1600" b="1" i="1">
                <a:latin typeface="Arial Narrow" pitchFamily="34" charset="0"/>
              </a:rPr>
              <a:t>Iteration Backlog</a:t>
            </a:r>
          </a:p>
        </p:txBody>
      </p:sp>
      <p:sp>
        <p:nvSpPr>
          <p:cNvPr id="27" name="Oval 26"/>
          <p:cNvSpPr/>
          <p:nvPr/>
        </p:nvSpPr>
        <p:spPr>
          <a:xfrm>
            <a:off x="4114800" y="1143000"/>
            <a:ext cx="2476500" cy="2247900"/>
          </a:xfrm>
          <a:prstGeom prst="ellipse">
            <a:avLst/>
          </a:prstGeom>
          <a:noFill/>
          <a:ln>
            <a:solidFill>
              <a:schemeClr val="tx1"/>
            </a:solid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7" name="Rectangle 2"/>
          <p:cNvSpPr>
            <a:spLocks noGrp="1" noChangeArrowheads="1"/>
          </p:cNvSpPr>
          <p:nvPr>
            <p:ph type="title" idx="4294967295"/>
          </p:nvPr>
        </p:nvSpPr>
        <p:spPr/>
        <p:txBody>
          <a:bodyPr/>
          <a:lstStyle/>
          <a:p>
            <a:pPr eaLnBrk="1" hangingPunct="1"/>
            <a:r>
              <a:rPr lang="en-US" dirty="0" smtClean="0"/>
              <a:t>Daily Standup</a:t>
            </a:r>
          </a:p>
        </p:txBody>
      </p:sp>
      <p:pic>
        <p:nvPicPr>
          <p:cNvPr id="403458" name="Picture 5" descr="IMG_6988"/>
          <p:cNvPicPr>
            <a:picLocks noChangeAspect="1" noChangeArrowheads="1"/>
          </p:cNvPicPr>
          <p:nvPr/>
        </p:nvPicPr>
        <p:blipFill>
          <a:blip r:embed="rId3"/>
          <a:srcRect/>
          <a:stretch>
            <a:fillRect/>
          </a:stretch>
        </p:blipFill>
        <p:spPr bwMode="auto">
          <a:xfrm>
            <a:off x="654050" y="1009650"/>
            <a:ext cx="7158038" cy="5367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5" name="Rectangle 2"/>
          <p:cNvSpPr>
            <a:spLocks noGrp="1" noChangeArrowheads="1"/>
          </p:cNvSpPr>
          <p:nvPr>
            <p:ph type="title"/>
          </p:nvPr>
        </p:nvSpPr>
        <p:spPr>
          <a:xfrm>
            <a:off x="423863" y="165100"/>
            <a:ext cx="8261350" cy="863600"/>
          </a:xfrm>
        </p:spPr>
        <p:txBody>
          <a:bodyPr rIns="34290"/>
          <a:lstStyle/>
          <a:p>
            <a:r>
              <a:rPr lang="en-US" dirty="0" smtClean="0"/>
              <a:t>3 questions for the Daily Standup</a:t>
            </a:r>
          </a:p>
        </p:txBody>
      </p:sp>
      <p:grpSp>
        <p:nvGrpSpPr>
          <p:cNvPr id="405506" name="Group 3"/>
          <p:cNvGrpSpPr>
            <a:grpSpLocks/>
          </p:cNvGrpSpPr>
          <p:nvPr/>
        </p:nvGrpSpPr>
        <p:grpSpPr bwMode="auto">
          <a:xfrm>
            <a:off x="1508125" y="949325"/>
            <a:ext cx="6184900" cy="1371600"/>
            <a:chOff x="0" y="0"/>
            <a:chExt cx="4328" cy="960"/>
          </a:xfrm>
        </p:grpSpPr>
        <p:sp>
          <p:nvSpPr>
            <p:cNvPr id="344068" name="AutoShape 4"/>
            <p:cNvSpPr>
              <a:spLocks/>
            </p:cNvSpPr>
            <p:nvPr/>
          </p:nvSpPr>
          <p:spPr bwMode="auto">
            <a:xfrm>
              <a:off x="0" y="312"/>
              <a:ext cx="4264" cy="648"/>
            </a:xfrm>
            <a:prstGeom prst="roundRect">
              <a:avLst>
                <a:gd name="adj" fmla="val 29630"/>
              </a:avLst>
            </a:prstGeom>
            <a:blipFill dpi="0" rotWithShape="0">
              <a:blip r:embed="rId3" cstate="print"/>
              <a:srcRect/>
              <a:tile tx="0" ty="0" sx="100000" sy="100000" flip="none" algn="tl"/>
            </a:blipFill>
            <a:ln w="25400">
              <a:solidFill>
                <a:srgbClr val="00531C"/>
              </a:solidFill>
              <a:round/>
              <a:headEnd/>
              <a:tailEnd/>
            </a:ln>
            <a:effectLst>
              <a:outerShdw dist="63500" dir="2700000" algn="ctr" rotWithShape="0">
                <a:schemeClr val="bg2">
                  <a:alpha val="29999"/>
                </a:schemeClr>
              </a:outerShdw>
            </a:effectLst>
          </p:spPr>
          <p:txBody>
            <a:bodyPr lIns="0" tIns="0" rIns="0" bIns="0" anchor="ctr"/>
            <a:lstStyle/>
            <a:p>
              <a:pPr defTabSz="822325">
                <a:tabLst>
                  <a:tab pos="960438" algn="l"/>
                </a:tabLst>
                <a:defRPr/>
              </a:pPr>
              <a:r>
                <a:rPr lang="en-US" sz="3200">
                  <a:solidFill>
                    <a:srgbClr val="FFFFFF"/>
                  </a:solidFill>
                  <a:sym typeface="Arial" charset="0"/>
                </a:rPr>
                <a:t>What did you do yesterday?</a:t>
              </a:r>
            </a:p>
          </p:txBody>
        </p:sp>
        <p:grpSp>
          <p:nvGrpSpPr>
            <p:cNvPr id="405521" name="Group 5"/>
            <p:cNvGrpSpPr>
              <a:grpSpLocks/>
            </p:cNvGrpSpPr>
            <p:nvPr/>
          </p:nvGrpSpPr>
          <p:grpSpPr bwMode="auto">
            <a:xfrm>
              <a:off x="3728" y="0"/>
              <a:ext cx="600" cy="600"/>
              <a:chOff x="0" y="0"/>
              <a:chExt cx="600" cy="600"/>
            </a:xfrm>
          </p:grpSpPr>
          <p:pic>
            <p:nvPicPr>
              <p:cNvPr id="344070" name="Picture 6"/>
              <p:cNvPicPr>
                <a:picLocks noChangeAspect="1" noChangeArrowheads="1"/>
              </p:cNvPicPr>
              <p:nvPr/>
            </p:nvPicPr>
            <p:blipFill>
              <a:blip r:embed="rId4"/>
              <a:srcRect/>
              <a:stretch>
                <a:fillRect/>
              </a:stretch>
            </p:blipFill>
            <p:spPr bwMode="auto">
              <a:xfrm>
                <a:off x="0" y="0"/>
                <a:ext cx="600" cy="600"/>
              </a:xfrm>
              <a:prstGeom prst="rect">
                <a:avLst/>
              </a:prstGeom>
              <a:noFill/>
              <a:ln w="25400">
                <a:noFill/>
                <a:miter lim="800000"/>
                <a:headEnd/>
                <a:tailEnd/>
              </a:ln>
              <a:effectLst>
                <a:outerShdw dist="101600" dir="2700000" algn="ctr" rotWithShape="0">
                  <a:schemeClr val="bg2">
                    <a:alpha val="79999"/>
                  </a:schemeClr>
                </a:outerShdw>
              </a:effectLst>
            </p:spPr>
          </p:pic>
          <p:sp>
            <p:nvSpPr>
              <p:cNvPr id="344071" name="Rectangle 7"/>
              <p:cNvSpPr>
                <a:spLocks/>
              </p:cNvSpPr>
              <p:nvPr/>
            </p:nvSpPr>
            <p:spPr bwMode="auto">
              <a:xfrm>
                <a:off x="123" y="40"/>
                <a:ext cx="332" cy="528"/>
              </a:xfrm>
              <a:prstGeom prst="rect">
                <a:avLst/>
              </a:prstGeom>
              <a:noFill/>
              <a:ln w="9525">
                <a:noFill/>
                <a:miter lim="800000"/>
                <a:headEnd/>
                <a:tailEnd/>
              </a:ln>
              <a:effectLst>
                <a:outerShdw dist="25399" dir="13500000" algn="ctr" rotWithShape="0">
                  <a:schemeClr val="bg2"/>
                </a:outerShdw>
              </a:effectLst>
            </p:spPr>
            <p:txBody>
              <a:bodyPr lIns="45720" rIns="45720"/>
              <a:lstStyle/>
              <a:p>
                <a:pPr algn="ctr" defTabSz="822325">
                  <a:tabLst>
                    <a:tab pos="960438" algn="l"/>
                  </a:tabLst>
                  <a:defRPr/>
                </a:pPr>
                <a:r>
                  <a:rPr lang="en-US" sz="4500">
                    <a:solidFill>
                      <a:srgbClr val="FFFFFF"/>
                    </a:solidFill>
                    <a:latin typeface="Arial Rounded MT Bold" pitchFamily="34" charset="0"/>
                    <a:sym typeface="Arial Rounded MT Bold" pitchFamily="34" charset="0"/>
                  </a:rPr>
                  <a:t>1</a:t>
                </a:r>
              </a:p>
            </p:txBody>
          </p:sp>
        </p:grpSp>
      </p:grpSp>
      <p:grpSp>
        <p:nvGrpSpPr>
          <p:cNvPr id="405507" name="Group 8"/>
          <p:cNvGrpSpPr>
            <a:grpSpLocks/>
          </p:cNvGrpSpPr>
          <p:nvPr/>
        </p:nvGrpSpPr>
        <p:grpSpPr bwMode="auto">
          <a:xfrm>
            <a:off x="1508125" y="2332038"/>
            <a:ext cx="6184900" cy="1371600"/>
            <a:chOff x="0" y="0"/>
            <a:chExt cx="4328" cy="960"/>
          </a:xfrm>
        </p:grpSpPr>
        <p:sp>
          <p:nvSpPr>
            <p:cNvPr id="344073" name="AutoShape 9"/>
            <p:cNvSpPr>
              <a:spLocks/>
            </p:cNvSpPr>
            <p:nvPr/>
          </p:nvSpPr>
          <p:spPr bwMode="auto">
            <a:xfrm>
              <a:off x="0" y="312"/>
              <a:ext cx="4264" cy="648"/>
            </a:xfrm>
            <a:prstGeom prst="roundRect">
              <a:avLst>
                <a:gd name="adj" fmla="val 29630"/>
              </a:avLst>
            </a:prstGeom>
            <a:blipFill dpi="0" rotWithShape="0">
              <a:blip r:embed="rId3" cstate="print"/>
              <a:srcRect/>
              <a:tile tx="0" ty="0" sx="100000" sy="100000" flip="none" algn="tl"/>
            </a:blipFill>
            <a:ln w="25400">
              <a:solidFill>
                <a:srgbClr val="00531C"/>
              </a:solidFill>
              <a:round/>
              <a:headEnd/>
              <a:tailEnd/>
            </a:ln>
            <a:effectLst>
              <a:outerShdw dist="63500" dir="2700000" algn="ctr" rotWithShape="0">
                <a:schemeClr val="bg2">
                  <a:alpha val="29999"/>
                </a:schemeClr>
              </a:outerShdw>
            </a:effectLst>
          </p:spPr>
          <p:txBody>
            <a:bodyPr lIns="0" tIns="0" rIns="0" bIns="0" anchor="ctr"/>
            <a:lstStyle/>
            <a:p>
              <a:pPr defTabSz="822325">
                <a:tabLst>
                  <a:tab pos="960438" algn="l"/>
                </a:tabLst>
                <a:defRPr/>
              </a:pPr>
              <a:r>
                <a:rPr lang="en-US" sz="3200">
                  <a:solidFill>
                    <a:srgbClr val="FFFFFF"/>
                  </a:solidFill>
                  <a:sym typeface="Arial" charset="0"/>
                </a:rPr>
                <a:t>What will you do today?</a:t>
              </a:r>
            </a:p>
          </p:txBody>
        </p:sp>
        <p:grpSp>
          <p:nvGrpSpPr>
            <p:cNvPr id="405517" name="Group 10"/>
            <p:cNvGrpSpPr>
              <a:grpSpLocks/>
            </p:cNvGrpSpPr>
            <p:nvPr/>
          </p:nvGrpSpPr>
          <p:grpSpPr bwMode="auto">
            <a:xfrm>
              <a:off x="3728" y="0"/>
              <a:ext cx="600" cy="600"/>
              <a:chOff x="0" y="0"/>
              <a:chExt cx="600" cy="600"/>
            </a:xfrm>
          </p:grpSpPr>
          <p:pic>
            <p:nvPicPr>
              <p:cNvPr id="344075" name="Picture 11"/>
              <p:cNvPicPr>
                <a:picLocks noChangeAspect="1" noChangeArrowheads="1"/>
              </p:cNvPicPr>
              <p:nvPr/>
            </p:nvPicPr>
            <p:blipFill>
              <a:blip r:embed="rId4"/>
              <a:srcRect/>
              <a:stretch>
                <a:fillRect/>
              </a:stretch>
            </p:blipFill>
            <p:spPr bwMode="auto">
              <a:xfrm>
                <a:off x="0" y="0"/>
                <a:ext cx="600" cy="600"/>
              </a:xfrm>
              <a:prstGeom prst="rect">
                <a:avLst/>
              </a:prstGeom>
              <a:noFill/>
              <a:ln w="25400">
                <a:noFill/>
                <a:miter lim="800000"/>
                <a:headEnd/>
                <a:tailEnd/>
              </a:ln>
              <a:effectLst>
                <a:outerShdw dist="101600" dir="2700000" algn="ctr" rotWithShape="0">
                  <a:schemeClr val="bg2">
                    <a:alpha val="79999"/>
                  </a:schemeClr>
                </a:outerShdw>
              </a:effectLst>
            </p:spPr>
          </p:pic>
          <p:sp>
            <p:nvSpPr>
              <p:cNvPr id="344076" name="Rectangle 12"/>
              <p:cNvSpPr>
                <a:spLocks/>
              </p:cNvSpPr>
              <p:nvPr/>
            </p:nvSpPr>
            <p:spPr bwMode="auto">
              <a:xfrm>
                <a:off x="123" y="40"/>
                <a:ext cx="332" cy="528"/>
              </a:xfrm>
              <a:prstGeom prst="rect">
                <a:avLst/>
              </a:prstGeom>
              <a:noFill/>
              <a:ln w="9525">
                <a:noFill/>
                <a:miter lim="800000"/>
                <a:headEnd/>
                <a:tailEnd/>
              </a:ln>
              <a:effectLst>
                <a:outerShdw dist="25399" dir="13500000" algn="ctr" rotWithShape="0">
                  <a:schemeClr val="bg2"/>
                </a:outerShdw>
              </a:effectLst>
            </p:spPr>
            <p:txBody>
              <a:bodyPr lIns="45720" rIns="45720"/>
              <a:lstStyle/>
              <a:p>
                <a:pPr algn="ctr" defTabSz="822325">
                  <a:tabLst>
                    <a:tab pos="960438" algn="l"/>
                  </a:tabLst>
                  <a:defRPr/>
                </a:pPr>
                <a:r>
                  <a:rPr lang="en-US" sz="4500">
                    <a:solidFill>
                      <a:srgbClr val="FFFFFF"/>
                    </a:solidFill>
                    <a:latin typeface="Arial Rounded MT Bold" pitchFamily="34" charset="0"/>
                    <a:sym typeface="Arial Rounded MT Bold" pitchFamily="34" charset="0"/>
                  </a:rPr>
                  <a:t>2</a:t>
                </a:r>
              </a:p>
            </p:txBody>
          </p:sp>
        </p:grpSp>
      </p:grpSp>
      <p:grpSp>
        <p:nvGrpSpPr>
          <p:cNvPr id="405508" name="Group 13"/>
          <p:cNvGrpSpPr>
            <a:grpSpLocks/>
          </p:cNvGrpSpPr>
          <p:nvPr/>
        </p:nvGrpSpPr>
        <p:grpSpPr bwMode="auto">
          <a:xfrm>
            <a:off x="1508125" y="3714750"/>
            <a:ext cx="6184900" cy="1371600"/>
            <a:chOff x="0" y="0"/>
            <a:chExt cx="4328" cy="960"/>
          </a:xfrm>
        </p:grpSpPr>
        <p:sp>
          <p:nvSpPr>
            <p:cNvPr id="344078" name="AutoShape 14"/>
            <p:cNvSpPr>
              <a:spLocks/>
            </p:cNvSpPr>
            <p:nvPr/>
          </p:nvSpPr>
          <p:spPr bwMode="auto">
            <a:xfrm>
              <a:off x="0" y="312"/>
              <a:ext cx="4264" cy="648"/>
            </a:xfrm>
            <a:prstGeom prst="roundRect">
              <a:avLst>
                <a:gd name="adj" fmla="val 29630"/>
              </a:avLst>
            </a:prstGeom>
            <a:blipFill dpi="0" rotWithShape="0">
              <a:blip r:embed="rId3" cstate="print"/>
              <a:srcRect/>
              <a:tile tx="0" ty="0" sx="100000" sy="100000" flip="none" algn="tl"/>
            </a:blipFill>
            <a:ln w="25400">
              <a:solidFill>
                <a:srgbClr val="00531C"/>
              </a:solidFill>
              <a:round/>
              <a:headEnd/>
              <a:tailEnd/>
            </a:ln>
            <a:effectLst>
              <a:outerShdw dist="63500" dir="2700000" algn="ctr" rotWithShape="0">
                <a:schemeClr val="bg2">
                  <a:alpha val="29999"/>
                </a:schemeClr>
              </a:outerShdw>
            </a:effectLst>
          </p:spPr>
          <p:txBody>
            <a:bodyPr lIns="0" tIns="0" rIns="0" bIns="0" anchor="ctr"/>
            <a:lstStyle/>
            <a:p>
              <a:pPr defTabSz="822325">
                <a:tabLst>
                  <a:tab pos="960438" algn="l"/>
                </a:tabLst>
                <a:defRPr/>
              </a:pPr>
              <a:r>
                <a:rPr lang="en-US" sz="3200">
                  <a:solidFill>
                    <a:srgbClr val="FFFFFF"/>
                  </a:solidFill>
                  <a:sym typeface="Arial" charset="0"/>
                </a:rPr>
                <a:t>Is anything in your way?</a:t>
              </a:r>
            </a:p>
          </p:txBody>
        </p:sp>
        <p:grpSp>
          <p:nvGrpSpPr>
            <p:cNvPr id="405513" name="Group 15"/>
            <p:cNvGrpSpPr>
              <a:grpSpLocks/>
            </p:cNvGrpSpPr>
            <p:nvPr/>
          </p:nvGrpSpPr>
          <p:grpSpPr bwMode="auto">
            <a:xfrm>
              <a:off x="3728" y="0"/>
              <a:ext cx="600" cy="600"/>
              <a:chOff x="0" y="0"/>
              <a:chExt cx="600" cy="600"/>
            </a:xfrm>
          </p:grpSpPr>
          <p:pic>
            <p:nvPicPr>
              <p:cNvPr id="344080" name="Picture 16"/>
              <p:cNvPicPr>
                <a:picLocks noChangeAspect="1" noChangeArrowheads="1"/>
              </p:cNvPicPr>
              <p:nvPr/>
            </p:nvPicPr>
            <p:blipFill>
              <a:blip r:embed="rId4"/>
              <a:srcRect/>
              <a:stretch>
                <a:fillRect/>
              </a:stretch>
            </p:blipFill>
            <p:spPr bwMode="auto">
              <a:xfrm>
                <a:off x="0" y="0"/>
                <a:ext cx="600" cy="600"/>
              </a:xfrm>
              <a:prstGeom prst="rect">
                <a:avLst/>
              </a:prstGeom>
              <a:noFill/>
              <a:ln w="25400">
                <a:noFill/>
                <a:miter lim="800000"/>
                <a:headEnd/>
                <a:tailEnd/>
              </a:ln>
              <a:effectLst>
                <a:outerShdw dist="101600" dir="2700000" algn="ctr" rotWithShape="0">
                  <a:schemeClr val="bg2">
                    <a:alpha val="79999"/>
                  </a:schemeClr>
                </a:outerShdw>
              </a:effectLst>
            </p:spPr>
          </p:pic>
          <p:sp>
            <p:nvSpPr>
              <p:cNvPr id="344081" name="Rectangle 17"/>
              <p:cNvSpPr>
                <a:spLocks/>
              </p:cNvSpPr>
              <p:nvPr/>
            </p:nvSpPr>
            <p:spPr bwMode="auto">
              <a:xfrm>
                <a:off x="123" y="40"/>
                <a:ext cx="332" cy="528"/>
              </a:xfrm>
              <a:prstGeom prst="rect">
                <a:avLst/>
              </a:prstGeom>
              <a:noFill/>
              <a:ln w="9525">
                <a:noFill/>
                <a:miter lim="800000"/>
                <a:headEnd/>
                <a:tailEnd/>
              </a:ln>
              <a:effectLst>
                <a:outerShdw dist="25399" dir="13500000" algn="ctr" rotWithShape="0">
                  <a:schemeClr val="bg2"/>
                </a:outerShdw>
              </a:effectLst>
            </p:spPr>
            <p:txBody>
              <a:bodyPr lIns="45720" rIns="45720"/>
              <a:lstStyle/>
              <a:p>
                <a:pPr algn="ctr" defTabSz="822325">
                  <a:tabLst>
                    <a:tab pos="960438" algn="l"/>
                  </a:tabLst>
                  <a:defRPr/>
                </a:pPr>
                <a:r>
                  <a:rPr lang="en-US" sz="4500">
                    <a:solidFill>
                      <a:srgbClr val="FFFFFF"/>
                    </a:solidFill>
                    <a:latin typeface="Arial Rounded MT Bold" pitchFamily="34" charset="0"/>
                    <a:sym typeface="Arial Rounded MT Bold" pitchFamily="34" charset="0"/>
                  </a:rPr>
                  <a:t>3</a:t>
                </a:r>
              </a:p>
            </p:txBody>
          </p:sp>
        </p:grpSp>
      </p:grpSp>
      <p:sp>
        <p:nvSpPr>
          <p:cNvPr id="405509" name="Rectangle 18"/>
          <p:cNvSpPr>
            <a:spLocks noGrp="1" noChangeArrowheads="1"/>
          </p:cNvSpPr>
          <p:nvPr>
            <p:ph type="body" idx="1"/>
          </p:nvPr>
        </p:nvSpPr>
        <p:spPr>
          <a:xfrm>
            <a:off x="4178300" y="5505450"/>
            <a:ext cx="4865688" cy="1092200"/>
          </a:xfrm>
        </p:spPr>
        <p:txBody>
          <a:bodyPr/>
          <a:lstStyle/>
          <a:p>
            <a:pPr>
              <a:lnSpc>
                <a:spcPct val="60000"/>
              </a:lnSpc>
              <a:buFont typeface="Wingdings" pitchFamily="2" charset="2"/>
              <a:buNone/>
            </a:pPr>
            <a:r>
              <a:rPr lang="en-US" smtClean="0"/>
              <a:t>15-minutes</a:t>
            </a:r>
          </a:p>
        </p:txBody>
      </p:sp>
      <p:sp>
        <p:nvSpPr>
          <p:cNvPr id="344085" name="AutoShape 21"/>
          <p:cNvSpPr>
            <a:spLocks noChangeArrowheads="1"/>
          </p:cNvSpPr>
          <p:nvPr/>
        </p:nvSpPr>
        <p:spPr bwMode="auto">
          <a:xfrm rot="6109147" flipH="1" flipV="1">
            <a:off x="1899444" y="5372894"/>
            <a:ext cx="1282700" cy="1312862"/>
          </a:xfrm>
          <a:custGeom>
            <a:avLst/>
            <a:gdLst>
              <a:gd name="T0" fmla="*/ 1020 w 21600"/>
              <a:gd name="T1" fmla="*/ 126 h 21600"/>
              <a:gd name="T2" fmla="*/ 106 w 21600"/>
              <a:gd name="T3" fmla="*/ 439 h 21600"/>
              <a:gd name="T4" fmla="*/ 906 w 21600"/>
              <a:gd name="T5" fmla="*/ 249 h 21600"/>
              <a:gd name="T6" fmla="*/ 953 w 21600"/>
              <a:gd name="T7" fmla="*/ 1177 h 21600"/>
              <a:gd name="T8" fmla="*/ 626 w 21600"/>
              <a:gd name="T9" fmla="*/ 1072 h 21600"/>
              <a:gd name="T10" fmla="*/ 745 w 21600"/>
              <a:gd name="T11" fmla="*/ 782 h 21600"/>
              <a:gd name="T12" fmla="*/ 0 60000 65536"/>
              <a:gd name="T13" fmla="*/ 0 60000 65536"/>
              <a:gd name="T14" fmla="*/ 0 60000 65536"/>
              <a:gd name="T15" fmla="*/ 0 60000 65536"/>
              <a:gd name="T16" fmla="*/ 0 60000 65536"/>
              <a:gd name="T17" fmla="*/ 0 60000 65536"/>
              <a:gd name="T18" fmla="*/ 3167 w 21600"/>
              <a:gd name="T19" fmla="*/ 3170 h 21600"/>
              <a:gd name="T20" fmla="*/ 18433 w 21600"/>
              <a:gd name="T21" fmla="*/ 1843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4040" y="17756"/>
                </a:moveTo>
                <a:cubicBezTo>
                  <a:pt x="16744" y="16496"/>
                  <a:pt x="18474" y="13783"/>
                  <a:pt x="18474" y="10800"/>
                </a:cubicBezTo>
                <a:cubicBezTo>
                  <a:pt x="18474" y="6561"/>
                  <a:pt x="15038" y="3126"/>
                  <a:pt x="10800" y="3126"/>
                </a:cubicBezTo>
                <a:cubicBezTo>
                  <a:pt x="7268" y="3125"/>
                  <a:pt x="4192" y="5536"/>
                  <a:pt x="3348" y="8965"/>
                </a:cubicBezTo>
                <a:lnTo>
                  <a:pt x="313" y="8218"/>
                </a:lnTo>
                <a:cubicBezTo>
                  <a:pt x="1501" y="3392"/>
                  <a:pt x="5829" y="-1"/>
                  <a:pt x="10800" y="0"/>
                </a:cubicBezTo>
                <a:cubicBezTo>
                  <a:pt x="16764" y="0"/>
                  <a:pt x="21600" y="4835"/>
                  <a:pt x="21600" y="10800"/>
                </a:cubicBezTo>
                <a:cubicBezTo>
                  <a:pt x="21600" y="14998"/>
                  <a:pt x="19166" y="18816"/>
                  <a:pt x="15360" y="20589"/>
                </a:cubicBezTo>
                <a:lnTo>
                  <a:pt x="16500" y="23037"/>
                </a:lnTo>
                <a:lnTo>
                  <a:pt x="10836" y="20972"/>
                </a:lnTo>
                <a:lnTo>
                  <a:pt x="12900" y="15308"/>
                </a:lnTo>
                <a:lnTo>
                  <a:pt x="14040" y="1775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vert="eaVert" wrap="none" anchor="ctr"/>
          <a:lstStyle/>
          <a:p>
            <a:pPr>
              <a:defRPr/>
            </a:pPr>
            <a:endParaRPr lang="en-US"/>
          </a:p>
        </p:txBody>
      </p:sp>
      <p:sp>
        <p:nvSpPr>
          <p:cNvPr id="405511" name="Text Box 22"/>
          <p:cNvSpPr txBox="1">
            <a:spLocks noChangeArrowheads="1"/>
          </p:cNvSpPr>
          <p:nvPr/>
        </p:nvSpPr>
        <p:spPr bwMode="auto">
          <a:xfrm>
            <a:off x="2038350" y="5848350"/>
            <a:ext cx="974725" cy="336550"/>
          </a:xfrm>
          <a:prstGeom prst="rect">
            <a:avLst/>
          </a:prstGeom>
          <a:noFill/>
          <a:ln w="31750" algn="ctr">
            <a:noFill/>
            <a:miter lim="800000"/>
            <a:headEnd/>
            <a:tailEnd/>
          </a:ln>
        </p:spPr>
        <p:txBody>
          <a:bodyPr wrap="none">
            <a:spAutoFit/>
          </a:bodyPr>
          <a:lstStyle/>
          <a:p>
            <a:pPr algn="ctr">
              <a:spcBef>
                <a:spcPct val="50000"/>
              </a:spcBef>
            </a:pPr>
            <a:r>
              <a:rPr lang="en-US" sz="1600"/>
              <a:t>24 hours</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Rectangle 2"/>
          <p:cNvSpPr>
            <a:spLocks noGrp="1" noChangeArrowheads="1"/>
          </p:cNvSpPr>
          <p:nvPr>
            <p:ph type="title" idx="4294967295"/>
          </p:nvPr>
        </p:nvSpPr>
        <p:spPr/>
        <p:txBody>
          <a:bodyPr/>
          <a:lstStyle/>
          <a:p>
            <a:pPr eaLnBrk="1" hangingPunct="1"/>
            <a:r>
              <a:rPr lang="en-US" dirty="0" smtClean="0"/>
              <a:t>Tracking Progress</a:t>
            </a:r>
          </a:p>
        </p:txBody>
      </p:sp>
      <p:pic>
        <p:nvPicPr>
          <p:cNvPr id="407554" name="Picture 4" descr="IMG_6990"/>
          <p:cNvPicPr>
            <a:picLocks noChangeAspect="1" noChangeArrowheads="1"/>
          </p:cNvPicPr>
          <p:nvPr/>
        </p:nvPicPr>
        <p:blipFill>
          <a:blip r:embed="rId3"/>
          <a:srcRect/>
          <a:stretch>
            <a:fillRect/>
          </a:stretch>
        </p:blipFill>
        <p:spPr bwMode="auto">
          <a:xfrm>
            <a:off x="1038225" y="971550"/>
            <a:ext cx="7158038" cy="5367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Rectangle 2"/>
          <p:cNvSpPr>
            <a:spLocks noGrp="1" noChangeArrowheads="1"/>
          </p:cNvSpPr>
          <p:nvPr>
            <p:ph type="title" idx="4294967295"/>
          </p:nvPr>
        </p:nvSpPr>
        <p:spPr/>
        <p:txBody>
          <a:bodyPr/>
          <a:lstStyle/>
          <a:p>
            <a:pPr eaLnBrk="1" hangingPunct="1"/>
            <a:r>
              <a:rPr lang="en-US" dirty="0" err="1" smtClean="0"/>
              <a:t>Burndown</a:t>
            </a:r>
            <a:r>
              <a:rPr lang="en-US" dirty="0" smtClean="0"/>
              <a:t> Chart</a:t>
            </a:r>
          </a:p>
        </p:txBody>
      </p:sp>
      <p:pic>
        <p:nvPicPr>
          <p:cNvPr id="409602" name="Picture 11"/>
          <p:cNvPicPr>
            <a:picLocks noChangeAspect="1" noChangeArrowheads="1"/>
          </p:cNvPicPr>
          <p:nvPr/>
        </p:nvPicPr>
        <p:blipFill>
          <a:blip r:embed="rId3"/>
          <a:srcRect/>
          <a:stretch>
            <a:fillRect/>
          </a:stretch>
        </p:blipFill>
        <p:spPr bwMode="auto">
          <a:xfrm>
            <a:off x="231775" y="741363"/>
            <a:ext cx="8674100" cy="5930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49" name="Rectangle 2"/>
          <p:cNvSpPr>
            <a:spLocks noGrp="1" noChangeArrowheads="1"/>
          </p:cNvSpPr>
          <p:nvPr>
            <p:ph type="title"/>
          </p:nvPr>
        </p:nvSpPr>
        <p:spPr>
          <a:xfrm>
            <a:off x="0" y="100013"/>
            <a:ext cx="9144000" cy="1143000"/>
          </a:xfrm>
        </p:spPr>
        <p:txBody>
          <a:bodyPr/>
          <a:lstStyle/>
          <a:p>
            <a:pPr eaLnBrk="1" hangingPunct="1"/>
            <a:r>
              <a:rPr lang="en-US" dirty="0" smtClean="0"/>
              <a:t>Designing Quality into the Solution</a:t>
            </a:r>
          </a:p>
        </p:txBody>
      </p:sp>
      <p:sp>
        <p:nvSpPr>
          <p:cNvPr id="411650" name="AutoShape 3"/>
          <p:cNvSpPr>
            <a:spLocks noChangeArrowheads="1"/>
          </p:cNvSpPr>
          <p:nvPr/>
        </p:nvSpPr>
        <p:spPr bwMode="auto">
          <a:xfrm>
            <a:off x="1371600" y="5502275"/>
            <a:ext cx="1371600" cy="914400"/>
          </a:xfrm>
          <a:prstGeom prst="flowChartDocument">
            <a:avLst/>
          </a:prstGeom>
          <a:solidFill>
            <a:srgbClr val="99CCFF"/>
          </a:solidFill>
          <a:ln w="9525">
            <a:solidFill>
              <a:schemeClr val="tx1"/>
            </a:solidFill>
            <a:miter lim="800000"/>
            <a:headEnd/>
            <a:tailEnd/>
          </a:ln>
        </p:spPr>
        <p:txBody>
          <a:bodyPr wrap="none" anchor="ctr"/>
          <a:lstStyle/>
          <a:p>
            <a:pPr algn="ctr" eaLnBrk="0" hangingPunct="0"/>
            <a:r>
              <a:rPr lang="en-US"/>
              <a:t>Class</a:t>
            </a:r>
          </a:p>
        </p:txBody>
      </p:sp>
      <p:sp>
        <p:nvSpPr>
          <p:cNvPr id="411651" name="AutoShape 4"/>
          <p:cNvSpPr>
            <a:spLocks noChangeArrowheads="1"/>
          </p:cNvSpPr>
          <p:nvPr/>
        </p:nvSpPr>
        <p:spPr bwMode="auto">
          <a:xfrm>
            <a:off x="533400" y="4968875"/>
            <a:ext cx="1447800" cy="990600"/>
          </a:xfrm>
          <a:prstGeom prst="flowChartDecision">
            <a:avLst/>
          </a:prstGeom>
          <a:solidFill>
            <a:srgbClr val="00FF00"/>
          </a:solidFill>
          <a:ln w="9525">
            <a:solidFill>
              <a:schemeClr val="tx1"/>
            </a:solidFill>
            <a:miter lim="800000"/>
            <a:headEnd/>
            <a:tailEnd/>
          </a:ln>
        </p:spPr>
        <p:txBody>
          <a:bodyPr wrap="none" anchor="ctr"/>
          <a:lstStyle/>
          <a:p>
            <a:pPr algn="ctr" eaLnBrk="0" hangingPunct="0"/>
            <a:r>
              <a:rPr lang="en-US"/>
              <a:t>Unit Tests</a:t>
            </a:r>
          </a:p>
        </p:txBody>
      </p:sp>
      <p:sp>
        <p:nvSpPr>
          <p:cNvPr id="411652" name="AutoShape 5"/>
          <p:cNvSpPr>
            <a:spLocks noChangeArrowheads="1"/>
          </p:cNvSpPr>
          <p:nvPr/>
        </p:nvSpPr>
        <p:spPr bwMode="auto">
          <a:xfrm>
            <a:off x="3886200" y="5502275"/>
            <a:ext cx="1371600" cy="914400"/>
          </a:xfrm>
          <a:prstGeom prst="flowChartDocument">
            <a:avLst/>
          </a:prstGeom>
          <a:solidFill>
            <a:srgbClr val="99CCFF"/>
          </a:solidFill>
          <a:ln w="9525">
            <a:solidFill>
              <a:schemeClr val="tx1"/>
            </a:solidFill>
            <a:miter lim="800000"/>
            <a:headEnd/>
            <a:tailEnd/>
          </a:ln>
        </p:spPr>
        <p:txBody>
          <a:bodyPr wrap="none" anchor="ctr"/>
          <a:lstStyle/>
          <a:p>
            <a:pPr algn="ctr" eaLnBrk="0" hangingPunct="0"/>
            <a:r>
              <a:rPr lang="en-US"/>
              <a:t>Class</a:t>
            </a:r>
          </a:p>
        </p:txBody>
      </p:sp>
      <p:sp>
        <p:nvSpPr>
          <p:cNvPr id="411653" name="AutoShape 6"/>
          <p:cNvSpPr>
            <a:spLocks noChangeArrowheads="1"/>
          </p:cNvSpPr>
          <p:nvPr/>
        </p:nvSpPr>
        <p:spPr bwMode="auto">
          <a:xfrm>
            <a:off x="3048000" y="4968875"/>
            <a:ext cx="1447800" cy="990600"/>
          </a:xfrm>
          <a:prstGeom prst="flowChartDecision">
            <a:avLst/>
          </a:prstGeom>
          <a:solidFill>
            <a:srgbClr val="00FF00"/>
          </a:solidFill>
          <a:ln w="9525">
            <a:solidFill>
              <a:schemeClr val="tx1"/>
            </a:solidFill>
            <a:miter lim="800000"/>
            <a:headEnd/>
            <a:tailEnd/>
          </a:ln>
        </p:spPr>
        <p:txBody>
          <a:bodyPr wrap="none" anchor="ctr"/>
          <a:lstStyle/>
          <a:p>
            <a:pPr algn="ctr" eaLnBrk="0" hangingPunct="0"/>
            <a:r>
              <a:rPr lang="en-US"/>
              <a:t>Unit Tests</a:t>
            </a:r>
          </a:p>
        </p:txBody>
      </p:sp>
      <p:sp>
        <p:nvSpPr>
          <p:cNvPr id="411654" name="AutoShape 7"/>
          <p:cNvSpPr>
            <a:spLocks noChangeArrowheads="1"/>
          </p:cNvSpPr>
          <p:nvPr/>
        </p:nvSpPr>
        <p:spPr bwMode="auto">
          <a:xfrm>
            <a:off x="6553200" y="5502275"/>
            <a:ext cx="1371600" cy="914400"/>
          </a:xfrm>
          <a:prstGeom prst="flowChartDocument">
            <a:avLst/>
          </a:prstGeom>
          <a:solidFill>
            <a:srgbClr val="99CCFF"/>
          </a:solidFill>
          <a:ln w="9525">
            <a:solidFill>
              <a:schemeClr val="tx1"/>
            </a:solidFill>
            <a:miter lim="800000"/>
            <a:headEnd/>
            <a:tailEnd/>
          </a:ln>
        </p:spPr>
        <p:txBody>
          <a:bodyPr wrap="none" anchor="ctr"/>
          <a:lstStyle/>
          <a:p>
            <a:pPr algn="ctr" eaLnBrk="0" hangingPunct="0"/>
            <a:r>
              <a:rPr lang="en-US"/>
              <a:t>Class</a:t>
            </a:r>
          </a:p>
        </p:txBody>
      </p:sp>
      <p:sp>
        <p:nvSpPr>
          <p:cNvPr id="411655" name="AutoShape 8"/>
          <p:cNvSpPr>
            <a:spLocks noChangeArrowheads="1"/>
          </p:cNvSpPr>
          <p:nvPr/>
        </p:nvSpPr>
        <p:spPr bwMode="auto">
          <a:xfrm>
            <a:off x="5715000" y="4968875"/>
            <a:ext cx="1447800" cy="990600"/>
          </a:xfrm>
          <a:prstGeom prst="flowChartDecision">
            <a:avLst/>
          </a:prstGeom>
          <a:solidFill>
            <a:srgbClr val="00FF00"/>
          </a:solidFill>
          <a:ln w="9525">
            <a:solidFill>
              <a:schemeClr val="tx1"/>
            </a:solidFill>
            <a:miter lim="800000"/>
            <a:headEnd/>
            <a:tailEnd/>
          </a:ln>
        </p:spPr>
        <p:txBody>
          <a:bodyPr wrap="none" anchor="ctr"/>
          <a:lstStyle/>
          <a:p>
            <a:pPr algn="ctr" eaLnBrk="0" hangingPunct="0"/>
            <a:r>
              <a:rPr lang="en-US"/>
              <a:t>Unit Tests</a:t>
            </a:r>
          </a:p>
        </p:txBody>
      </p:sp>
      <p:sp>
        <p:nvSpPr>
          <p:cNvPr id="411656" name="Line 9"/>
          <p:cNvSpPr>
            <a:spLocks noChangeShapeType="1"/>
          </p:cNvSpPr>
          <p:nvPr/>
        </p:nvSpPr>
        <p:spPr bwMode="auto">
          <a:xfrm>
            <a:off x="2133600" y="4130675"/>
            <a:ext cx="0" cy="1371600"/>
          </a:xfrm>
          <a:prstGeom prst="line">
            <a:avLst/>
          </a:prstGeom>
          <a:noFill/>
          <a:ln w="9525">
            <a:solidFill>
              <a:schemeClr val="tx1"/>
            </a:solidFill>
            <a:round/>
            <a:headEnd/>
            <a:tailEnd/>
          </a:ln>
        </p:spPr>
        <p:txBody>
          <a:bodyPr/>
          <a:lstStyle/>
          <a:p>
            <a:endParaRPr lang="en-US"/>
          </a:p>
        </p:txBody>
      </p:sp>
      <p:sp>
        <p:nvSpPr>
          <p:cNvPr id="411657" name="Line 10"/>
          <p:cNvSpPr>
            <a:spLocks noChangeShapeType="1"/>
          </p:cNvSpPr>
          <p:nvPr/>
        </p:nvSpPr>
        <p:spPr bwMode="auto">
          <a:xfrm>
            <a:off x="4648200" y="4130675"/>
            <a:ext cx="0" cy="1371600"/>
          </a:xfrm>
          <a:prstGeom prst="line">
            <a:avLst/>
          </a:prstGeom>
          <a:noFill/>
          <a:ln w="9525">
            <a:solidFill>
              <a:schemeClr val="tx1"/>
            </a:solidFill>
            <a:round/>
            <a:headEnd/>
            <a:tailEnd/>
          </a:ln>
        </p:spPr>
        <p:txBody>
          <a:bodyPr/>
          <a:lstStyle/>
          <a:p>
            <a:endParaRPr lang="en-US"/>
          </a:p>
        </p:txBody>
      </p:sp>
      <p:sp>
        <p:nvSpPr>
          <p:cNvPr id="411658" name="Line 11"/>
          <p:cNvSpPr>
            <a:spLocks noChangeShapeType="1"/>
          </p:cNvSpPr>
          <p:nvPr/>
        </p:nvSpPr>
        <p:spPr bwMode="auto">
          <a:xfrm>
            <a:off x="7315200" y="3902075"/>
            <a:ext cx="0" cy="1600200"/>
          </a:xfrm>
          <a:prstGeom prst="line">
            <a:avLst/>
          </a:prstGeom>
          <a:noFill/>
          <a:ln w="9525">
            <a:solidFill>
              <a:schemeClr val="tx1"/>
            </a:solidFill>
            <a:round/>
            <a:headEnd/>
            <a:tailEnd/>
          </a:ln>
        </p:spPr>
        <p:txBody>
          <a:bodyPr/>
          <a:lstStyle/>
          <a:p>
            <a:endParaRPr lang="en-US"/>
          </a:p>
        </p:txBody>
      </p:sp>
      <p:sp>
        <p:nvSpPr>
          <p:cNvPr id="411659" name="AutoShape 12"/>
          <p:cNvSpPr>
            <a:spLocks noChangeArrowheads="1"/>
          </p:cNvSpPr>
          <p:nvPr/>
        </p:nvSpPr>
        <p:spPr bwMode="auto">
          <a:xfrm>
            <a:off x="914400" y="3521075"/>
            <a:ext cx="7543800" cy="1143000"/>
          </a:xfrm>
          <a:prstGeom prst="flowChartDocument">
            <a:avLst/>
          </a:prstGeom>
          <a:solidFill>
            <a:srgbClr val="99CCFF"/>
          </a:solidFill>
          <a:ln w="9525">
            <a:solidFill>
              <a:schemeClr val="tx1"/>
            </a:solidFill>
            <a:miter lim="800000"/>
            <a:headEnd/>
            <a:tailEnd/>
          </a:ln>
        </p:spPr>
        <p:txBody>
          <a:bodyPr wrap="none" anchor="ctr"/>
          <a:lstStyle/>
          <a:p>
            <a:pPr algn="ctr" eaLnBrk="0" hangingPunct="0"/>
            <a:r>
              <a:rPr lang="en-US"/>
              <a:t>Business Layer</a:t>
            </a:r>
          </a:p>
        </p:txBody>
      </p:sp>
      <p:sp>
        <p:nvSpPr>
          <p:cNvPr id="411660" name="AutoShape 13"/>
          <p:cNvSpPr>
            <a:spLocks noChangeArrowheads="1"/>
          </p:cNvSpPr>
          <p:nvPr/>
        </p:nvSpPr>
        <p:spPr bwMode="auto">
          <a:xfrm>
            <a:off x="307975" y="3044825"/>
            <a:ext cx="1766888" cy="1074738"/>
          </a:xfrm>
          <a:prstGeom prst="flowChartDecision">
            <a:avLst/>
          </a:prstGeom>
          <a:solidFill>
            <a:srgbClr val="00FF00"/>
          </a:solidFill>
          <a:ln w="9525">
            <a:solidFill>
              <a:schemeClr val="tx1"/>
            </a:solidFill>
            <a:miter lim="800000"/>
            <a:headEnd/>
            <a:tailEnd/>
          </a:ln>
        </p:spPr>
        <p:txBody>
          <a:bodyPr wrap="none" anchor="ctr"/>
          <a:lstStyle/>
          <a:p>
            <a:pPr algn="ctr" eaLnBrk="0" hangingPunct="0"/>
            <a:r>
              <a:rPr lang="en-US"/>
              <a:t>Integration</a:t>
            </a:r>
          </a:p>
          <a:p>
            <a:pPr algn="ctr" eaLnBrk="0" hangingPunct="0"/>
            <a:r>
              <a:rPr lang="en-US"/>
              <a:t>Tests</a:t>
            </a:r>
          </a:p>
        </p:txBody>
      </p:sp>
      <p:sp>
        <p:nvSpPr>
          <p:cNvPr id="411661" name="AutoShape 14"/>
          <p:cNvSpPr>
            <a:spLocks noChangeArrowheads="1"/>
          </p:cNvSpPr>
          <p:nvPr/>
        </p:nvSpPr>
        <p:spPr bwMode="auto">
          <a:xfrm>
            <a:off x="923925" y="2357438"/>
            <a:ext cx="7543800" cy="533400"/>
          </a:xfrm>
          <a:prstGeom prst="flowChartDocument">
            <a:avLst/>
          </a:prstGeom>
          <a:solidFill>
            <a:srgbClr val="99CCFF"/>
          </a:solidFill>
          <a:ln w="9525">
            <a:solidFill>
              <a:schemeClr val="tx1"/>
            </a:solidFill>
            <a:miter lim="800000"/>
            <a:headEnd/>
            <a:tailEnd/>
          </a:ln>
        </p:spPr>
        <p:txBody>
          <a:bodyPr wrap="none" anchor="ctr"/>
          <a:lstStyle/>
          <a:p>
            <a:pPr algn="ctr" eaLnBrk="0" hangingPunct="0"/>
            <a:r>
              <a:rPr lang="en-US"/>
              <a:t>UI</a:t>
            </a:r>
          </a:p>
        </p:txBody>
      </p:sp>
      <p:sp>
        <p:nvSpPr>
          <p:cNvPr id="411662" name="Line 15"/>
          <p:cNvSpPr>
            <a:spLocks noChangeShapeType="1"/>
          </p:cNvSpPr>
          <p:nvPr/>
        </p:nvSpPr>
        <p:spPr bwMode="auto">
          <a:xfrm flipV="1">
            <a:off x="4648200" y="2857500"/>
            <a:ext cx="0" cy="663575"/>
          </a:xfrm>
          <a:prstGeom prst="line">
            <a:avLst/>
          </a:prstGeom>
          <a:noFill/>
          <a:ln w="9525">
            <a:solidFill>
              <a:schemeClr val="tx1"/>
            </a:solidFill>
            <a:round/>
            <a:headEnd/>
            <a:tailEnd/>
          </a:ln>
        </p:spPr>
        <p:txBody>
          <a:bodyPr/>
          <a:lstStyle/>
          <a:p>
            <a:endParaRPr lang="en-US"/>
          </a:p>
        </p:txBody>
      </p:sp>
      <p:sp>
        <p:nvSpPr>
          <p:cNvPr id="411663" name="AutoShape 16"/>
          <p:cNvSpPr>
            <a:spLocks noChangeArrowheads="1"/>
          </p:cNvSpPr>
          <p:nvPr/>
        </p:nvSpPr>
        <p:spPr bwMode="auto">
          <a:xfrm>
            <a:off x="381000" y="1387475"/>
            <a:ext cx="1981200" cy="1143000"/>
          </a:xfrm>
          <a:prstGeom prst="flowChartDecision">
            <a:avLst/>
          </a:prstGeom>
          <a:solidFill>
            <a:srgbClr val="00FF00"/>
          </a:solidFill>
          <a:ln w="9525">
            <a:solidFill>
              <a:schemeClr val="tx1"/>
            </a:solidFill>
            <a:miter lim="800000"/>
            <a:headEnd/>
            <a:tailEnd/>
          </a:ln>
        </p:spPr>
        <p:txBody>
          <a:bodyPr wrap="none" anchor="ctr"/>
          <a:lstStyle/>
          <a:p>
            <a:pPr algn="ctr" eaLnBrk="0" hangingPunct="0"/>
            <a:r>
              <a:rPr lang="en-US"/>
              <a:t>Acceptance</a:t>
            </a:r>
          </a:p>
          <a:p>
            <a:pPr algn="ctr" eaLnBrk="0" hangingPunct="0"/>
            <a:r>
              <a:rPr lang="en-US"/>
              <a:t> Tests</a:t>
            </a:r>
          </a:p>
        </p:txBody>
      </p:sp>
      <p:pic>
        <p:nvPicPr>
          <p:cNvPr id="411664" name="Picture 19" descr="tdd"/>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573463" y="847725"/>
            <a:ext cx="4908550" cy="1544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307975" y="625475"/>
            <a:ext cx="8515350" cy="922338"/>
          </a:xfrm>
        </p:spPr>
        <p:txBody>
          <a:bodyPr rIns="34290" anchor="t"/>
          <a:lstStyle/>
          <a:p>
            <a:pPr>
              <a:lnSpc>
                <a:spcPct val="70000"/>
              </a:lnSpc>
            </a:pPr>
            <a:r>
              <a:rPr lang="en-US" dirty="0" smtClean="0"/>
              <a:t>The Idealized Waterfall</a:t>
            </a:r>
          </a:p>
        </p:txBody>
      </p:sp>
      <p:sp>
        <p:nvSpPr>
          <p:cNvPr id="3" name="Rectangle 5"/>
          <p:cNvSpPr>
            <a:spLocks/>
          </p:cNvSpPr>
          <p:nvPr/>
        </p:nvSpPr>
        <p:spPr bwMode="auto">
          <a:xfrm>
            <a:off x="190500" y="1257300"/>
            <a:ext cx="2286000" cy="846138"/>
          </a:xfrm>
          <a:prstGeom prst="rect">
            <a:avLst/>
          </a:prstGeom>
          <a:blipFill dpi="0" rotWithShape="0">
            <a:blip r:embed="rId3"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dirty="0">
                <a:solidFill>
                  <a:srgbClr val="FFFFFF"/>
                </a:solidFill>
                <a:latin typeface="Gill Sans"/>
                <a:sym typeface="Gill Sans"/>
              </a:rPr>
              <a:t>Envisioning</a:t>
            </a:r>
          </a:p>
        </p:txBody>
      </p:sp>
      <p:sp>
        <p:nvSpPr>
          <p:cNvPr id="5" name="Rectangle 9"/>
          <p:cNvSpPr>
            <a:spLocks/>
          </p:cNvSpPr>
          <p:nvPr/>
        </p:nvSpPr>
        <p:spPr bwMode="auto">
          <a:xfrm>
            <a:off x="4114800" y="4419600"/>
            <a:ext cx="2286000" cy="846138"/>
          </a:xfrm>
          <a:prstGeom prst="rect">
            <a:avLst/>
          </a:prstGeom>
          <a:blipFill dpi="0" rotWithShape="0">
            <a:blip r:embed="rId3"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a:sym typeface="Gill Sans"/>
              </a:rPr>
              <a:t>Test</a:t>
            </a:r>
          </a:p>
        </p:txBody>
      </p:sp>
      <p:sp>
        <p:nvSpPr>
          <p:cNvPr id="286734" name="Rectangle 14"/>
          <p:cNvSpPr>
            <a:spLocks/>
          </p:cNvSpPr>
          <p:nvPr/>
        </p:nvSpPr>
        <p:spPr bwMode="auto">
          <a:xfrm>
            <a:off x="1638300" y="2286000"/>
            <a:ext cx="2286000" cy="846138"/>
          </a:xfrm>
          <a:prstGeom prst="rect">
            <a:avLst/>
          </a:prstGeom>
          <a:blipFill dpi="0" rotWithShape="0">
            <a:blip r:embed="rId3"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dirty="0">
                <a:solidFill>
                  <a:srgbClr val="FFFFFF"/>
                </a:solidFill>
                <a:latin typeface="Gill Sans"/>
                <a:sym typeface="Gill Sans"/>
              </a:rPr>
              <a:t>Plan/Design</a:t>
            </a:r>
          </a:p>
        </p:txBody>
      </p:sp>
      <p:sp>
        <p:nvSpPr>
          <p:cNvPr id="286738" name="Rectangle 18"/>
          <p:cNvSpPr>
            <a:spLocks/>
          </p:cNvSpPr>
          <p:nvPr/>
        </p:nvSpPr>
        <p:spPr bwMode="auto">
          <a:xfrm>
            <a:off x="2857500" y="3352800"/>
            <a:ext cx="2286000" cy="846138"/>
          </a:xfrm>
          <a:prstGeom prst="rect">
            <a:avLst/>
          </a:prstGeom>
          <a:blipFill dpi="0" rotWithShape="0">
            <a:blip r:embed="rId3"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a:sym typeface="Gill Sans"/>
              </a:rPr>
              <a:t>Develop</a:t>
            </a:r>
          </a:p>
        </p:txBody>
      </p:sp>
      <p:sp>
        <p:nvSpPr>
          <p:cNvPr id="59398" name="AutoShape 77"/>
          <p:cNvSpPr>
            <a:spLocks noChangeArrowheads="1"/>
          </p:cNvSpPr>
          <p:nvPr/>
        </p:nvSpPr>
        <p:spPr bwMode="auto">
          <a:xfrm rot="5400000">
            <a:off x="2524125" y="1438275"/>
            <a:ext cx="806450" cy="7493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59399" name="AutoShape 78"/>
          <p:cNvSpPr>
            <a:spLocks noChangeArrowheads="1"/>
          </p:cNvSpPr>
          <p:nvPr/>
        </p:nvSpPr>
        <p:spPr bwMode="auto">
          <a:xfrm rot="5400000">
            <a:off x="3971925" y="2505075"/>
            <a:ext cx="806450" cy="7493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59400" name="AutoShape 79"/>
          <p:cNvSpPr>
            <a:spLocks noChangeArrowheads="1"/>
          </p:cNvSpPr>
          <p:nvPr/>
        </p:nvSpPr>
        <p:spPr bwMode="auto">
          <a:xfrm rot="5400000">
            <a:off x="5153025" y="3571875"/>
            <a:ext cx="806450" cy="7493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10" name="Rectangle 9"/>
          <p:cNvSpPr>
            <a:spLocks/>
          </p:cNvSpPr>
          <p:nvPr/>
        </p:nvSpPr>
        <p:spPr bwMode="auto">
          <a:xfrm>
            <a:off x="5524500" y="5524500"/>
            <a:ext cx="2286000" cy="846138"/>
          </a:xfrm>
          <a:prstGeom prst="rect">
            <a:avLst/>
          </a:prstGeom>
          <a:blipFill dpi="0" rotWithShape="0">
            <a:blip r:embed="rId3"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dirty="0">
                <a:solidFill>
                  <a:srgbClr val="FFFFFF"/>
                </a:solidFill>
                <a:latin typeface="Gill Sans"/>
                <a:sym typeface="Gill Sans"/>
              </a:rPr>
              <a:t>Release</a:t>
            </a:r>
          </a:p>
        </p:txBody>
      </p:sp>
      <p:sp>
        <p:nvSpPr>
          <p:cNvPr id="59402" name="AutoShape 79"/>
          <p:cNvSpPr>
            <a:spLocks noChangeArrowheads="1"/>
          </p:cNvSpPr>
          <p:nvPr/>
        </p:nvSpPr>
        <p:spPr bwMode="auto">
          <a:xfrm rot="5400000">
            <a:off x="6410325" y="4676775"/>
            <a:ext cx="806450" cy="7493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Rectangle 2"/>
          <p:cNvSpPr>
            <a:spLocks noChangeArrowheads="1"/>
          </p:cNvSpPr>
          <p:nvPr/>
        </p:nvSpPr>
        <p:spPr bwMode="auto">
          <a:xfrm>
            <a:off x="425450" y="166688"/>
            <a:ext cx="8261350" cy="863600"/>
          </a:xfrm>
          <a:prstGeom prst="rect">
            <a:avLst/>
          </a:prstGeom>
          <a:noFill/>
          <a:ln w="9525">
            <a:noFill/>
            <a:miter lim="800000"/>
            <a:headEnd/>
            <a:tailEnd/>
          </a:ln>
        </p:spPr>
        <p:txBody>
          <a:bodyPr anchor="ctr"/>
          <a:lstStyle/>
          <a:p>
            <a:pPr eaLnBrk="0" hangingPunct="0"/>
            <a:r>
              <a:rPr lang="en-US" sz="3000" b="1"/>
              <a:t>Agile in a Nutshell </a:t>
            </a:r>
          </a:p>
        </p:txBody>
      </p:sp>
      <p:sp>
        <p:nvSpPr>
          <p:cNvPr id="290821" name="AutoShape 5"/>
          <p:cNvSpPr>
            <a:spLocks noChangeAspect="1" noChangeArrowheads="1"/>
          </p:cNvSpPr>
          <p:nvPr/>
        </p:nvSpPr>
        <p:spPr bwMode="auto">
          <a:xfrm rot="6109147" flipH="1" flipV="1">
            <a:off x="4462463" y="1557337"/>
            <a:ext cx="1784350" cy="1577975"/>
          </a:xfrm>
          <a:custGeom>
            <a:avLst/>
            <a:gdLst>
              <a:gd name="G0" fmla="+- 4261215 0 0"/>
              <a:gd name="G1" fmla="+- -10890144 0 0"/>
              <a:gd name="G2" fmla="+- 4261215 0 -10890144"/>
              <a:gd name="G3" fmla="+- 10800 0 0"/>
              <a:gd name="G4" fmla="+- 0 0 4261215"/>
              <a:gd name="T0" fmla="*/ 360 256 1"/>
              <a:gd name="T1" fmla="*/ 0 256 1"/>
              <a:gd name="G5" fmla="+- G2 T0 T1"/>
              <a:gd name="G6" fmla="?: G2 G2 G5"/>
              <a:gd name="G7" fmla="+- 0 0 G6"/>
              <a:gd name="G8" fmla="+- 7674 0 0"/>
              <a:gd name="G9" fmla="+- 0 0 -10890144"/>
              <a:gd name="G10" fmla="+- 7674 0 2700"/>
              <a:gd name="G11" fmla="cos G10 4261215"/>
              <a:gd name="G12" fmla="sin G10 4261215"/>
              <a:gd name="G13" fmla="cos 13500 4261215"/>
              <a:gd name="G14" fmla="sin 13500 4261215"/>
              <a:gd name="G15" fmla="+- G11 10800 0"/>
              <a:gd name="G16" fmla="+- G12 10800 0"/>
              <a:gd name="G17" fmla="+- G13 10800 0"/>
              <a:gd name="G18" fmla="+- G14 10800 0"/>
              <a:gd name="G19" fmla="*/ 7674 1 2"/>
              <a:gd name="G20" fmla="+- G19 5400 0"/>
              <a:gd name="G21" fmla="cos G20 4261215"/>
              <a:gd name="G22" fmla="sin G20 4261215"/>
              <a:gd name="G23" fmla="+- G21 10800 0"/>
              <a:gd name="G24" fmla="+- G12 G23 G22"/>
              <a:gd name="G25" fmla="+- G22 G23 G11"/>
              <a:gd name="G26" fmla="cos 10800 4261215"/>
              <a:gd name="G27" fmla="sin 10800 4261215"/>
              <a:gd name="G28" fmla="cos 7674 4261215"/>
              <a:gd name="G29" fmla="sin 7674 4261215"/>
              <a:gd name="G30" fmla="+- G26 10800 0"/>
              <a:gd name="G31" fmla="+- G27 10800 0"/>
              <a:gd name="G32" fmla="+- G28 10800 0"/>
              <a:gd name="G33" fmla="+- G29 10800 0"/>
              <a:gd name="G34" fmla="+- G19 5400 0"/>
              <a:gd name="G35" fmla="cos G34 -10890144"/>
              <a:gd name="G36" fmla="sin G34 -10890144"/>
              <a:gd name="G37" fmla="+/ -10890144 4261215 2"/>
              <a:gd name="T2" fmla="*/ 180 256 1"/>
              <a:gd name="T3" fmla="*/ 0 256 1"/>
              <a:gd name="G38" fmla="+- G37 T2 T3"/>
              <a:gd name="G39" fmla="?: G2 G37 G38"/>
              <a:gd name="G40" fmla="cos 10800 G39"/>
              <a:gd name="G41" fmla="sin 10800 G39"/>
              <a:gd name="G42" fmla="cos 7674 G39"/>
              <a:gd name="G43" fmla="sin 7674 G39"/>
              <a:gd name="G44" fmla="+- G40 10800 0"/>
              <a:gd name="G45" fmla="+- G41 10800 0"/>
              <a:gd name="G46" fmla="+- G42 10800 0"/>
              <a:gd name="G47" fmla="+- G43 10800 0"/>
              <a:gd name="G48" fmla="+- G35 10800 0"/>
              <a:gd name="G49" fmla="+- G36 10800 0"/>
              <a:gd name="T4" fmla="*/ 17658 w 21600"/>
              <a:gd name="T5" fmla="*/ 2457 h 21600"/>
              <a:gd name="T6" fmla="*/ 1830 w 21600"/>
              <a:gd name="T7" fmla="*/ 8592 h 21600"/>
              <a:gd name="T8" fmla="*/ 15673 w 21600"/>
              <a:gd name="T9" fmla="*/ 4872 h 21600"/>
              <a:gd name="T10" fmla="*/ 16500 w 21600"/>
              <a:gd name="T11" fmla="*/ 23037 h 21600"/>
              <a:gd name="T12" fmla="*/ 10836 w 21600"/>
              <a:gd name="T13" fmla="*/ 20972 h 21600"/>
              <a:gd name="T14" fmla="*/ 12900 w 21600"/>
              <a:gd name="T15" fmla="*/ 1530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4040" y="17756"/>
                </a:moveTo>
                <a:cubicBezTo>
                  <a:pt x="16744" y="16496"/>
                  <a:pt x="18474" y="13783"/>
                  <a:pt x="18474" y="10800"/>
                </a:cubicBezTo>
                <a:cubicBezTo>
                  <a:pt x="18474" y="6561"/>
                  <a:pt x="15038" y="3126"/>
                  <a:pt x="10800" y="3126"/>
                </a:cubicBezTo>
                <a:cubicBezTo>
                  <a:pt x="7268" y="3125"/>
                  <a:pt x="4192" y="5536"/>
                  <a:pt x="3348" y="8965"/>
                </a:cubicBezTo>
                <a:lnTo>
                  <a:pt x="313" y="8218"/>
                </a:lnTo>
                <a:cubicBezTo>
                  <a:pt x="1501" y="3392"/>
                  <a:pt x="5829" y="-1"/>
                  <a:pt x="10800" y="0"/>
                </a:cubicBezTo>
                <a:cubicBezTo>
                  <a:pt x="16764" y="0"/>
                  <a:pt x="21600" y="4835"/>
                  <a:pt x="21600" y="10800"/>
                </a:cubicBezTo>
                <a:cubicBezTo>
                  <a:pt x="21600" y="14998"/>
                  <a:pt x="19166" y="18816"/>
                  <a:pt x="15360" y="20589"/>
                </a:cubicBezTo>
                <a:lnTo>
                  <a:pt x="16500" y="23037"/>
                </a:lnTo>
                <a:lnTo>
                  <a:pt x="10836" y="20972"/>
                </a:lnTo>
                <a:lnTo>
                  <a:pt x="12900" y="15308"/>
                </a:lnTo>
                <a:lnTo>
                  <a:pt x="14040" y="1775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430083" name="Text Box 6"/>
          <p:cNvSpPr txBox="1">
            <a:spLocks noChangeAspect="1" noChangeArrowheads="1"/>
          </p:cNvSpPr>
          <p:nvPr/>
        </p:nvSpPr>
        <p:spPr bwMode="auto">
          <a:xfrm>
            <a:off x="4838700" y="2124075"/>
            <a:ext cx="974725" cy="336550"/>
          </a:xfrm>
          <a:prstGeom prst="rect">
            <a:avLst/>
          </a:prstGeom>
          <a:noFill/>
          <a:ln w="31750" algn="ctr">
            <a:noFill/>
            <a:miter lim="800000"/>
            <a:headEnd/>
            <a:tailEnd/>
          </a:ln>
        </p:spPr>
        <p:txBody>
          <a:bodyPr wrap="none">
            <a:spAutoFit/>
          </a:bodyPr>
          <a:lstStyle/>
          <a:p>
            <a:pPr algn="ctr">
              <a:spcBef>
                <a:spcPct val="50000"/>
              </a:spcBef>
            </a:pPr>
            <a:r>
              <a:rPr lang="en-US" sz="1600"/>
              <a:t>24 hours</a:t>
            </a:r>
          </a:p>
        </p:txBody>
      </p:sp>
      <p:grpSp>
        <p:nvGrpSpPr>
          <p:cNvPr id="430084" name="Group 7"/>
          <p:cNvGrpSpPr>
            <a:grpSpLocks noChangeAspect="1"/>
          </p:cNvGrpSpPr>
          <p:nvPr/>
        </p:nvGrpSpPr>
        <p:grpSpPr bwMode="auto">
          <a:xfrm>
            <a:off x="4924425" y="2468563"/>
            <a:ext cx="1878013" cy="2084387"/>
            <a:chOff x="2826" y="1486"/>
            <a:chExt cx="1314" cy="1458"/>
          </a:xfrm>
        </p:grpSpPr>
        <p:sp>
          <p:nvSpPr>
            <p:cNvPr id="430101" name="Text Box 8"/>
            <p:cNvSpPr txBox="1">
              <a:spLocks noChangeAspect="1" noChangeArrowheads="1"/>
            </p:cNvSpPr>
            <p:nvPr/>
          </p:nvSpPr>
          <p:spPr bwMode="auto">
            <a:xfrm>
              <a:off x="3065" y="2111"/>
              <a:ext cx="776" cy="236"/>
            </a:xfrm>
            <a:prstGeom prst="rect">
              <a:avLst/>
            </a:prstGeom>
            <a:noFill/>
            <a:ln w="31750" algn="ctr">
              <a:noFill/>
              <a:miter lim="800000"/>
              <a:headEnd/>
              <a:tailEnd/>
            </a:ln>
          </p:spPr>
          <p:txBody>
            <a:bodyPr wrap="none">
              <a:spAutoFit/>
            </a:bodyPr>
            <a:lstStyle/>
            <a:p>
              <a:pPr algn="ctr">
                <a:spcBef>
                  <a:spcPct val="50000"/>
                </a:spcBef>
              </a:pPr>
              <a:r>
                <a:rPr lang="en-US" sz="1600"/>
                <a:t>1-4 weeks</a:t>
              </a:r>
            </a:p>
          </p:txBody>
        </p:sp>
        <p:grpSp>
          <p:nvGrpSpPr>
            <p:cNvPr id="430102" name="Group 9"/>
            <p:cNvGrpSpPr>
              <a:grpSpLocks noChangeAspect="1"/>
            </p:cNvGrpSpPr>
            <p:nvPr/>
          </p:nvGrpSpPr>
          <p:grpSpPr bwMode="auto">
            <a:xfrm>
              <a:off x="2826" y="1486"/>
              <a:ext cx="1314" cy="1458"/>
              <a:chOff x="2826" y="1486"/>
              <a:chExt cx="1314" cy="1458"/>
            </a:xfrm>
          </p:grpSpPr>
          <p:sp>
            <p:nvSpPr>
              <p:cNvPr id="430103" name="Rectangle 10"/>
              <p:cNvSpPr>
                <a:spLocks noChangeAspect="1" noChangeArrowheads="1"/>
              </p:cNvSpPr>
              <p:nvPr/>
            </p:nvSpPr>
            <p:spPr bwMode="auto">
              <a:xfrm>
                <a:off x="2892" y="2704"/>
                <a:ext cx="528" cy="240"/>
              </a:xfrm>
              <a:prstGeom prst="rect">
                <a:avLst/>
              </a:prstGeom>
              <a:solidFill>
                <a:schemeClr val="accent1"/>
              </a:solidFill>
              <a:ln w="31750" algn="ctr">
                <a:solidFill>
                  <a:schemeClr val="tx1"/>
                </a:solidFill>
                <a:miter lim="800000"/>
                <a:headEnd/>
                <a:tailEnd/>
              </a:ln>
            </p:spPr>
            <p:txBody>
              <a:bodyPr wrap="none" anchor="ctr"/>
              <a:lstStyle/>
              <a:p>
                <a:endParaRPr lang="en-US"/>
              </a:p>
            </p:txBody>
          </p:sp>
          <p:sp>
            <p:nvSpPr>
              <p:cNvPr id="3" name="AutoShape 11"/>
              <p:cNvSpPr>
                <a:spLocks noChangeAspect="1" noChangeArrowheads="1"/>
              </p:cNvSpPr>
              <p:nvPr/>
            </p:nvSpPr>
            <p:spPr bwMode="auto">
              <a:xfrm rot="15490853" flipV="1">
                <a:off x="2760" y="1552"/>
                <a:ext cx="1458" cy="1314"/>
              </a:xfrm>
              <a:custGeom>
                <a:avLst/>
                <a:gdLst>
                  <a:gd name="G0" fmla="+- 7802764 0 0"/>
                  <a:gd name="G1" fmla="+- 10969111 0 0"/>
                  <a:gd name="G2" fmla="+- 7802764 0 10969111"/>
                  <a:gd name="G3" fmla="+- 10800 0 0"/>
                  <a:gd name="G4" fmla="+- 0 0 7802764"/>
                  <a:gd name="T0" fmla="*/ 360 256 1"/>
                  <a:gd name="T1" fmla="*/ 0 256 1"/>
                  <a:gd name="G5" fmla="+- G2 T0 T1"/>
                  <a:gd name="G6" fmla="?: G2 G2 G5"/>
                  <a:gd name="G7" fmla="+- 0 0 G6"/>
                  <a:gd name="G8" fmla="+- 7261 0 0"/>
                  <a:gd name="G9" fmla="+- 0 0 10969111"/>
                  <a:gd name="G10" fmla="+- 7261 0 2700"/>
                  <a:gd name="G11" fmla="cos G10 7802764"/>
                  <a:gd name="G12" fmla="sin G10 7802764"/>
                  <a:gd name="G13" fmla="cos 13500 7802764"/>
                  <a:gd name="G14" fmla="sin 13500 7802764"/>
                  <a:gd name="G15" fmla="+- G11 10800 0"/>
                  <a:gd name="G16" fmla="+- G12 10800 0"/>
                  <a:gd name="G17" fmla="+- G13 10800 0"/>
                  <a:gd name="G18" fmla="+- G14 10800 0"/>
                  <a:gd name="G19" fmla="*/ 7261 1 2"/>
                  <a:gd name="G20" fmla="+- G19 5400 0"/>
                  <a:gd name="G21" fmla="cos G20 7802764"/>
                  <a:gd name="G22" fmla="sin G20 7802764"/>
                  <a:gd name="G23" fmla="+- G21 10800 0"/>
                  <a:gd name="G24" fmla="+- G12 G23 G22"/>
                  <a:gd name="G25" fmla="+- G22 G23 G11"/>
                  <a:gd name="G26" fmla="cos 10800 7802764"/>
                  <a:gd name="G27" fmla="sin 10800 7802764"/>
                  <a:gd name="G28" fmla="cos 7261 7802764"/>
                  <a:gd name="G29" fmla="sin 7261 7802764"/>
                  <a:gd name="G30" fmla="+- G26 10800 0"/>
                  <a:gd name="G31" fmla="+- G27 10800 0"/>
                  <a:gd name="G32" fmla="+- G28 10800 0"/>
                  <a:gd name="G33" fmla="+- G29 10800 0"/>
                  <a:gd name="G34" fmla="+- G19 5400 0"/>
                  <a:gd name="G35" fmla="cos G34 10969111"/>
                  <a:gd name="G36" fmla="sin G34 10969111"/>
                  <a:gd name="G37" fmla="+/ 10969111 7802764 2"/>
                  <a:gd name="T2" fmla="*/ 180 256 1"/>
                  <a:gd name="T3" fmla="*/ 0 256 1"/>
                  <a:gd name="G38" fmla="+- G37 T2 T3"/>
                  <a:gd name="G39" fmla="?: G2 G37 G38"/>
                  <a:gd name="G40" fmla="cos 10800 G39"/>
                  <a:gd name="G41" fmla="sin 10800 G39"/>
                  <a:gd name="G42" fmla="cos 7261 G39"/>
                  <a:gd name="G43" fmla="sin 7261 G39"/>
                  <a:gd name="G44" fmla="+- G40 10800 0"/>
                  <a:gd name="G45" fmla="+- G41 10800 0"/>
                  <a:gd name="G46" fmla="+- G42 10800 0"/>
                  <a:gd name="G47" fmla="+- G43 10800 0"/>
                  <a:gd name="G48" fmla="+- G35 10800 0"/>
                  <a:gd name="G49" fmla="+- G36 10800 0"/>
                  <a:gd name="T4" fmla="*/ 19449 w 21600"/>
                  <a:gd name="T5" fmla="*/ 4333 h 21600"/>
                  <a:gd name="T6" fmla="*/ 1987 w 21600"/>
                  <a:gd name="T7" fmla="*/ 12773 h 21600"/>
                  <a:gd name="T8" fmla="*/ 16615 w 21600"/>
                  <a:gd name="T9" fmla="*/ 6452 h 21600"/>
                  <a:gd name="T10" fmla="*/ 4242 w 21600"/>
                  <a:gd name="T11" fmla="*/ 22600 h 21600"/>
                  <a:gd name="T12" fmla="*/ 2505 w 21600"/>
                  <a:gd name="T13" fmla="*/ 16523 h 21600"/>
                  <a:gd name="T14" fmla="*/ 8584 w 21600"/>
                  <a:gd name="T15" fmla="*/ 14786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7273" y="17146"/>
                    </a:moveTo>
                    <a:cubicBezTo>
                      <a:pt x="8351" y="17746"/>
                      <a:pt x="9565" y="18061"/>
                      <a:pt x="10800" y="18061"/>
                    </a:cubicBezTo>
                    <a:cubicBezTo>
                      <a:pt x="14810" y="18061"/>
                      <a:pt x="18061" y="14810"/>
                      <a:pt x="18061" y="10800"/>
                    </a:cubicBezTo>
                    <a:cubicBezTo>
                      <a:pt x="18061" y="6789"/>
                      <a:pt x="14810" y="3539"/>
                      <a:pt x="10800" y="3539"/>
                    </a:cubicBezTo>
                    <a:cubicBezTo>
                      <a:pt x="6789" y="3539"/>
                      <a:pt x="3539" y="6789"/>
                      <a:pt x="3539" y="10800"/>
                    </a:cubicBezTo>
                    <a:cubicBezTo>
                      <a:pt x="3538" y="11333"/>
                      <a:pt x="3597" y="11866"/>
                      <a:pt x="3714" y="12386"/>
                    </a:cubicBezTo>
                    <a:lnTo>
                      <a:pt x="261" y="13160"/>
                    </a:lnTo>
                    <a:cubicBezTo>
                      <a:pt x="87" y="12385"/>
                      <a:pt x="0" y="11594"/>
                      <a:pt x="0" y="10800"/>
                    </a:cubicBezTo>
                    <a:cubicBezTo>
                      <a:pt x="0" y="4835"/>
                      <a:pt x="4835" y="0"/>
                      <a:pt x="10800" y="0"/>
                    </a:cubicBezTo>
                    <a:cubicBezTo>
                      <a:pt x="16764" y="0"/>
                      <a:pt x="21600" y="4835"/>
                      <a:pt x="21600" y="10800"/>
                    </a:cubicBezTo>
                    <a:cubicBezTo>
                      <a:pt x="21600" y="16764"/>
                      <a:pt x="16764" y="21600"/>
                      <a:pt x="10800" y="21600"/>
                    </a:cubicBezTo>
                    <a:cubicBezTo>
                      <a:pt x="8964" y="21600"/>
                      <a:pt x="7158" y="21132"/>
                      <a:pt x="5554" y="20240"/>
                    </a:cubicBezTo>
                    <a:lnTo>
                      <a:pt x="4242" y="22600"/>
                    </a:lnTo>
                    <a:lnTo>
                      <a:pt x="2505" y="16523"/>
                    </a:lnTo>
                    <a:lnTo>
                      <a:pt x="8584" y="14786"/>
                    </a:lnTo>
                    <a:lnTo>
                      <a:pt x="7273" y="1714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grpSp>
      </p:grpSp>
      <p:sp>
        <p:nvSpPr>
          <p:cNvPr id="430085" name="AutoShape 13"/>
          <p:cNvSpPr>
            <a:spLocks noChangeAspect="1" noChangeArrowheads="1"/>
          </p:cNvSpPr>
          <p:nvPr/>
        </p:nvSpPr>
        <p:spPr bwMode="auto">
          <a:xfrm>
            <a:off x="1706563" y="5254625"/>
            <a:ext cx="828675" cy="4667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430086" name="AutoShape 14"/>
          <p:cNvSpPr>
            <a:spLocks noChangeAspect="1" noChangeArrowheads="1"/>
          </p:cNvSpPr>
          <p:nvPr/>
        </p:nvSpPr>
        <p:spPr bwMode="auto">
          <a:xfrm>
            <a:off x="1987550" y="4879975"/>
            <a:ext cx="827088" cy="4667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430087" name="AutoShape 15"/>
          <p:cNvSpPr>
            <a:spLocks noChangeAspect="1" noChangeArrowheads="1"/>
          </p:cNvSpPr>
          <p:nvPr/>
        </p:nvSpPr>
        <p:spPr bwMode="auto">
          <a:xfrm>
            <a:off x="1779588" y="4518025"/>
            <a:ext cx="828675" cy="4667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430088" name="Text Box 16"/>
          <p:cNvSpPr txBox="1">
            <a:spLocks noChangeAspect="1" noChangeArrowheads="1"/>
          </p:cNvSpPr>
          <p:nvPr/>
        </p:nvSpPr>
        <p:spPr bwMode="auto">
          <a:xfrm>
            <a:off x="269875" y="4965700"/>
            <a:ext cx="1550988" cy="549275"/>
          </a:xfrm>
          <a:prstGeom prst="rect">
            <a:avLst/>
          </a:prstGeom>
          <a:noFill/>
          <a:ln w="31750" algn="ctr">
            <a:noFill/>
            <a:miter lim="800000"/>
            <a:headEnd/>
            <a:tailEnd/>
          </a:ln>
        </p:spPr>
        <p:txBody>
          <a:bodyPr wrap="none">
            <a:spAutoFit/>
          </a:bodyPr>
          <a:lstStyle/>
          <a:p>
            <a:r>
              <a:rPr lang="en-US" sz="1600" b="1" i="1">
                <a:latin typeface="Arial Narrow" pitchFamily="34" charset="0"/>
              </a:rPr>
              <a:t>Release Backlog </a:t>
            </a:r>
          </a:p>
          <a:p>
            <a:endParaRPr lang="en-US" sz="1400">
              <a:latin typeface="Arial Narrow" pitchFamily="34" charset="0"/>
            </a:endParaRPr>
          </a:p>
        </p:txBody>
      </p:sp>
      <p:grpSp>
        <p:nvGrpSpPr>
          <p:cNvPr id="430089" name="Group 18"/>
          <p:cNvGrpSpPr>
            <a:grpSpLocks noChangeAspect="1"/>
          </p:cNvGrpSpPr>
          <p:nvPr/>
        </p:nvGrpSpPr>
        <p:grpSpPr bwMode="auto">
          <a:xfrm>
            <a:off x="4111625" y="4062413"/>
            <a:ext cx="806450" cy="600075"/>
            <a:chOff x="2550" y="2556"/>
            <a:chExt cx="810" cy="602"/>
          </a:xfrm>
        </p:grpSpPr>
        <p:sp>
          <p:nvSpPr>
            <p:cNvPr id="430097" name="AutoShape 19"/>
            <p:cNvSpPr>
              <a:spLocks noChangeAspect="1" noChangeArrowheads="1"/>
            </p:cNvSpPr>
            <p:nvPr/>
          </p:nvSpPr>
          <p:spPr bwMode="auto">
            <a:xfrm>
              <a:off x="2688" y="2830"/>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430098" name="AutoShape 20"/>
            <p:cNvSpPr>
              <a:spLocks noChangeAspect="1" noChangeArrowheads="1"/>
            </p:cNvSpPr>
            <p:nvPr/>
          </p:nvSpPr>
          <p:spPr bwMode="auto">
            <a:xfrm>
              <a:off x="2642" y="2739"/>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430099" name="AutoShape 21"/>
            <p:cNvSpPr>
              <a:spLocks noChangeAspect="1" noChangeArrowheads="1"/>
            </p:cNvSpPr>
            <p:nvPr/>
          </p:nvSpPr>
          <p:spPr bwMode="auto">
            <a:xfrm>
              <a:off x="2596" y="2648"/>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430100" name="AutoShape 22"/>
            <p:cNvSpPr>
              <a:spLocks noChangeAspect="1" noChangeArrowheads="1"/>
            </p:cNvSpPr>
            <p:nvPr/>
          </p:nvSpPr>
          <p:spPr bwMode="auto">
            <a:xfrm>
              <a:off x="2550" y="2556"/>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grpSp>
      <p:sp>
        <p:nvSpPr>
          <p:cNvPr id="290839" name="AutoShape 23"/>
          <p:cNvSpPr>
            <a:spLocks noChangeAspect="1" noChangeArrowheads="1"/>
          </p:cNvSpPr>
          <p:nvPr/>
        </p:nvSpPr>
        <p:spPr bwMode="auto">
          <a:xfrm>
            <a:off x="3082925" y="4002088"/>
            <a:ext cx="960438" cy="684212"/>
          </a:xfrm>
          <a:prstGeom prst="rightArrow">
            <a:avLst>
              <a:gd name="adj1" fmla="val 50000"/>
              <a:gd name="adj2" fmla="val 350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430091" name="Text Box 24"/>
          <p:cNvSpPr txBox="1">
            <a:spLocks noChangeAspect="1" noChangeArrowheads="1"/>
          </p:cNvSpPr>
          <p:nvPr/>
        </p:nvSpPr>
        <p:spPr bwMode="auto">
          <a:xfrm>
            <a:off x="3708400" y="3592513"/>
            <a:ext cx="1300163" cy="336550"/>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Backlog tasks</a:t>
            </a:r>
          </a:p>
        </p:txBody>
      </p:sp>
      <p:sp>
        <p:nvSpPr>
          <p:cNvPr id="290842" name="AutoShape 26"/>
          <p:cNvSpPr>
            <a:spLocks noChangeAspect="1" noChangeArrowheads="1"/>
          </p:cNvSpPr>
          <p:nvPr/>
        </p:nvSpPr>
        <p:spPr bwMode="auto">
          <a:xfrm>
            <a:off x="6184900" y="4021138"/>
            <a:ext cx="1039813" cy="684212"/>
          </a:xfrm>
          <a:prstGeom prst="rightArrow">
            <a:avLst>
              <a:gd name="adj1" fmla="val 50000"/>
              <a:gd name="adj2" fmla="val 379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430093" name="AutoShape 27"/>
          <p:cNvSpPr>
            <a:spLocks noChangeAspect="1" noChangeArrowheads="1"/>
          </p:cNvSpPr>
          <p:nvPr/>
        </p:nvSpPr>
        <p:spPr bwMode="auto">
          <a:xfrm>
            <a:off x="7375525" y="4051300"/>
            <a:ext cx="1003300" cy="565150"/>
          </a:xfrm>
          <a:prstGeom prst="cube">
            <a:avLst>
              <a:gd name="adj" fmla="val 25000"/>
            </a:avLst>
          </a:prstGeom>
          <a:solidFill>
            <a:srgbClr val="FF3300"/>
          </a:solidFill>
          <a:ln w="31750">
            <a:solidFill>
              <a:schemeClr val="tx1"/>
            </a:solidFill>
            <a:miter lim="800000"/>
            <a:headEnd/>
            <a:tailEnd/>
          </a:ln>
        </p:spPr>
        <p:txBody>
          <a:bodyPr wrap="none" anchor="ctr"/>
          <a:lstStyle/>
          <a:p>
            <a:endParaRPr lang="en-US"/>
          </a:p>
        </p:txBody>
      </p:sp>
      <p:sp>
        <p:nvSpPr>
          <p:cNvPr id="430094" name="Text Box 28"/>
          <p:cNvSpPr txBox="1">
            <a:spLocks noChangeAspect="1" noChangeArrowheads="1"/>
          </p:cNvSpPr>
          <p:nvPr/>
        </p:nvSpPr>
        <p:spPr bwMode="auto">
          <a:xfrm>
            <a:off x="7051675" y="4751388"/>
            <a:ext cx="1863725" cy="581025"/>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Potentially Shippable</a:t>
            </a:r>
          </a:p>
          <a:p>
            <a:pPr algn="ctr"/>
            <a:r>
              <a:rPr lang="en-US" sz="1600" b="1" i="1">
                <a:latin typeface="Arial Narrow" pitchFamily="34" charset="0"/>
              </a:rPr>
              <a:t>Product Increment</a:t>
            </a:r>
          </a:p>
        </p:txBody>
      </p:sp>
      <p:sp>
        <p:nvSpPr>
          <p:cNvPr id="430095" name="AutoShape 31"/>
          <p:cNvSpPr>
            <a:spLocks noChangeAspect="1" noChangeArrowheads="1"/>
          </p:cNvSpPr>
          <p:nvPr/>
        </p:nvSpPr>
        <p:spPr bwMode="auto">
          <a:xfrm>
            <a:off x="1968500" y="4162425"/>
            <a:ext cx="1017588" cy="465138"/>
          </a:xfrm>
          <a:prstGeom prst="cube">
            <a:avLst>
              <a:gd name="adj" fmla="val 25000"/>
            </a:avLst>
          </a:prstGeom>
          <a:solidFill>
            <a:srgbClr val="FF7C80"/>
          </a:solidFill>
          <a:ln w="31750">
            <a:solidFill>
              <a:srgbClr val="336666"/>
            </a:solidFill>
            <a:miter lim="800000"/>
            <a:headEnd/>
            <a:tailEnd/>
          </a:ln>
        </p:spPr>
        <p:txBody>
          <a:bodyPr wrap="none" anchor="ctr"/>
          <a:lstStyle/>
          <a:p>
            <a:endParaRPr lang="en-US"/>
          </a:p>
        </p:txBody>
      </p:sp>
      <p:sp>
        <p:nvSpPr>
          <p:cNvPr id="430096" name="Text Box 32"/>
          <p:cNvSpPr txBox="1">
            <a:spLocks noChangeAspect="1" noChangeArrowheads="1"/>
          </p:cNvSpPr>
          <p:nvPr/>
        </p:nvSpPr>
        <p:spPr bwMode="auto">
          <a:xfrm>
            <a:off x="1614488" y="3659188"/>
            <a:ext cx="2227262" cy="336550"/>
          </a:xfrm>
          <a:prstGeom prst="rect">
            <a:avLst/>
          </a:prstGeom>
          <a:noFill/>
          <a:ln w="31750" algn="ctr">
            <a:noFill/>
            <a:miter lim="800000"/>
            <a:headEnd/>
            <a:tailEnd/>
          </a:ln>
        </p:spPr>
        <p:txBody>
          <a:bodyPr>
            <a:spAutoFit/>
          </a:bodyPr>
          <a:lstStyle/>
          <a:p>
            <a:r>
              <a:rPr lang="en-US" sz="1600" b="1" i="1">
                <a:latin typeface="Arial Narrow" pitchFamily="34" charset="0"/>
              </a:rPr>
              <a:t>Iteration Backlog</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leese Gordon.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345980" y="1201510"/>
            <a:ext cx="6373812" cy="4779963"/>
          </a:xfrm>
        </p:spPr>
      </p:pic>
    </p:spTree>
    <p:extLst>
      <p:ext uri="{BB962C8B-B14F-4D97-AF65-F5344CB8AC3E}">
        <p14:creationId xmlns:p14="http://schemas.microsoft.com/office/powerpoint/2010/main" val="22829860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http://www.ambysoft.com/artwork/agileLifecycleDetailed.jpg"/>
          <p:cNvPicPr>
            <a:picLocks noChangeAspect="1" noChangeArrowheads="1"/>
          </p:cNvPicPr>
          <p:nvPr/>
        </p:nvPicPr>
        <p:blipFill>
          <a:blip r:embed="rId3" cstate="print"/>
          <a:srcRect/>
          <a:stretch>
            <a:fillRect/>
          </a:stretch>
        </p:blipFill>
        <p:spPr bwMode="auto">
          <a:xfrm>
            <a:off x="317500" y="343535"/>
            <a:ext cx="8636000" cy="2828290"/>
          </a:xfrm>
          <a:prstGeom prst="rect">
            <a:avLst/>
          </a:prstGeom>
          <a:noFill/>
        </p:spPr>
      </p:pic>
      <p:pic>
        <p:nvPicPr>
          <p:cNvPr id="1028" name="Picture 4" descr="http://www.ambysoft.com/artwork/agileLifecycle.jpg"/>
          <p:cNvPicPr>
            <a:picLocks noChangeAspect="1" noChangeArrowheads="1"/>
          </p:cNvPicPr>
          <p:nvPr/>
        </p:nvPicPr>
        <p:blipFill>
          <a:blip r:embed="rId4" cstate="print"/>
          <a:srcRect/>
          <a:stretch>
            <a:fillRect/>
          </a:stretch>
        </p:blipFill>
        <p:spPr bwMode="auto">
          <a:xfrm>
            <a:off x="355600" y="3238500"/>
            <a:ext cx="8588375" cy="3327477"/>
          </a:xfrm>
          <a:prstGeom prst="rect">
            <a:avLst/>
          </a:prstGeom>
          <a:noFill/>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586" name="Picture 2" descr="http://www.wired.com/geekdad/wp-content/uploads/2009/06/legos.jpg"/>
          <p:cNvPicPr>
            <a:picLocks noChangeAspect="1" noChangeArrowheads="1"/>
          </p:cNvPicPr>
          <p:nvPr/>
        </p:nvPicPr>
        <p:blipFill>
          <a:blip r:embed="rId3"/>
          <a:srcRect/>
          <a:stretch>
            <a:fillRect/>
          </a:stretch>
        </p:blipFill>
        <p:spPr bwMode="auto">
          <a:xfrm>
            <a:off x="381000" y="228600"/>
            <a:ext cx="8462010" cy="6044293"/>
          </a:xfrm>
          <a:prstGeom prst="rect">
            <a:avLst/>
          </a:prstGeom>
          <a:noFill/>
        </p:spPr>
      </p:pic>
      <p:sp>
        <p:nvSpPr>
          <p:cNvPr id="3" name="TextBox 2"/>
          <p:cNvSpPr txBox="1"/>
          <p:nvPr/>
        </p:nvSpPr>
        <p:spPr>
          <a:xfrm>
            <a:off x="1562100" y="2324100"/>
            <a:ext cx="6210300" cy="923330"/>
          </a:xfrm>
          <a:prstGeom prst="rect">
            <a:avLst/>
          </a:prstGeom>
          <a:noFill/>
        </p:spPr>
        <p:txBody>
          <a:bodyPr wrap="square" rtlCol="0">
            <a:spAutoFit/>
          </a:bodyPr>
          <a:lstStyle/>
          <a:p>
            <a:r>
              <a:rPr lang="en-US" sz="5400" dirty="0" smtClean="0">
                <a:solidFill>
                  <a:schemeClr val="bg1"/>
                </a:solidFill>
              </a:rPr>
              <a:t>Let’s Play a Game!</a:t>
            </a:r>
            <a:endParaRPr lang="en-US" sz="5400" dirty="0">
              <a:solidFill>
                <a:schemeClr val="bg1"/>
              </a:solidFill>
            </a:endParaRPr>
          </a:p>
        </p:txBody>
      </p:sp>
      <p:pic>
        <p:nvPicPr>
          <p:cNvPr id="451588" name="Picture 4" descr="http://jobs.thetimes.co.uk/images/getasset.aspx?uiAssetID=ef2bceb1-aca1-4376-a261-1d44b0b8fe7a"/>
          <p:cNvPicPr>
            <a:picLocks noChangeAspect="1" noChangeArrowheads="1"/>
          </p:cNvPicPr>
          <p:nvPr/>
        </p:nvPicPr>
        <p:blipFill>
          <a:blip r:embed="rId4" cstate="print"/>
          <a:srcRect/>
          <a:stretch>
            <a:fillRect/>
          </a:stretch>
        </p:blipFill>
        <p:spPr bwMode="auto">
          <a:xfrm>
            <a:off x="5448300" y="5143500"/>
            <a:ext cx="3303767" cy="9144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200" dirty="0" smtClean="0">
                <a:latin typeface="Arial" charset="0"/>
              </a:rPr>
              <a:t>And now the game….</a:t>
            </a:r>
            <a:endParaRPr lang="en-US" dirty="0"/>
          </a:p>
        </p:txBody>
      </p:sp>
      <p:sp>
        <p:nvSpPr>
          <p:cNvPr id="122883" name="Rectangle 3"/>
          <p:cNvSpPr>
            <a:spLocks noGrp="1" noChangeArrowheads="1"/>
          </p:cNvSpPr>
          <p:nvPr>
            <p:ph idx="1"/>
          </p:nvPr>
        </p:nvSpPr>
        <p:spPr/>
        <p:txBody>
          <a:bodyPr/>
          <a:lstStyle/>
          <a:p>
            <a:endParaRPr lang="en-US" dirty="0"/>
          </a:p>
          <a:p>
            <a:r>
              <a:rPr lang="en-US" dirty="0"/>
              <a:t>You work for </a:t>
            </a:r>
            <a:r>
              <a:rPr lang="en-US" dirty="0" err="1"/>
              <a:t>AnimalCo</a:t>
            </a:r>
            <a:r>
              <a:rPr lang="en-US" dirty="0" smtClean="0"/>
              <a:t>…</a:t>
            </a:r>
            <a:endParaRPr lang="en-US" dirty="0"/>
          </a:p>
          <a:p>
            <a:r>
              <a:rPr lang="en-US" dirty="0" smtClean="0"/>
              <a:t>…and </a:t>
            </a:r>
            <a:r>
              <a:rPr lang="en-US" dirty="0"/>
              <a:t>are helping develop a brand new animal!</a:t>
            </a:r>
          </a:p>
          <a:p>
            <a:pPr>
              <a:buFont typeface="Arial" charset="0"/>
              <a:buNone/>
            </a:pPr>
            <a:endParaRPr lang="en-US" dirty="0"/>
          </a:p>
          <a:p>
            <a:r>
              <a:rPr lang="en-US" dirty="0"/>
              <a:t>The </a:t>
            </a:r>
            <a:r>
              <a:rPr lang="en-US" dirty="0" smtClean="0"/>
              <a:t>facilitators are </a:t>
            </a:r>
            <a:r>
              <a:rPr lang="en-US" dirty="0"/>
              <a:t>your </a:t>
            </a:r>
            <a:r>
              <a:rPr lang="en-US" dirty="0" smtClean="0"/>
              <a:t>customers</a:t>
            </a:r>
            <a:endParaRPr lang="en-US" dirty="0"/>
          </a:p>
          <a:p>
            <a:r>
              <a:rPr lang="en-US" dirty="0"/>
              <a:t>You are Agile</a:t>
            </a:r>
            <a:r>
              <a:rPr lang="en-US" dirty="0" smtClean="0"/>
              <a:t>!</a:t>
            </a:r>
          </a:p>
          <a:p>
            <a:r>
              <a:rPr lang="en-US" dirty="0" smtClean="0"/>
              <a:t>High Level Objective</a:t>
            </a:r>
          </a:p>
          <a:p>
            <a:pPr lvl="1"/>
            <a:r>
              <a:rPr lang="en-US" dirty="0" smtClean="0"/>
              <a:t>Build an animal and an enclosure for the animal</a:t>
            </a:r>
          </a:p>
        </p:txBody>
      </p:sp>
      <p:sp>
        <p:nvSpPr>
          <p:cNvPr id="122885" name="Text Box 5"/>
          <p:cNvSpPr txBox="1">
            <a:spLocks noChangeArrowheads="1"/>
          </p:cNvSpPr>
          <p:nvPr/>
        </p:nvSpPr>
        <p:spPr bwMode="auto">
          <a:xfrm>
            <a:off x="0" y="1039813"/>
            <a:ext cx="9144000" cy="519112"/>
          </a:xfrm>
          <a:prstGeom prst="rect">
            <a:avLst/>
          </a:prstGeom>
          <a:noFill/>
          <a:ln w="9525">
            <a:noFill/>
            <a:miter lim="800000"/>
            <a:headEnd/>
            <a:tailEnd/>
          </a:ln>
          <a:effectLst/>
        </p:spPr>
        <p:txBody>
          <a:bodyPr>
            <a:spAutoFit/>
          </a:bodyPr>
          <a:lstStyle/>
          <a:p>
            <a:endParaRPr lang="en-GB" sz="2800" dirty="0">
              <a:latin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Story Difficulty</a:t>
            </a:r>
            <a:endParaRPr lang="en-US" dirty="0"/>
          </a:p>
        </p:txBody>
      </p:sp>
      <p:graphicFrame>
        <p:nvGraphicFramePr>
          <p:cNvPr id="4" name="Table 3"/>
          <p:cNvGraphicFramePr>
            <a:graphicFrameLocks noGrp="1"/>
          </p:cNvGraphicFramePr>
          <p:nvPr/>
        </p:nvGraphicFramePr>
        <p:xfrm>
          <a:off x="1028700" y="1562101"/>
          <a:ext cx="7543800" cy="4145289"/>
        </p:xfrm>
        <a:graphic>
          <a:graphicData uri="http://schemas.openxmlformats.org/drawingml/2006/table">
            <a:tbl>
              <a:tblPr/>
              <a:tblGrid>
                <a:gridCol w="1885950"/>
                <a:gridCol w="1885950"/>
                <a:gridCol w="1885950"/>
                <a:gridCol w="1885950"/>
              </a:tblGrid>
              <a:tr h="609599">
                <a:tc gridSpan="4">
                  <a:txBody>
                    <a:bodyPr/>
                    <a:lstStyle/>
                    <a:p>
                      <a:pPr marL="0" marR="0" algn="ctr">
                        <a:lnSpc>
                          <a:spcPct val="115000"/>
                        </a:lnSpc>
                        <a:spcBef>
                          <a:spcPts val="1000"/>
                        </a:spcBef>
                        <a:spcAft>
                          <a:spcPts val="0"/>
                        </a:spcAft>
                      </a:pPr>
                      <a:r>
                        <a:rPr lang="en-US" sz="3200" b="1" dirty="0">
                          <a:solidFill>
                            <a:srgbClr val="4F81BD"/>
                          </a:solidFill>
                          <a:latin typeface="Calibri"/>
                          <a:ea typeface="Times New Roman"/>
                          <a:cs typeface="Times New Roman"/>
                        </a:rPr>
                        <a:t>Estimation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808515">
                <a:tc>
                  <a:txBody>
                    <a:bodyPr/>
                    <a:lstStyle/>
                    <a:p>
                      <a:pPr marL="0" marR="0" algn="ctr">
                        <a:lnSpc>
                          <a:spcPct val="115000"/>
                        </a:lnSpc>
                        <a:spcBef>
                          <a:spcPts val="0"/>
                        </a:spcBef>
                        <a:spcAft>
                          <a:spcPts val="0"/>
                        </a:spcAft>
                      </a:pPr>
                      <a:r>
                        <a:rPr lang="en-US" sz="3200">
                          <a:latin typeface="Calibri"/>
                          <a:ea typeface="Times New Roman"/>
                          <a:cs typeface="Times New Roma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a:latin typeface="Calibri"/>
                          <a:ea typeface="Times New Roman"/>
                          <a:cs typeface="Times New Roman"/>
                        </a:rPr>
                        <a:t>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XL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7175">
                <a:tc>
                  <a:txBody>
                    <a:bodyPr/>
                    <a:lstStyle/>
                    <a:p>
                      <a:pPr marL="0" marR="0">
                        <a:lnSpc>
                          <a:spcPct val="115000"/>
                        </a:lnSpc>
                        <a:spcBef>
                          <a:spcPts val="0"/>
                        </a:spcBef>
                        <a:spcAft>
                          <a:spcPts val="0"/>
                        </a:spcAft>
                      </a:pPr>
                      <a:r>
                        <a:rPr lang="en-US" sz="2000" dirty="0" smtClean="0">
                          <a:latin typeface="Calibri"/>
                          <a:ea typeface="Times New Roman"/>
                          <a:cs typeface="Times New Roman"/>
                        </a:rPr>
                        <a:t>&lt;1/4 iteration</a:t>
                      </a:r>
                    </a:p>
                    <a:p>
                      <a:pPr marL="0" marR="0">
                        <a:lnSpc>
                          <a:spcPct val="115000"/>
                        </a:lnSpc>
                        <a:spcBef>
                          <a:spcPts val="0"/>
                        </a:spcBef>
                        <a:spcAft>
                          <a:spcPts val="0"/>
                        </a:spcAft>
                      </a:pPr>
                      <a:endParaRPr lang="en-US" sz="2000" dirty="0" smtClean="0">
                        <a:latin typeface="Calibri"/>
                        <a:ea typeface="Times New Roman"/>
                        <a:cs typeface="Times New Roman"/>
                      </a:endParaRPr>
                    </a:p>
                    <a:p>
                      <a:pPr marL="0" marR="0">
                        <a:lnSpc>
                          <a:spcPct val="115000"/>
                        </a:lnSpc>
                        <a:spcBef>
                          <a:spcPts val="0"/>
                        </a:spcBef>
                        <a:spcAft>
                          <a:spcPts val="0"/>
                        </a:spcAft>
                      </a:pPr>
                      <a:r>
                        <a:rPr lang="en-US" sz="2000" dirty="0" smtClean="0">
                          <a:latin typeface="Calibri"/>
                          <a:ea typeface="Times New Roman"/>
                          <a:cs typeface="Times New Roman"/>
                        </a:rPr>
                        <a:t>0-2 minutes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&lt;1/2 iteration</a:t>
                      </a:r>
                    </a:p>
                    <a:p>
                      <a:pPr marL="0" marR="0">
                        <a:lnSpc>
                          <a:spcPct val="115000"/>
                        </a:lnSpc>
                        <a:spcBef>
                          <a:spcPts val="0"/>
                        </a:spcBef>
                        <a:spcAft>
                          <a:spcPts val="0"/>
                        </a:spcAft>
                      </a:pPr>
                      <a:endParaRPr lang="en-US" sz="2000" dirty="0" smtClean="0">
                        <a:latin typeface="Calibri"/>
                        <a:ea typeface="Times New Roman"/>
                        <a:cs typeface="Times New Roman"/>
                      </a:endParaRPr>
                    </a:p>
                    <a:p>
                      <a:pPr marL="0" marR="0">
                        <a:lnSpc>
                          <a:spcPct val="115000"/>
                        </a:lnSpc>
                        <a:spcBef>
                          <a:spcPts val="0"/>
                        </a:spcBef>
                        <a:spcAft>
                          <a:spcPts val="0"/>
                        </a:spcAft>
                      </a:pPr>
                      <a:r>
                        <a:rPr lang="en-US" sz="2000" dirty="0" smtClean="0">
                          <a:latin typeface="Calibri"/>
                          <a:ea typeface="Times New Roman"/>
                          <a:cs typeface="Times New Roman"/>
                        </a:rPr>
                        <a:t>2-4 minutes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&lt;1 iteration</a:t>
                      </a:r>
                    </a:p>
                    <a:p>
                      <a:pPr marL="0" marR="0">
                        <a:lnSpc>
                          <a:spcPct val="115000"/>
                        </a:lnSpc>
                        <a:spcBef>
                          <a:spcPts val="0"/>
                        </a:spcBef>
                        <a:spcAft>
                          <a:spcPts val="0"/>
                        </a:spcAft>
                      </a:pPr>
                      <a:endParaRPr lang="en-US" sz="2000" dirty="0" smtClean="0">
                        <a:latin typeface="Calibri"/>
                        <a:ea typeface="Times New Roman"/>
                        <a:cs typeface="Times New Roman"/>
                      </a:endParaRPr>
                    </a:p>
                    <a:p>
                      <a:pPr marL="0" marR="0">
                        <a:lnSpc>
                          <a:spcPct val="115000"/>
                        </a:lnSpc>
                        <a:spcBef>
                          <a:spcPts val="0"/>
                        </a:spcBef>
                        <a:spcAft>
                          <a:spcPts val="0"/>
                        </a:spcAft>
                      </a:pPr>
                      <a:r>
                        <a:rPr lang="en-US" sz="2000" dirty="0" smtClean="0">
                          <a:latin typeface="Calibri"/>
                          <a:ea typeface="Times New Roman"/>
                          <a:cs typeface="Times New Roman"/>
                        </a:rPr>
                        <a:t>3-6 minutes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&gt;1 Iteration</a:t>
                      </a:r>
                    </a:p>
                    <a:p>
                      <a:pPr marL="0" marR="0">
                        <a:lnSpc>
                          <a:spcPct val="115000"/>
                        </a:lnSpc>
                        <a:spcBef>
                          <a:spcPts val="0"/>
                        </a:spcBef>
                        <a:spcAft>
                          <a:spcPts val="0"/>
                        </a:spcAft>
                      </a:pPr>
                      <a:endParaRPr lang="en-US" sz="2000" dirty="0" smtClean="0">
                        <a:latin typeface="Calibri"/>
                        <a:ea typeface="Times New Roman"/>
                        <a:cs typeface="Times New Roman"/>
                      </a:endParaRPr>
                    </a:p>
                    <a:p>
                      <a:pPr marL="0" marR="0">
                        <a:lnSpc>
                          <a:spcPct val="115000"/>
                        </a:lnSpc>
                        <a:spcBef>
                          <a:spcPts val="0"/>
                        </a:spcBef>
                        <a:spcAft>
                          <a:spcPts val="0"/>
                        </a:spcAft>
                      </a:pPr>
                      <a:r>
                        <a:rPr lang="en-US" sz="2000" dirty="0" smtClean="0">
                          <a:latin typeface="Calibri"/>
                          <a:ea typeface="Times New Roman"/>
                          <a:cs typeface="Times New Roman"/>
                        </a:rPr>
                        <a:t>&gt;6 minutes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Scrum Board</a:t>
            </a:r>
            <a:endParaRPr lang="en-US" dirty="0"/>
          </a:p>
        </p:txBody>
      </p:sp>
      <p:graphicFrame>
        <p:nvGraphicFramePr>
          <p:cNvPr id="4" name="Table 3"/>
          <p:cNvGraphicFramePr>
            <a:graphicFrameLocks noGrp="1"/>
          </p:cNvGraphicFramePr>
          <p:nvPr/>
        </p:nvGraphicFramePr>
        <p:xfrm>
          <a:off x="609600" y="1257301"/>
          <a:ext cx="7962900" cy="4426423"/>
        </p:xfrm>
        <a:graphic>
          <a:graphicData uri="http://schemas.openxmlformats.org/drawingml/2006/table">
            <a:tbl>
              <a:tblPr/>
              <a:tblGrid>
                <a:gridCol w="1990725"/>
                <a:gridCol w="1990725"/>
                <a:gridCol w="1990725"/>
                <a:gridCol w="1990725"/>
              </a:tblGrid>
              <a:tr h="1371599">
                <a:tc>
                  <a:txBody>
                    <a:bodyPr/>
                    <a:lstStyle/>
                    <a:p>
                      <a:pPr marL="0" marR="0">
                        <a:lnSpc>
                          <a:spcPct val="115000"/>
                        </a:lnSpc>
                        <a:spcBef>
                          <a:spcPts val="0"/>
                        </a:spcBef>
                        <a:spcAft>
                          <a:spcPts val="0"/>
                        </a:spcAft>
                      </a:pPr>
                      <a:r>
                        <a:rPr lang="en-US" sz="3600" dirty="0">
                          <a:latin typeface="Calibri"/>
                          <a:ea typeface="Times New Roman"/>
                          <a:cs typeface="Times New Roman"/>
                        </a:rPr>
                        <a:t>Backlog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3600">
                          <a:latin typeface="Calibri"/>
                          <a:ea typeface="Times New Roman"/>
                          <a:cs typeface="Times New Roman"/>
                        </a:rPr>
                        <a:t>In 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3600" dirty="0">
                          <a:latin typeface="Calibri"/>
                          <a:ea typeface="Times New Roman"/>
                          <a:cs typeface="Times New Roman"/>
                        </a:rPr>
                        <a:t>Done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3600" dirty="0" smtClean="0">
                          <a:latin typeface="Calibri"/>
                          <a:ea typeface="Times New Roman"/>
                          <a:cs typeface="Times New Roman"/>
                        </a:rPr>
                        <a:t>Accepted</a:t>
                      </a:r>
                    </a:p>
                    <a:p>
                      <a:pPr marL="0" marR="0">
                        <a:lnSpc>
                          <a:spcPct val="115000"/>
                        </a:lnSpc>
                        <a:spcBef>
                          <a:spcPts val="0"/>
                        </a:spcBef>
                        <a:spcAft>
                          <a:spcPts val="0"/>
                        </a:spcAft>
                      </a:pPr>
                      <a:r>
                        <a:rPr lang="en-US" sz="2400" dirty="0" smtClean="0">
                          <a:latin typeface="Calibri"/>
                          <a:ea typeface="Times New Roman"/>
                          <a:cs typeface="Times New Roman"/>
                        </a:rPr>
                        <a:t>(Done </a:t>
                      </a:r>
                      <a:r>
                        <a:rPr lang="en-US" sz="2400" dirty="0" err="1" smtClean="0">
                          <a:latin typeface="Calibri"/>
                          <a:ea typeface="Times New Roman"/>
                          <a:cs typeface="Times New Roman"/>
                        </a:rPr>
                        <a:t>Done</a:t>
                      </a:r>
                      <a:r>
                        <a:rPr lang="en-US" sz="2400" dirty="0" smtClean="0">
                          <a:latin typeface="Calibri"/>
                          <a:ea typeface="Times New Roman"/>
                          <a:cs typeface="Times New Roman"/>
                        </a:rPr>
                        <a:t>)</a:t>
                      </a:r>
                      <a:endParaRPr lang="en-US"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4824">
                <a:tc>
                  <a:txBody>
                    <a:bodyPr/>
                    <a:lstStyle/>
                    <a:p>
                      <a:pPr marL="0" marR="0">
                        <a:lnSpc>
                          <a:spcPct val="115000"/>
                        </a:lnSpc>
                        <a:spcBef>
                          <a:spcPts val="0"/>
                        </a:spcBef>
                        <a:spcAft>
                          <a:spcPts val="0"/>
                        </a:spcAft>
                      </a:pPr>
                      <a:r>
                        <a:rPr lang="en-US" sz="2000" dirty="0" smtClean="0">
                          <a:latin typeface="Calibri"/>
                          <a:ea typeface="Times New Roman"/>
                          <a:cs typeface="Times New Roman"/>
                        </a:rPr>
                        <a:t>Planned for this iteration</a:t>
                      </a:r>
                    </a:p>
                    <a:p>
                      <a:pPr marL="0" marR="0">
                        <a:lnSpc>
                          <a:spcPct val="115000"/>
                        </a:lnSpc>
                        <a:spcBef>
                          <a:spcPts val="0"/>
                        </a:spcBef>
                        <a:spcAft>
                          <a:spcPts val="0"/>
                        </a:spcAft>
                      </a:pPr>
                      <a:endParaRPr lang="en-US" sz="2000" dirty="0" smtClean="0">
                        <a:latin typeface="Calibri"/>
                        <a:ea typeface="Times New Roman"/>
                        <a:cs typeface="Times New Roman"/>
                      </a:endParaRPr>
                    </a:p>
                    <a:p>
                      <a:pPr marL="0" marR="0">
                        <a:lnSpc>
                          <a:spcPct val="115000"/>
                        </a:lnSpc>
                        <a:spcBef>
                          <a:spcPts val="0"/>
                        </a:spcBef>
                        <a:spcAft>
                          <a:spcPts val="0"/>
                        </a:spcAft>
                      </a:pPr>
                      <a:r>
                        <a:rPr lang="en-US" sz="2000" dirty="0" smtClean="0">
                          <a:latin typeface="Calibri"/>
                          <a:ea typeface="Times New Roman"/>
                          <a:cs typeface="Times New Roman"/>
                        </a:rPr>
                        <a:t>Cutline</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In Development</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The Development team has declared it completed</a:t>
                      </a:r>
                      <a:r>
                        <a:rPr lang="en-US" sz="2000" baseline="0" dirty="0" smtClean="0">
                          <a:latin typeface="Calibri"/>
                          <a:ea typeface="Times New Roman"/>
                          <a:cs typeface="Times New Roman"/>
                        </a:rPr>
                        <a:t> and ready for final testing</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Fully tested</a:t>
                      </a:r>
                      <a:r>
                        <a:rPr lang="en-US" sz="2000" baseline="0" dirty="0" smtClean="0">
                          <a:latin typeface="Calibri"/>
                          <a:ea typeface="Times New Roman"/>
                          <a:cs typeface="Times New Roman"/>
                        </a:rPr>
                        <a:t> by the test team and accepted by the product owner</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type="body" idx="1"/>
          </p:nvPr>
        </p:nvSpPr>
        <p:spPr/>
        <p:txBody>
          <a:bodyPr/>
          <a:lstStyle/>
          <a:p>
            <a:r>
              <a:rPr lang="en-US" sz="2000" dirty="0"/>
              <a:t>Story Estimation - 3 minutes</a:t>
            </a:r>
          </a:p>
          <a:p>
            <a:pPr lvl="1"/>
            <a:r>
              <a:rPr lang="en-US" sz="1800" dirty="0"/>
              <a:t>Act as developers - estimate how much time each story will </a:t>
            </a:r>
            <a:r>
              <a:rPr lang="en-US" sz="1800" dirty="0" smtClean="0"/>
              <a:t>take.  Place it on the chart with S, M, L, XL</a:t>
            </a:r>
            <a:endParaRPr lang="en-US" sz="1800" dirty="0"/>
          </a:p>
          <a:p>
            <a:r>
              <a:rPr lang="en-US" sz="2000" dirty="0" smtClean="0"/>
              <a:t>Planning</a:t>
            </a:r>
            <a:r>
              <a:rPr lang="en-US" sz="2000" baseline="0" dirty="0" smtClean="0"/>
              <a:t> / </a:t>
            </a:r>
            <a:r>
              <a:rPr lang="en-US" sz="2000" dirty="0" smtClean="0"/>
              <a:t>Story </a:t>
            </a:r>
            <a:r>
              <a:rPr lang="en-US" sz="2000" dirty="0"/>
              <a:t>signup - 3 minutes</a:t>
            </a:r>
          </a:p>
          <a:p>
            <a:pPr lvl="1"/>
            <a:r>
              <a:rPr lang="en-US" sz="1800" dirty="0"/>
              <a:t>Act as the business - based on the importance </a:t>
            </a:r>
            <a:r>
              <a:rPr lang="en-US" sz="1800" dirty="0" smtClean="0"/>
              <a:t>(bang for buck) </a:t>
            </a:r>
            <a:r>
              <a:rPr lang="en-US" sz="1800" dirty="0"/>
              <a:t>of each story, select those stories you think you can complete in </a:t>
            </a:r>
            <a:r>
              <a:rPr lang="en-US" sz="1800" dirty="0" smtClean="0"/>
              <a:t>6 minutes. </a:t>
            </a:r>
          </a:p>
          <a:p>
            <a:pPr lvl="1"/>
            <a:r>
              <a:rPr lang="en-US" sz="1800" dirty="0" smtClean="0"/>
              <a:t>Place those stories on the Backlog column of the Scrum board</a:t>
            </a:r>
            <a:endParaRPr lang="en-US" sz="1800" dirty="0"/>
          </a:p>
          <a:p>
            <a:r>
              <a:rPr lang="en-US" sz="2000" dirty="0"/>
              <a:t>Development - </a:t>
            </a:r>
            <a:r>
              <a:rPr lang="en-US" sz="2000" dirty="0" smtClean="0"/>
              <a:t>6 </a:t>
            </a:r>
            <a:r>
              <a:rPr lang="en-US" sz="2000" dirty="0"/>
              <a:t>minutes</a:t>
            </a:r>
          </a:p>
          <a:p>
            <a:pPr lvl="1"/>
            <a:r>
              <a:rPr lang="en-US" sz="1800" dirty="0" smtClean="0"/>
              <a:t>Build </a:t>
            </a:r>
            <a:r>
              <a:rPr lang="en-US" sz="1800" dirty="0"/>
              <a:t>your Lego</a:t>
            </a:r>
            <a:r>
              <a:rPr lang="en-US" sz="1800" dirty="0" smtClean="0"/>
              <a:t>!</a:t>
            </a:r>
          </a:p>
          <a:p>
            <a:pPr lvl="1"/>
            <a:r>
              <a:rPr lang="en-US" sz="1800" dirty="0" smtClean="0"/>
              <a:t>Update the Scrum board with flow</a:t>
            </a:r>
          </a:p>
          <a:p>
            <a:r>
              <a:rPr lang="en-US" sz="2000" dirty="0" smtClean="0"/>
              <a:t>Demo/Testing/Acceptance/Retrospective – 5 minutes</a:t>
            </a:r>
          </a:p>
          <a:p>
            <a:pPr lvl="1"/>
            <a:r>
              <a:rPr lang="en-US" sz="1800" dirty="0" smtClean="0"/>
              <a:t>Demo for the customer and customer determines acceptance</a:t>
            </a:r>
          </a:p>
          <a:p>
            <a:pPr lvl="1"/>
            <a:r>
              <a:rPr lang="en-US" sz="1800" dirty="0" smtClean="0"/>
              <a:t>Calculate score and update </a:t>
            </a:r>
            <a:r>
              <a:rPr lang="en-US" sz="1800" dirty="0" err="1" smtClean="0"/>
              <a:t>burnup</a:t>
            </a:r>
            <a:r>
              <a:rPr lang="en-US" sz="1800" dirty="0" smtClean="0"/>
              <a:t> chart</a:t>
            </a:r>
          </a:p>
          <a:p>
            <a:pPr lvl="1"/>
            <a:r>
              <a:rPr lang="en-US" sz="1800" dirty="0" smtClean="0"/>
              <a:t>Retrospective </a:t>
            </a:r>
          </a:p>
        </p:txBody>
      </p:sp>
      <p:sp>
        <p:nvSpPr>
          <p:cNvPr id="4" name="Title 3"/>
          <p:cNvSpPr>
            <a:spLocks noGrp="1"/>
          </p:cNvSpPr>
          <p:nvPr>
            <p:ph type="title"/>
          </p:nvPr>
        </p:nvSpPr>
        <p:spPr/>
        <p:txBody>
          <a:bodyPr/>
          <a:lstStyle/>
          <a:p>
            <a:pPr rtl="0" fontAlgn="base"/>
            <a:r>
              <a:rPr lang="en-GB" sz="2800" kern="1200" dirty="0" smtClean="0">
                <a:solidFill>
                  <a:schemeClr val="tx1"/>
                </a:solidFill>
                <a:latin typeface="Arial"/>
                <a:ea typeface="+mn-ea"/>
                <a:cs typeface="Arial"/>
              </a:rPr>
              <a:t>Iterations…. 3 Iterations of ~17 minutes</a:t>
            </a:r>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Scoring</a:t>
            </a:r>
            <a:endParaRPr lang="en-US" dirty="0"/>
          </a:p>
        </p:txBody>
      </p:sp>
      <p:grpSp>
        <p:nvGrpSpPr>
          <p:cNvPr id="10" name="Group 9"/>
          <p:cNvGrpSpPr/>
          <p:nvPr/>
        </p:nvGrpSpPr>
        <p:grpSpPr>
          <a:xfrm>
            <a:off x="3048000" y="457200"/>
            <a:ext cx="4762500" cy="2857500"/>
            <a:chOff x="1219200" y="1409700"/>
            <a:chExt cx="4762500" cy="2857500"/>
          </a:xfrm>
        </p:grpSpPr>
        <p:pic>
          <p:nvPicPr>
            <p:cNvPr id="518147" name="Picture 3" descr="http://www.adam-mcfarland.net/wp-content/uploads/2009/03/blank-index-card.jpg"/>
            <p:cNvPicPr>
              <a:picLocks noChangeAspect="1" noChangeArrowheads="1"/>
            </p:cNvPicPr>
            <p:nvPr/>
          </p:nvPicPr>
          <p:blipFill>
            <a:blip r:embed="rId3"/>
            <a:srcRect/>
            <a:stretch>
              <a:fillRect/>
            </a:stretch>
          </p:blipFill>
          <p:spPr bwMode="auto">
            <a:xfrm>
              <a:off x="1219200" y="1409700"/>
              <a:ext cx="4762500" cy="2857500"/>
            </a:xfrm>
            <a:prstGeom prst="rect">
              <a:avLst/>
            </a:prstGeom>
            <a:noFill/>
          </p:spPr>
        </p:pic>
        <p:sp>
          <p:nvSpPr>
            <p:cNvPr id="518145" name="Rectangle 1"/>
            <p:cNvSpPr>
              <a:spLocks noChangeArrowheads="1"/>
            </p:cNvSpPr>
            <p:nvPr/>
          </p:nvSpPr>
          <p:spPr bwMode="auto">
            <a:xfrm>
              <a:off x="1676400" y="2057400"/>
              <a:ext cx="4114800" cy="167738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465513" algn="r"/>
                </a:tabLst>
              </a:pPr>
              <a:r>
                <a:rPr kumimoji="0" lang="en-US" sz="1800" b="1" i="0" u="none" strike="noStrike" cap="none" normalizeH="0" baseline="0" dirty="0" smtClean="0">
                  <a:ln>
                    <a:noFill/>
                  </a:ln>
                  <a:solidFill>
                    <a:schemeClr val="tx1"/>
                  </a:solidFill>
                  <a:effectLst/>
                  <a:latin typeface="Century Gothic" pitchFamily="34" charset="0"/>
                  <a:ea typeface="Times New Roman" pitchFamily="18" charset="0"/>
                  <a:cs typeface="Arial" pitchFamily="34" charset="0"/>
                </a:rPr>
                <a:t>ID: Story</a:t>
              </a:r>
              <a:r>
                <a:rPr kumimoji="0" lang="en-US" sz="1800" b="1" i="0" u="none" strike="noStrike" cap="none" normalizeH="0" dirty="0" smtClean="0">
                  <a:ln>
                    <a:noFill/>
                  </a:ln>
                  <a:solidFill>
                    <a:schemeClr val="tx1"/>
                  </a:solidFill>
                  <a:effectLst/>
                  <a:latin typeface="Century Gothic" pitchFamily="34" charset="0"/>
                  <a:ea typeface="Times New Roman" pitchFamily="18" charset="0"/>
                  <a:cs typeface="Arial" pitchFamily="34" charset="0"/>
                </a:rPr>
                <a:t> ID</a:t>
              </a:r>
              <a:r>
                <a:rPr kumimoji="0" lang="en-US" sz="1800" b="1" i="0" u="none" strike="noStrike" cap="none" normalizeH="0" baseline="0" dirty="0" smtClean="0">
                  <a:ln>
                    <a:noFill/>
                  </a:ln>
                  <a:solidFill>
                    <a:schemeClr val="tx1"/>
                  </a:solidFill>
                  <a:effectLst/>
                  <a:latin typeface="Century Gothic" pitchFamily="34" charset="0"/>
                  <a:ea typeface="Times New Roman" pitchFamily="18" charset="0"/>
                  <a:cs typeface="Arial" pitchFamily="34" charset="0"/>
                </a:rPr>
                <a:t> 	Value</a:t>
              </a:r>
            </a:p>
            <a:p>
              <a:pPr marL="0" marR="0" lvl="0" indent="0" algn="l" defTabSz="914400" rtl="0" eaLnBrk="1" fontAlgn="base" latinLnBrk="0" hangingPunct="1">
                <a:lnSpc>
                  <a:spcPct val="100000"/>
                </a:lnSpc>
                <a:spcBef>
                  <a:spcPct val="0"/>
                </a:spcBef>
                <a:spcAft>
                  <a:spcPct val="0"/>
                </a:spcAft>
                <a:buClrTx/>
                <a:buSzTx/>
                <a:buFontTx/>
                <a:buNone/>
                <a:tabLst>
                  <a:tab pos="3465513" algn="r"/>
                </a:tabLst>
              </a:pPr>
              <a:endParaRPr lang="en-US" b="1" dirty="0" smtClean="0">
                <a:latin typeface="Century Gothic"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3465513" algn="r"/>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465513" algn="r"/>
                </a:tabLst>
              </a:pPr>
              <a:r>
                <a:rPr kumimoji="0" lang="en-US" sz="800" b="0" i="0" u="none" strike="noStrike" cap="none" normalizeH="0" baseline="0" dirty="0" smtClean="0">
                  <a:ln>
                    <a:noFill/>
                  </a:ln>
                  <a:solidFill>
                    <a:schemeClr val="tx1"/>
                  </a:solidFill>
                  <a:effectLst/>
                  <a:latin typeface="Century Gothic" pitchFamily="34" charset="0"/>
                  <a:ea typeface="Times New Roman" pitchFamily="18" charset="0"/>
                  <a:cs typeface="Arial" pitchFamily="34" charset="0"/>
                </a:rPr>
                <a: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465513" algn="r"/>
                </a:tabLst>
              </a:pPr>
              <a:r>
                <a:rPr kumimoji="0" lang="en-US" sz="1600" b="0" i="0" u="none" strike="noStrike" cap="none" normalizeH="0" baseline="0" dirty="0" smtClean="0">
                  <a:ln>
                    <a:noFill/>
                  </a:ln>
                  <a:solidFill>
                    <a:schemeClr val="tx1"/>
                  </a:solidFill>
                  <a:effectLst/>
                  <a:latin typeface="Century Gothic" pitchFamily="34" charset="0"/>
                  <a:ea typeface="Times New Roman" pitchFamily="18" charset="0"/>
                  <a:cs typeface="Arial" pitchFamily="34" charset="0"/>
                </a:rPr>
                <a:t>Story to be implemented</a:t>
              </a:r>
            </a:p>
            <a:p>
              <a:pPr marL="0" marR="0" lvl="0" indent="0" algn="l" defTabSz="914400" rtl="0" eaLnBrk="0" fontAlgn="base" latinLnBrk="0" hangingPunct="0">
                <a:lnSpc>
                  <a:spcPct val="100000"/>
                </a:lnSpc>
                <a:spcBef>
                  <a:spcPct val="0"/>
                </a:spcBef>
                <a:spcAft>
                  <a:spcPct val="0"/>
                </a:spcAft>
                <a:buClrTx/>
                <a:buSzTx/>
                <a:buFontTx/>
                <a:buNone/>
                <a:tabLst>
                  <a:tab pos="3465513" algn="r"/>
                </a:tabLst>
              </a:pPr>
              <a:endParaRPr lang="en-US" sz="1600" dirty="0" smtClean="0">
                <a:latin typeface="Century Gothic"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465513" algn="r"/>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9" name="Content Placeholder 8"/>
          <p:cNvSpPr>
            <a:spLocks noGrp="1"/>
          </p:cNvSpPr>
          <p:nvPr>
            <p:ph idx="1"/>
          </p:nvPr>
        </p:nvSpPr>
        <p:spPr>
          <a:xfrm>
            <a:off x="457200" y="3467100"/>
            <a:ext cx="8229600" cy="1960563"/>
          </a:xfrm>
        </p:spPr>
        <p:txBody>
          <a:bodyPr/>
          <a:lstStyle/>
          <a:p>
            <a:pPr lvl="0"/>
            <a:r>
              <a:rPr lang="en-US" sz="2800" dirty="0" smtClean="0">
                <a:solidFill>
                  <a:schemeClr val="tx1"/>
                </a:solidFill>
                <a:latin typeface="+mn-lt"/>
                <a:ea typeface="+mn-ea"/>
                <a:cs typeface="+mn-cs"/>
              </a:rPr>
              <a:t>Points are scored for accepted stories. </a:t>
            </a:r>
          </a:p>
          <a:p>
            <a:pPr lvl="0"/>
            <a:r>
              <a:rPr lang="en-US" sz="2800" dirty="0" smtClean="0">
                <a:solidFill>
                  <a:schemeClr val="tx1"/>
                </a:solidFill>
                <a:latin typeface="+mn-lt"/>
                <a:ea typeface="+mn-ea"/>
                <a:cs typeface="+mn-cs"/>
              </a:rPr>
              <a:t>Some stories may break previous stories.</a:t>
            </a:r>
          </a:p>
          <a:p>
            <a:pPr lvl="0"/>
            <a:r>
              <a:rPr lang="en-US" dirty="0" smtClean="0"/>
              <a:t>There is also an overall judgment score for aesthetics.</a:t>
            </a:r>
          </a:p>
          <a:p>
            <a:pPr lvl="0"/>
            <a:r>
              <a:rPr lang="en-US" dirty="0" smtClean="0"/>
              <a:t>Value is just an estimate…the market will decide </a:t>
            </a:r>
            <a:endParaRPr lang="en-US" sz="2800" dirty="0" smtClean="0">
              <a:solidFill>
                <a:schemeClr val="tx1"/>
              </a:solidFill>
              <a:latin typeface="+mn-lt"/>
              <a:ea typeface="+mn-ea"/>
              <a:cs typeface="+mn-cs"/>
            </a:endParaRP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200" dirty="0" smtClean="0">
                <a:latin typeface="Arial" charset="0"/>
              </a:rPr>
              <a:t>Back to the game….</a:t>
            </a:r>
            <a:endParaRPr lang="en-US" dirty="0"/>
          </a:p>
        </p:txBody>
      </p:sp>
      <p:sp>
        <p:nvSpPr>
          <p:cNvPr id="122883" name="Rectangle 3"/>
          <p:cNvSpPr>
            <a:spLocks noGrp="1" noChangeArrowheads="1"/>
          </p:cNvSpPr>
          <p:nvPr>
            <p:ph idx="1"/>
          </p:nvPr>
        </p:nvSpPr>
        <p:spPr/>
        <p:txBody>
          <a:bodyPr/>
          <a:lstStyle/>
          <a:p>
            <a:endParaRPr lang="en-US" dirty="0"/>
          </a:p>
          <a:p>
            <a:r>
              <a:rPr lang="en-US" dirty="0"/>
              <a:t>You work for </a:t>
            </a:r>
            <a:r>
              <a:rPr lang="en-US" dirty="0" err="1"/>
              <a:t>AnimalCo</a:t>
            </a:r>
            <a:r>
              <a:rPr lang="en-US" dirty="0" smtClean="0"/>
              <a:t>…</a:t>
            </a:r>
            <a:endParaRPr lang="en-US" dirty="0"/>
          </a:p>
          <a:p>
            <a:r>
              <a:rPr lang="en-US" dirty="0" smtClean="0"/>
              <a:t>…and </a:t>
            </a:r>
            <a:r>
              <a:rPr lang="en-US" dirty="0"/>
              <a:t>are helping develop a brand new animal!</a:t>
            </a:r>
          </a:p>
          <a:p>
            <a:pPr>
              <a:buFont typeface="Arial" charset="0"/>
              <a:buNone/>
            </a:pPr>
            <a:endParaRPr lang="en-US" dirty="0"/>
          </a:p>
          <a:p>
            <a:r>
              <a:rPr lang="en-US" dirty="0"/>
              <a:t>The </a:t>
            </a:r>
            <a:r>
              <a:rPr lang="en-US" dirty="0" smtClean="0"/>
              <a:t>facilitators</a:t>
            </a:r>
            <a:r>
              <a:rPr lang="en-US" baseline="0" dirty="0" smtClean="0"/>
              <a:t> </a:t>
            </a:r>
            <a:r>
              <a:rPr lang="en-US" dirty="0" smtClean="0"/>
              <a:t>are </a:t>
            </a:r>
            <a:r>
              <a:rPr lang="en-US" dirty="0"/>
              <a:t>your </a:t>
            </a:r>
            <a:r>
              <a:rPr lang="en-US" dirty="0" smtClean="0"/>
              <a:t>customers</a:t>
            </a:r>
            <a:endParaRPr lang="en-US" dirty="0"/>
          </a:p>
          <a:p>
            <a:r>
              <a:rPr lang="en-US" dirty="0"/>
              <a:t>You are Agile</a:t>
            </a:r>
            <a:r>
              <a:rPr lang="en-US" dirty="0" smtClean="0"/>
              <a:t>!</a:t>
            </a:r>
          </a:p>
          <a:p>
            <a:r>
              <a:rPr lang="en-US" dirty="0" smtClean="0"/>
              <a:t>High Level Objective</a:t>
            </a:r>
          </a:p>
          <a:p>
            <a:pPr lvl="1"/>
            <a:r>
              <a:rPr lang="en-US" dirty="0" smtClean="0"/>
              <a:t>Build an animal and an enclosure for the animal</a:t>
            </a:r>
          </a:p>
        </p:txBody>
      </p:sp>
      <p:sp>
        <p:nvSpPr>
          <p:cNvPr id="122885" name="Text Box 5"/>
          <p:cNvSpPr txBox="1">
            <a:spLocks noChangeArrowheads="1"/>
          </p:cNvSpPr>
          <p:nvPr/>
        </p:nvSpPr>
        <p:spPr bwMode="auto">
          <a:xfrm>
            <a:off x="0" y="1039813"/>
            <a:ext cx="9144000" cy="519112"/>
          </a:xfrm>
          <a:prstGeom prst="rect">
            <a:avLst/>
          </a:prstGeom>
          <a:noFill/>
          <a:ln w="9525">
            <a:noFill/>
            <a:miter lim="800000"/>
            <a:headEnd/>
            <a:tailEnd/>
          </a:ln>
          <a:effectLst/>
        </p:spPr>
        <p:txBody>
          <a:bodyPr>
            <a:spAutoFit/>
          </a:bodyPr>
          <a:lstStyle/>
          <a:p>
            <a:endParaRPr lang="en-GB" sz="2800" dirty="0">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BigT2"/>
          <p:cNvPicPr>
            <a:picLocks noChangeAspect="1" noChangeArrowheads="1"/>
          </p:cNvPicPr>
          <p:nvPr/>
        </p:nvPicPr>
        <p:blipFill>
          <a:blip r:embed="rId8"/>
          <a:srcRect l="18808"/>
          <a:stretch>
            <a:fillRect/>
          </a:stretch>
        </p:blipFill>
        <p:spPr bwMode="auto">
          <a:xfrm>
            <a:off x="0" y="0"/>
            <a:ext cx="9210675" cy="6858000"/>
          </a:xfrm>
          <a:prstGeom prst="rect">
            <a:avLst/>
          </a:prstGeom>
          <a:noFill/>
        </p:spPr>
      </p:pic>
      <p:sp>
        <p:nvSpPr>
          <p:cNvPr id="153603" name="Rectangle 3"/>
          <p:cNvSpPr>
            <a:spLocks noGrp="1" noChangeArrowheads="1"/>
          </p:cNvSpPr>
          <p:nvPr>
            <p:ph type="title" sz="quarter"/>
          </p:nvPr>
        </p:nvSpPr>
        <p:spPr>
          <a:xfrm>
            <a:off x="152400" y="274638"/>
            <a:ext cx="8991600" cy="1143000"/>
          </a:xfrm>
          <a:noFill/>
        </p:spPr>
        <p:txBody>
          <a:bodyPr/>
          <a:lstStyle/>
          <a:p>
            <a:r>
              <a:rPr lang="en-US" sz="4000" dirty="0" smtClean="0">
                <a:solidFill>
                  <a:srgbClr val="FFFFCC"/>
                </a:solidFill>
              </a:rPr>
              <a:t>What Happens in a Typical Project</a:t>
            </a:r>
            <a:r>
              <a:rPr lang="en-US" sz="4000" dirty="0">
                <a:solidFill>
                  <a:srgbClr val="FFFFCC"/>
                </a:solidFill>
              </a:rPr>
              <a:t/>
            </a:r>
            <a:br>
              <a:rPr lang="en-US" sz="4000" dirty="0">
                <a:solidFill>
                  <a:srgbClr val="FFFFCC"/>
                </a:solidFill>
              </a:rPr>
            </a:br>
            <a:r>
              <a:rPr lang="en-US" sz="3200" dirty="0">
                <a:solidFill>
                  <a:srgbClr val="FFFFCC"/>
                </a:solidFill>
              </a:rPr>
              <a:t>Inside the Tornado</a:t>
            </a:r>
            <a:r>
              <a:rPr lang="en-US" sz="4000" dirty="0"/>
              <a:t> </a:t>
            </a:r>
          </a:p>
        </p:txBody>
      </p:sp>
      <p:grpSp>
        <p:nvGrpSpPr>
          <p:cNvPr id="2" name="Group 4"/>
          <p:cNvGrpSpPr>
            <a:grpSpLocks/>
          </p:cNvGrpSpPr>
          <p:nvPr/>
        </p:nvGrpSpPr>
        <p:grpSpPr bwMode="auto">
          <a:xfrm>
            <a:off x="503238" y="1676400"/>
            <a:ext cx="4983162" cy="463550"/>
            <a:chOff x="317" y="1056"/>
            <a:chExt cx="3139" cy="292"/>
          </a:xfrm>
        </p:grpSpPr>
        <p:sp>
          <p:nvSpPr>
            <p:cNvPr id="153605" name="Text Box 5"/>
            <p:cNvSpPr txBox="1">
              <a:spLocks noChangeArrowheads="1"/>
            </p:cNvSpPr>
            <p:nvPr/>
          </p:nvSpPr>
          <p:spPr bwMode="auto">
            <a:xfrm>
              <a:off x="528" y="1056"/>
              <a:ext cx="2928"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When will we get the requirements?</a:t>
              </a:r>
            </a:p>
          </p:txBody>
        </p:sp>
        <p:pic>
          <p:nvPicPr>
            <p:cNvPr id="153606" name="Picture 6" descr="dorothy1"/>
            <p:cNvPicPr>
              <a:picLocks noChangeAspect="1" noChangeArrowheads="1"/>
            </p:cNvPicPr>
            <p:nvPr/>
          </p:nvPicPr>
          <p:blipFill>
            <a:blip r:embed="rId9">
              <a:clrChange>
                <a:clrFrom>
                  <a:srgbClr val="FEFEEE"/>
                </a:clrFrom>
                <a:clrTo>
                  <a:srgbClr val="FEFEEE">
                    <a:alpha val="0"/>
                  </a:srgbClr>
                </a:clrTo>
              </a:clrChange>
            </a:blip>
            <a:srcRect/>
            <a:stretch>
              <a:fillRect/>
            </a:stretch>
          </p:blipFill>
          <p:spPr bwMode="auto">
            <a:xfrm>
              <a:off x="317" y="1056"/>
              <a:ext cx="157" cy="292"/>
            </a:xfrm>
            <a:prstGeom prst="rect">
              <a:avLst/>
            </a:prstGeom>
            <a:noFill/>
            <a:ln w="9525">
              <a:noFill/>
              <a:miter lim="800000"/>
              <a:headEnd/>
              <a:tailEnd/>
            </a:ln>
          </p:spPr>
        </p:pic>
      </p:grpSp>
      <p:grpSp>
        <p:nvGrpSpPr>
          <p:cNvPr id="3" name="Group 7"/>
          <p:cNvGrpSpPr>
            <a:grpSpLocks/>
          </p:cNvGrpSpPr>
          <p:nvPr/>
        </p:nvGrpSpPr>
        <p:grpSpPr bwMode="auto">
          <a:xfrm>
            <a:off x="500063" y="2057400"/>
            <a:ext cx="6815137" cy="484188"/>
            <a:chOff x="315" y="1296"/>
            <a:chExt cx="4293" cy="305"/>
          </a:xfrm>
        </p:grpSpPr>
        <p:sp>
          <p:nvSpPr>
            <p:cNvPr id="153608" name="Text Box 8"/>
            <p:cNvSpPr txBox="1">
              <a:spLocks noChangeArrowheads="1"/>
            </p:cNvSpPr>
            <p:nvPr/>
          </p:nvSpPr>
          <p:spPr bwMode="auto">
            <a:xfrm>
              <a:off x="528" y="129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All in good time, my little pretty, all in good time</a:t>
              </a:r>
            </a:p>
          </p:txBody>
        </p:sp>
        <p:pic>
          <p:nvPicPr>
            <p:cNvPr id="153609" name="Picture 9" descr="wwitch"/>
            <p:cNvPicPr>
              <a:picLocks noChangeAspect="1" noChangeArrowheads="1"/>
            </p:cNvPicPr>
            <p:nvPr/>
          </p:nvPicPr>
          <p:blipFill>
            <a:blip r:embed="rId10">
              <a:clrChange>
                <a:clrFrom>
                  <a:srgbClr val="FEFEFE"/>
                </a:clrFrom>
                <a:clrTo>
                  <a:srgbClr val="FEFEFE">
                    <a:alpha val="0"/>
                  </a:srgbClr>
                </a:clrTo>
              </a:clrChange>
            </a:blip>
            <a:srcRect/>
            <a:stretch>
              <a:fillRect/>
            </a:stretch>
          </p:blipFill>
          <p:spPr bwMode="auto">
            <a:xfrm>
              <a:off x="315" y="1339"/>
              <a:ext cx="161" cy="262"/>
            </a:xfrm>
            <a:prstGeom prst="rect">
              <a:avLst/>
            </a:prstGeom>
            <a:noFill/>
            <a:ln w="9525">
              <a:noFill/>
              <a:miter lim="800000"/>
              <a:headEnd/>
              <a:tailEnd/>
            </a:ln>
          </p:spPr>
        </p:pic>
      </p:grpSp>
      <p:grpSp>
        <p:nvGrpSpPr>
          <p:cNvPr id="4" name="Group 10"/>
          <p:cNvGrpSpPr>
            <a:grpSpLocks/>
          </p:cNvGrpSpPr>
          <p:nvPr/>
        </p:nvGrpSpPr>
        <p:grpSpPr bwMode="auto">
          <a:xfrm>
            <a:off x="500063" y="2438400"/>
            <a:ext cx="6815137" cy="525463"/>
            <a:chOff x="315" y="1536"/>
            <a:chExt cx="4293" cy="331"/>
          </a:xfrm>
        </p:grpSpPr>
        <p:sp>
          <p:nvSpPr>
            <p:cNvPr id="153611" name="Text Box 11"/>
            <p:cNvSpPr txBox="1">
              <a:spLocks noChangeArrowheads="1"/>
            </p:cNvSpPr>
            <p:nvPr/>
          </p:nvSpPr>
          <p:spPr bwMode="auto">
            <a:xfrm>
              <a:off x="528" y="153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But I guess it doesn't matter anyway</a:t>
              </a:r>
            </a:p>
          </p:txBody>
        </p:sp>
        <p:pic>
          <p:nvPicPr>
            <p:cNvPr id="153612" name="Picture 12" descr="dorothy1"/>
            <p:cNvPicPr>
              <a:picLocks noChangeAspect="1" noChangeArrowheads="1"/>
            </p:cNvPicPr>
            <p:nvPr/>
          </p:nvPicPr>
          <p:blipFill>
            <a:blip r:embed="rId9">
              <a:clrChange>
                <a:clrFrom>
                  <a:srgbClr val="FEFEEE"/>
                </a:clrFrom>
                <a:clrTo>
                  <a:srgbClr val="FEFEEE">
                    <a:alpha val="0"/>
                  </a:srgbClr>
                </a:clrTo>
              </a:clrChange>
            </a:blip>
            <a:srcRect/>
            <a:stretch>
              <a:fillRect/>
            </a:stretch>
          </p:blipFill>
          <p:spPr bwMode="auto">
            <a:xfrm>
              <a:off x="315" y="1567"/>
              <a:ext cx="161" cy="300"/>
            </a:xfrm>
            <a:prstGeom prst="rect">
              <a:avLst/>
            </a:prstGeom>
            <a:noFill/>
            <a:ln w="9525">
              <a:noFill/>
              <a:miter lim="800000"/>
              <a:headEnd/>
              <a:tailEnd/>
            </a:ln>
          </p:spPr>
        </p:pic>
      </p:grpSp>
      <p:grpSp>
        <p:nvGrpSpPr>
          <p:cNvPr id="5" name="Group 13"/>
          <p:cNvGrpSpPr>
            <a:grpSpLocks/>
          </p:cNvGrpSpPr>
          <p:nvPr/>
        </p:nvGrpSpPr>
        <p:grpSpPr bwMode="auto">
          <a:xfrm>
            <a:off x="500063" y="5314950"/>
            <a:ext cx="6815137" cy="476250"/>
            <a:chOff x="315" y="3120"/>
            <a:chExt cx="4293" cy="300"/>
          </a:xfrm>
        </p:grpSpPr>
        <p:sp>
          <p:nvSpPr>
            <p:cNvPr id="153614" name="Text Box 14"/>
            <p:cNvSpPr txBox="1">
              <a:spLocks noChangeArrowheads="1"/>
            </p:cNvSpPr>
            <p:nvPr/>
          </p:nvSpPr>
          <p:spPr bwMode="auto">
            <a:xfrm>
              <a:off x="528" y="312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Doesn't anybody believe me?</a:t>
              </a:r>
            </a:p>
          </p:txBody>
        </p:sp>
        <p:pic>
          <p:nvPicPr>
            <p:cNvPr id="153615" name="Picture 15" descr="dorothy1"/>
            <p:cNvPicPr>
              <a:picLocks noChangeAspect="1" noChangeArrowheads="1"/>
            </p:cNvPicPr>
            <p:nvPr/>
          </p:nvPicPr>
          <p:blipFill>
            <a:blip r:embed="rId9">
              <a:clrChange>
                <a:clrFrom>
                  <a:srgbClr val="FEFEEE"/>
                </a:clrFrom>
                <a:clrTo>
                  <a:srgbClr val="FEFEEE">
                    <a:alpha val="0"/>
                  </a:srgbClr>
                </a:clrTo>
              </a:clrChange>
            </a:blip>
            <a:srcRect/>
            <a:stretch>
              <a:fillRect/>
            </a:stretch>
          </p:blipFill>
          <p:spPr bwMode="auto">
            <a:xfrm>
              <a:off x="315" y="3120"/>
              <a:ext cx="161" cy="300"/>
            </a:xfrm>
            <a:prstGeom prst="rect">
              <a:avLst/>
            </a:prstGeom>
            <a:noFill/>
            <a:ln w="9525">
              <a:noFill/>
              <a:miter lim="800000"/>
              <a:headEnd/>
              <a:tailEnd/>
            </a:ln>
          </p:spPr>
        </p:pic>
      </p:grpSp>
      <p:grpSp>
        <p:nvGrpSpPr>
          <p:cNvPr id="6" name="Group 16"/>
          <p:cNvGrpSpPr>
            <a:grpSpLocks/>
          </p:cNvGrpSpPr>
          <p:nvPr/>
        </p:nvGrpSpPr>
        <p:grpSpPr bwMode="auto">
          <a:xfrm>
            <a:off x="500063" y="6086475"/>
            <a:ext cx="6815137" cy="542925"/>
            <a:chOff x="315" y="3606"/>
            <a:chExt cx="4293" cy="342"/>
          </a:xfrm>
        </p:grpSpPr>
        <p:sp>
          <p:nvSpPr>
            <p:cNvPr id="153617" name="Text Box 17"/>
            <p:cNvSpPr txBox="1">
              <a:spLocks noChangeArrowheads="1"/>
            </p:cNvSpPr>
            <p:nvPr/>
          </p:nvSpPr>
          <p:spPr bwMode="auto">
            <a:xfrm>
              <a:off x="528" y="360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You're a very bad man!</a:t>
              </a:r>
            </a:p>
          </p:txBody>
        </p:sp>
        <p:pic>
          <p:nvPicPr>
            <p:cNvPr id="153618" name="Picture 18" descr="dorothy1"/>
            <p:cNvPicPr>
              <a:picLocks noChangeAspect="1" noChangeArrowheads="1"/>
            </p:cNvPicPr>
            <p:nvPr/>
          </p:nvPicPr>
          <p:blipFill>
            <a:blip r:embed="rId9">
              <a:clrChange>
                <a:clrFrom>
                  <a:srgbClr val="FEFEEE"/>
                </a:clrFrom>
                <a:clrTo>
                  <a:srgbClr val="FEFEEE">
                    <a:alpha val="0"/>
                  </a:srgbClr>
                </a:clrTo>
              </a:clrChange>
            </a:blip>
            <a:srcRect/>
            <a:stretch>
              <a:fillRect/>
            </a:stretch>
          </p:blipFill>
          <p:spPr bwMode="auto">
            <a:xfrm>
              <a:off x="315" y="3648"/>
              <a:ext cx="161" cy="300"/>
            </a:xfrm>
            <a:prstGeom prst="rect">
              <a:avLst/>
            </a:prstGeom>
            <a:noFill/>
            <a:ln w="9525">
              <a:noFill/>
              <a:miter lim="800000"/>
              <a:headEnd/>
              <a:tailEnd/>
            </a:ln>
          </p:spPr>
        </p:pic>
      </p:grpSp>
      <p:grpSp>
        <p:nvGrpSpPr>
          <p:cNvPr id="7" name="Group 19"/>
          <p:cNvGrpSpPr>
            <a:grpSpLocks/>
          </p:cNvGrpSpPr>
          <p:nvPr/>
        </p:nvGrpSpPr>
        <p:grpSpPr bwMode="auto">
          <a:xfrm>
            <a:off x="500063" y="2819400"/>
            <a:ext cx="6815137" cy="492125"/>
            <a:chOff x="315" y="1776"/>
            <a:chExt cx="4293" cy="310"/>
          </a:xfrm>
        </p:grpSpPr>
        <p:sp>
          <p:nvSpPr>
            <p:cNvPr id="153620" name="Text Box 20"/>
            <p:cNvSpPr txBox="1">
              <a:spLocks noChangeArrowheads="1"/>
            </p:cNvSpPr>
            <p:nvPr/>
          </p:nvSpPr>
          <p:spPr bwMode="auto">
            <a:xfrm>
              <a:off x="528" y="177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Just give me your estimates by this afternoon</a:t>
              </a:r>
            </a:p>
          </p:txBody>
        </p:sp>
        <p:pic>
          <p:nvPicPr>
            <p:cNvPr id="153621" name="Picture 21" descr="wwitch"/>
            <p:cNvPicPr>
              <a:picLocks noChangeAspect="1" noChangeArrowheads="1"/>
            </p:cNvPicPr>
            <p:nvPr/>
          </p:nvPicPr>
          <p:blipFill>
            <a:blip r:embed="rId10">
              <a:clrChange>
                <a:clrFrom>
                  <a:srgbClr val="FEFEFE"/>
                </a:clrFrom>
                <a:clrTo>
                  <a:srgbClr val="FEFEFE">
                    <a:alpha val="0"/>
                  </a:srgbClr>
                </a:clrTo>
              </a:clrChange>
            </a:blip>
            <a:srcRect/>
            <a:stretch>
              <a:fillRect/>
            </a:stretch>
          </p:blipFill>
          <p:spPr bwMode="auto">
            <a:xfrm>
              <a:off x="315" y="1824"/>
              <a:ext cx="161" cy="262"/>
            </a:xfrm>
            <a:prstGeom prst="rect">
              <a:avLst/>
            </a:prstGeom>
            <a:noFill/>
            <a:ln w="9525">
              <a:noFill/>
              <a:miter lim="800000"/>
              <a:headEnd/>
              <a:tailEnd/>
            </a:ln>
          </p:spPr>
        </p:pic>
      </p:grpSp>
      <p:grpSp>
        <p:nvGrpSpPr>
          <p:cNvPr id="8" name="Group 22"/>
          <p:cNvGrpSpPr>
            <a:grpSpLocks/>
          </p:cNvGrpSpPr>
          <p:nvPr/>
        </p:nvGrpSpPr>
        <p:grpSpPr bwMode="auto">
          <a:xfrm>
            <a:off x="500063" y="4171950"/>
            <a:ext cx="6815137" cy="466725"/>
            <a:chOff x="315" y="2400"/>
            <a:chExt cx="4293" cy="294"/>
          </a:xfrm>
        </p:grpSpPr>
        <p:sp>
          <p:nvSpPr>
            <p:cNvPr id="153623" name="Text Box 23"/>
            <p:cNvSpPr txBox="1">
              <a:spLocks noChangeArrowheads="1"/>
            </p:cNvSpPr>
            <p:nvPr/>
          </p:nvSpPr>
          <p:spPr bwMode="auto">
            <a:xfrm>
              <a:off x="528" y="240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No, we need something today!</a:t>
              </a:r>
            </a:p>
          </p:txBody>
        </p:sp>
        <p:pic>
          <p:nvPicPr>
            <p:cNvPr id="153624" name="Picture 24" descr="wwitch"/>
            <p:cNvPicPr>
              <a:picLocks noChangeAspect="1" noChangeArrowheads="1"/>
            </p:cNvPicPr>
            <p:nvPr/>
          </p:nvPicPr>
          <p:blipFill>
            <a:blip r:embed="rId10">
              <a:clrChange>
                <a:clrFrom>
                  <a:srgbClr val="FEFEFE"/>
                </a:clrFrom>
                <a:clrTo>
                  <a:srgbClr val="FEFEFE">
                    <a:alpha val="0"/>
                  </a:srgbClr>
                </a:clrTo>
              </a:clrChange>
            </a:blip>
            <a:srcRect/>
            <a:stretch>
              <a:fillRect/>
            </a:stretch>
          </p:blipFill>
          <p:spPr bwMode="auto">
            <a:xfrm>
              <a:off x="315" y="2400"/>
              <a:ext cx="161" cy="262"/>
            </a:xfrm>
            <a:prstGeom prst="rect">
              <a:avLst/>
            </a:prstGeom>
            <a:noFill/>
            <a:ln w="9525">
              <a:noFill/>
              <a:miter lim="800000"/>
              <a:headEnd/>
              <a:tailEnd/>
            </a:ln>
          </p:spPr>
        </p:pic>
      </p:grpSp>
      <p:grpSp>
        <p:nvGrpSpPr>
          <p:cNvPr id="9" name="Group 25"/>
          <p:cNvGrpSpPr>
            <a:grpSpLocks/>
          </p:cNvGrpSpPr>
          <p:nvPr/>
        </p:nvGrpSpPr>
        <p:grpSpPr bwMode="auto">
          <a:xfrm>
            <a:off x="500063" y="5705475"/>
            <a:ext cx="7729537" cy="482600"/>
            <a:chOff x="315" y="3366"/>
            <a:chExt cx="4869" cy="304"/>
          </a:xfrm>
        </p:grpSpPr>
        <p:sp>
          <p:nvSpPr>
            <p:cNvPr id="153626" name="Text Box 26"/>
            <p:cNvSpPr txBox="1">
              <a:spLocks noChangeArrowheads="1"/>
            </p:cNvSpPr>
            <p:nvPr/>
          </p:nvSpPr>
          <p:spPr bwMode="auto">
            <a:xfrm>
              <a:off x="528" y="3366"/>
              <a:ext cx="4656"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I already promised the customer it will be out in 6 months</a:t>
              </a:r>
            </a:p>
          </p:txBody>
        </p:sp>
        <p:pic>
          <p:nvPicPr>
            <p:cNvPr id="153627" name="Picture 27" descr="wwitch"/>
            <p:cNvPicPr>
              <a:picLocks noChangeAspect="1" noChangeArrowheads="1"/>
            </p:cNvPicPr>
            <p:nvPr/>
          </p:nvPicPr>
          <p:blipFill>
            <a:blip r:embed="rId10">
              <a:clrChange>
                <a:clrFrom>
                  <a:srgbClr val="FEFEFE"/>
                </a:clrFrom>
                <a:clrTo>
                  <a:srgbClr val="FEFEFE">
                    <a:alpha val="0"/>
                  </a:srgbClr>
                </a:clrTo>
              </a:clrChange>
            </a:blip>
            <a:srcRect/>
            <a:stretch>
              <a:fillRect/>
            </a:stretch>
          </p:blipFill>
          <p:spPr bwMode="auto">
            <a:xfrm>
              <a:off x="315" y="3408"/>
              <a:ext cx="161" cy="262"/>
            </a:xfrm>
            <a:prstGeom prst="rect">
              <a:avLst/>
            </a:prstGeom>
            <a:noFill/>
            <a:ln w="9525">
              <a:noFill/>
              <a:miter lim="800000"/>
              <a:headEnd/>
              <a:tailEnd/>
            </a:ln>
          </p:spPr>
        </p:pic>
      </p:grpSp>
      <p:grpSp>
        <p:nvGrpSpPr>
          <p:cNvPr id="10" name="Group 28"/>
          <p:cNvGrpSpPr>
            <a:grpSpLocks/>
          </p:cNvGrpSpPr>
          <p:nvPr/>
        </p:nvGrpSpPr>
        <p:grpSpPr bwMode="auto">
          <a:xfrm>
            <a:off x="500063" y="4933950"/>
            <a:ext cx="6815137" cy="466725"/>
            <a:chOff x="315" y="2880"/>
            <a:chExt cx="4293" cy="294"/>
          </a:xfrm>
        </p:grpSpPr>
        <p:sp>
          <p:nvSpPr>
            <p:cNvPr id="153629" name="Text Box 29"/>
            <p:cNvSpPr txBox="1">
              <a:spLocks noChangeArrowheads="1"/>
            </p:cNvSpPr>
            <p:nvPr/>
          </p:nvSpPr>
          <p:spPr bwMode="auto">
            <a:xfrm>
              <a:off x="528" y="288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No, we need it sooner.</a:t>
              </a:r>
            </a:p>
          </p:txBody>
        </p:sp>
        <p:pic>
          <p:nvPicPr>
            <p:cNvPr id="153630" name="Picture 30" descr="wwitch"/>
            <p:cNvPicPr>
              <a:picLocks noChangeAspect="1" noChangeArrowheads="1"/>
            </p:cNvPicPr>
            <p:nvPr/>
          </p:nvPicPr>
          <p:blipFill>
            <a:blip r:embed="rId10">
              <a:clrChange>
                <a:clrFrom>
                  <a:srgbClr val="FEFEFE"/>
                </a:clrFrom>
                <a:clrTo>
                  <a:srgbClr val="FEFEFE">
                    <a:alpha val="0"/>
                  </a:srgbClr>
                </a:clrTo>
              </a:clrChange>
            </a:blip>
            <a:srcRect/>
            <a:stretch>
              <a:fillRect/>
            </a:stretch>
          </p:blipFill>
          <p:spPr bwMode="auto">
            <a:xfrm>
              <a:off x="315" y="2880"/>
              <a:ext cx="161" cy="262"/>
            </a:xfrm>
            <a:prstGeom prst="rect">
              <a:avLst/>
            </a:prstGeom>
            <a:noFill/>
            <a:ln w="9525">
              <a:noFill/>
              <a:miter lim="800000"/>
              <a:headEnd/>
              <a:tailEnd/>
            </a:ln>
          </p:spPr>
        </p:pic>
      </p:grpSp>
      <p:grpSp>
        <p:nvGrpSpPr>
          <p:cNvPr id="11" name="Group 31"/>
          <p:cNvGrpSpPr>
            <a:grpSpLocks/>
          </p:cNvGrpSpPr>
          <p:nvPr/>
        </p:nvGrpSpPr>
        <p:grpSpPr bwMode="auto">
          <a:xfrm>
            <a:off x="381000" y="3594100"/>
            <a:ext cx="8229600" cy="676275"/>
            <a:chOff x="240" y="2016"/>
            <a:chExt cx="5184" cy="426"/>
          </a:xfrm>
        </p:grpSpPr>
        <p:sp>
          <p:nvSpPr>
            <p:cNvPr id="153632" name="Text Box 32"/>
            <p:cNvSpPr txBox="1">
              <a:spLocks noChangeArrowheads="1"/>
            </p:cNvSpPr>
            <p:nvPr/>
          </p:nvSpPr>
          <p:spPr bwMode="auto">
            <a:xfrm>
              <a:off x="528" y="2016"/>
              <a:ext cx="4896" cy="426"/>
            </a:xfrm>
            <a:prstGeom prst="rect">
              <a:avLst/>
            </a:prstGeom>
            <a:noFill/>
            <a:ln w="9525">
              <a:noFill/>
              <a:miter lim="800000"/>
              <a:headEnd/>
              <a:tailEnd/>
            </a:ln>
            <a:effectLst/>
          </p:spPr>
          <p:txBody>
            <a:bodyPr>
              <a:spAutoFit/>
            </a:bodyPr>
            <a:lstStyle/>
            <a:p>
              <a:pPr>
                <a:lnSpc>
                  <a:spcPct val="80000"/>
                </a:lnSpc>
                <a:spcBef>
                  <a:spcPct val="50000"/>
                </a:spcBef>
              </a:pPr>
              <a:r>
                <a:rPr lang="en-US" sz="2400">
                  <a:solidFill>
                    <a:srgbClr val="FFFFCC"/>
                  </a:solidFill>
                  <a:latin typeface="Times New Roman" pitchFamily="18" charset="0"/>
                  <a:ea typeface="MS PGothic" pitchFamily="34" charset="-128"/>
                  <a:cs typeface="Times New Roman" pitchFamily="18" charset="0"/>
                </a:rPr>
                <a:t>Not so fast! Not so fast! ... I'll have to give the matter a little thought. Go away and come back tomorrow</a:t>
              </a:r>
            </a:p>
          </p:txBody>
        </p:sp>
        <p:pic>
          <p:nvPicPr>
            <p:cNvPr id="153633" name="Picture 33" descr="trio1"/>
            <p:cNvPicPr>
              <a:picLocks noChangeAspect="1" noChangeArrowheads="1"/>
            </p:cNvPicPr>
            <p:nvPr/>
          </p:nvPicPr>
          <p:blipFill>
            <a:blip r:embed="rId11">
              <a:clrChange>
                <a:clrFrom>
                  <a:srgbClr val="FEFEF9"/>
                </a:clrFrom>
                <a:clrTo>
                  <a:srgbClr val="FEFEF9">
                    <a:alpha val="0"/>
                  </a:srgbClr>
                </a:clrTo>
              </a:clrChange>
            </a:blip>
            <a:srcRect/>
            <a:stretch>
              <a:fillRect/>
            </a:stretch>
          </p:blipFill>
          <p:spPr bwMode="auto">
            <a:xfrm>
              <a:off x="240" y="2064"/>
              <a:ext cx="311" cy="235"/>
            </a:xfrm>
            <a:prstGeom prst="rect">
              <a:avLst/>
            </a:prstGeom>
            <a:noFill/>
            <a:ln w="9525">
              <a:noFill/>
              <a:miter lim="800000"/>
              <a:headEnd/>
              <a:tailEnd/>
            </a:ln>
          </p:spPr>
        </p:pic>
      </p:grpSp>
      <p:grpSp>
        <p:nvGrpSpPr>
          <p:cNvPr id="12" name="Group 34"/>
          <p:cNvGrpSpPr>
            <a:grpSpLocks/>
          </p:cNvGrpSpPr>
          <p:nvPr/>
        </p:nvGrpSpPr>
        <p:grpSpPr bwMode="auto">
          <a:xfrm>
            <a:off x="381000" y="4562475"/>
            <a:ext cx="6934200" cy="457200"/>
            <a:chOff x="240" y="2646"/>
            <a:chExt cx="4368" cy="288"/>
          </a:xfrm>
        </p:grpSpPr>
        <p:sp>
          <p:nvSpPr>
            <p:cNvPr id="153635" name="Text Box 35"/>
            <p:cNvSpPr txBox="1">
              <a:spLocks noChangeArrowheads="1"/>
            </p:cNvSpPr>
            <p:nvPr/>
          </p:nvSpPr>
          <p:spPr bwMode="auto">
            <a:xfrm>
              <a:off x="528" y="2646"/>
              <a:ext cx="4080" cy="28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Ok then, it will take 2 years.</a:t>
              </a:r>
            </a:p>
          </p:txBody>
        </p:sp>
        <p:pic>
          <p:nvPicPr>
            <p:cNvPr id="153636" name="Picture 36" descr="trio1"/>
            <p:cNvPicPr>
              <a:picLocks noChangeAspect="1" noChangeArrowheads="1"/>
            </p:cNvPicPr>
            <p:nvPr/>
          </p:nvPicPr>
          <p:blipFill>
            <a:blip r:embed="rId11">
              <a:clrChange>
                <a:clrFrom>
                  <a:srgbClr val="FEFEF9"/>
                </a:clrFrom>
                <a:clrTo>
                  <a:srgbClr val="FEFEF9">
                    <a:alpha val="0"/>
                  </a:srgbClr>
                </a:clrTo>
              </a:clrChange>
            </a:blip>
            <a:srcRect/>
            <a:stretch>
              <a:fillRect/>
            </a:stretch>
          </p:blipFill>
          <p:spPr bwMode="auto">
            <a:xfrm>
              <a:off x="240" y="2688"/>
              <a:ext cx="311" cy="235"/>
            </a:xfrm>
            <a:prstGeom prst="rect">
              <a:avLst/>
            </a:prstGeom>
            <a:noFill/>
            <a:ln w="9525">
              <a:noFill/>
              <a:miter lim="800000"/>
              <a:headEnd/>
              <a:tailEnd/>
            </a:ln>
          </p:spPr>
        </p:pic>
      </p:grpSp>
      <p:sp>
        <p:nvSpPr>
          <p:cNvPr id="153637" name="Text Box 37"/>
          <p:cNvSpPr txBox="1">
            <a:spLocks noChangeArrowheads="1"/>
          </p:cNvSpPr>
          <p:nvPr/>
        </p:nvSpPr>
        <p:spPr bwMode="auto">
          <a:xfrm>
            <a:off x="990600" y="3276600"/>
            <a:ext cx="2819400" cy="457200"/>
          </a:xfrm>
          <a:prstGeom prst="rect">
            <a:avLst/>
          </a:prstGeom>
          <a:noFill/>
          <a:ln w="9525">
            <a:noFill/>
            <a:miter lim="800000"/>
            <a:headEnd/>
            <a:tailEnd/>
          </a:ln>
          <a:effectLst/>
        </p:spPr>
        <p:txBody>
          <a:bodyPr>
            <a:spAutoFit/>
          </a:bodyPr>
          <a:lstStyle/>
          <a:p>
            <a:pPr>
              <a:spcBef>
                <a:spcPct val="50000"/>
              </a:spcBef>
            </a:pPr>
            <a:r>
              <a:rPr lang="en-US" sz="2400" b="1">
                <a:solidFill>
                  <a:srgbClr val="FFFFCC"/>
                </a:solidFill>
                <a:latin typeface="Arial Black" pitchFamily="34" charset="0"/>
                <a:ea typeface="MS PGothic" pitchFamily="34" charset="-128"/>
                <a:cs typeface="Times New Roman" pitchFamily="18" charset="0"/>
              </a:rPr>
              <a:t>Team Unity</a:t>
            </a:r>
          </a:p>
        </p:txBody>
      </p:sp>
      <p:sp>
        <p:nvSpPr>
          <p:cNvPr id="153638" name="Text Box 38"/>
          <p:cNvSpPr txBox="1">
            <a:spLocks noChangeArrowheads="1"/>
          </p:cNvSpPr>
          <p:nvPr/>
        </p:nvSpPr>
        <p:spPr bwMode="auto">
          <a:xfrm>
            <a:off x="990600" y="1371600"/>
            <a:ext cx="2819400" cy="457200"/>
          </a:xfrm>
          <a:prstGeom prst="rect">
            <a:avLst/>
          </a:prstGeom>
          <a:noFill/>
          <a:ln w="9525">
            <a:noFill/>
            <a:miter lim="800000"/>
            <a:headEnd/>
            <a:tailEnd/>
          </a:ln>
          <a:effectLst/>
        </p:spPr>
        <p:txBody>
          <a:bodyPr>
            <a:spAutoFit/>
          </a:bodyPr>
          <a:lstStyle/>
          <a:p>
            <a:pPr>
              <a:spcBef>
                <a:spcPct val="50000"/>
              </a:spcBef>
            </a:pPr>
            <a:r>
              <a:rPr lang="en-US" sz="2400" b="1">
                <a:solidFill>
                  <a:srgbClr val="FFFFCC"/>
                </a:solidFill>
                <a:latin typeface="Arial Black" pitchFamily="34" charset="0"/>
                <a:ea typeface="MS PGothic" pitchFamily="34" charset="-128"/>
                <a:cs typeface="Times New Roman" pitchFamily="18" charset="0"/>
              </a:rPr>
              <a:t>Project Kickoff</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36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subTnLst>
                                    <p:audio>
                                      <p:cMediaNode>
                                        <p:cTn display="0" masterRel="sameClick">
                                          <p:stCondLst>
                                            <p:cond evt="begin" delay="0">
                                              <p:tn val="14"/>
                                            </p:cond>
                                          </p:stCondLst>
                                          <p:endCondLst>
                                            <p:cond evt="onStopAudio" delay="0">
                                              <p:tgtEl>
                                                <p:sldTgt/>
                                              </p:tgtEl>
                                            </p:cond>
                                          </p:endCondLst>
                                        </p:cTn>
                                        <p:tgtEl>
                                          <p:sndTgt r:embed="rId3" name="all_in_good_time.wav"/>
                                        </p:tgtEl>
                                      </p:cMediaNode>
                                    </p:audio>
                                  </p:sub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subTnLst>
                                    <p:audio>
                                      <p:cMediaNode>
                                        <p:cTn display="0" masterRel="sameClick">
                                          <p:stCondLst>
                                            <p:cond evt="begin" delay="0">
                                              <p:tn val="19"/>
                                            </p:cond>
                                          </p:stCondLst>
                                          <p:endCondLst>
                                            <p:cond evt="onStopAudio" delay="0">
                                              <p:tgtEl>
                                                <p:sldTgt/>
                                              </p:tgtEl>
                                            </p:cond>
                                          </p:endCondLst>
                                        </p:cTn>
                                        <p:tgtEl>
                                          <p:sndTgt r:embed="rId4" name="doesnt_matter.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536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subTnLst>
                                    <p:audio>
                                      <p:cMediaNode>
                                        <p:cTn display="0" masterRel="sameClick">
                                          <p:stCondLst>
                                            <p:cond evt="begin" delay="0">
                                              <p:tn val="33"/>
                                            </p:cond>
                                          </p:stCondLst>
                                          <p:endCondLst>
                                            <p:cond evt="onStopAudio" delay="0">
                                              <p:tgtEl>
                                                <p:sldTgt/>
                                              </p:tgtEl>
                                            </p:cond>
                                          </p:endCondLst>
                                        </p:cTn>
                                        <p:tgtEl>
                                          <p:sndTgt r:embed="rId5" name="not_so_fast.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subTnLst>
                                    <p:audio>
                                      <p:cMediaNode>
                                        <p:cTn display="0" masterRel="sameClick">
                                          <p:stCondLst>
                                            <p:cond evt="begin" delay="0">
                                              <p:tn val="53"/>
                                            </p:cond>
                                          </p:stCondLst>
                                          <p:endCondLst>
                                            <p:cond evt="onStopAudio" delay="0">
                                              <p:tgtEl>
                                                <p:sldTgt/>
                                              </p:tgtEl>
                                            </p:cond>
                                          </p:endCondLst>
                                        </p:cTn>
                                        <p:tgtEl>
                                          <p:sndTgt r:embed="rId6" name="believe_me.wav"/>
                                        </p:tgtEl>
                                      </p:cMediaNode>
                                    </p:audio>
                                  </p:sub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subTnLst>
                                    <p:audio>
                                      <p:cMediaNode>
                                        <p:cTn display="0" masterRel="sameClick">
                                          <p:stCondLst>
                                            <p:cond evt="begin" delay="0">
                                              <p:tn val="63"/>
                                            </p:cond>
                                          </p:stCondLst>
                                          <p:endCondLst>
                                            <p:cond evt="onStopAudio" delay="0">
                                              <p:tgtEl>
                                                <p:sldTgt/>
                                              </p:tgtEl>
                                            </p:cond>
                                          </p:endCondLst>
                                        </p:cTn>
                                        <p:tgtEl>
                                          <p:sndTgt r:embed="rId7" name="bad_ma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7" grpId="0" autoUpdateAnimBg="0"/>
      <p:bldP spid="15363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type="body" idx="1"/>
          </p:nvPr>
        </p:nvSpPr>
        <p:spPr/>
        <p:txBody>
          <a:bodyPr/>
          <a:lstStyle/>
          <a:p>
            <a:r>
              <a:rPr lang="en-US" sz="2000" dirty="0"/>
              <a:t>Story Estimation </a:t>
            </a:r>
            <a:r>
              <a:rPr lang="en-US" sz="2000" dirty="0" smtClean="0"/>
              <a:t>– 2~3 </a:t>
            </a:r>
            <a:r>
              <a:rPr lang="en-US" sz="2000" dirty="0"/>
              <a:t>minutes</a:t>
            </a:r>
          </a:p>
          <a:p>
            <a:pPr lvl="1"/>
            <a:r>
              <a:rPr lang="en-US" sz="1800" dirty="0"/>
              <a:t>Act as developers - estimate how much time each story will </a:t>
            </a:r>
            <a:r>
              <a:rPr lang="en-US" sz="1800" dirty="0" smtClean="0"/>
              <a:t>take.  Place it on the chart with S, M, L, XL</a:t>
            </a:r>
            <a:endParaRPr lang="en-US" sz="1800" dirty="0"/>
          </a:p>
          <a:p>
            <a:r>
              <a:rPr lang="en-US" sz="2000" dirty="0" smtClean="0"/>
              <a:t>Planning – 2~3 </a:t>
            </a:r>
            <a:r>
              <a:rPr lang="en-US" sz="2000" dirty="0"/>
              <a:t>minutes</a:t>
            </a:r>
          </a:p>
          <a:p>
            <a:pPr lvl="1"/>
            <a:r>
              <a:rPr lang="en-US" sz="1800" dirty="0"/>
              <a:t>Act as the business - based on the importance </a:t>
            </a:r>
            <a:r>
              <a:rPr lang="en-US" sz="1800" dirty="0" smtClean="0"/>
              <a:t>(bang for buck) </a:t>
            </a:r>
            <a:r>
              <a:rPr lang="en-US" sz="1800" dirty="0"/>
              <a:t>of each story, select those stories you think you can complete in </a:t>
            </a:r>
            <a:r>
              <a:rPr lang="en-US" sz="1800" dirty="0" smtClean="0"/>
              <a:t>6 minutes. </a:t>
            </a:r>
          </a:p>
          <a:p>
            <a:pPr lvl="1"/>
            <a:r>
              <a:rPr lang="en-US" sz="1800" dirty="0" smtClean="0"/>
              <a:t>Place those stories on the Backlog column of the Scrum board</a:t>
            </a:r>
            <a:endParaRPr lang="en-US" sz="1800" dirty="0"/>
          </a:p>
          <a:p>
            <a:r>
              <a:rPr lang="en-US" sz="2000" dirty="0"/>
              <a:t>Development - </a:t>
            </a:r>
            <a:r>
              <a:rPr lang="en-US" sz="2000" dirty="0" smtClean="0"/>
              <a:t>6 </a:t>
            </a:r>
            <a:r>
              <a:rPr lang="en-US" sz="2000" dirty="0"/>
              <a:t>minutes</a:t>
            </a:r>
          </a:p>
          <a:p>
            <a:pPr lvl="1"/>
            <a:r>
              <a:rPr lang="en-US" sz="1800" dirty="0" smtClean="0"/>
              <a:t>Build </a:t>
            </a:r>
            <a:r>
              <a:rPr lang="en-US" sz="1800" dirty="0"/>
              <a:t>your Lego</a:t>
            </a:r>
            <a:r>
              <a:rPr lang="en-US" sz="1800" dirty="0" smtClean="0"/>
              <a:t>!</a:t>
            </a:r>
          </a:p>
          <a:p>
            <a:pPr lvl="1"/>
            <a:r>
              <a:rPr lang="en-US" sz="1800" dirty="0" smtClean="0"/>
              <a:t>Update the Scrum board with flow</a:t>
            </a:r>
          </a:p>
          <a:p>
            <a:r>
              <a:rPr lang="en-US" sz="2000" dirty="0" smtClean="0"/>
              <a:t>Demo/Testing/Acceptance/Retrospective – 5 minutes</a:t>
            </a:r>
          </a:p>
          <a:p>
            <a:pPr lvl="1"/>
            <a:r>
              <a:rPr lang="en-US" sz="1800" dirty="0" smtClean="0"/>
              <a:t>Demo for the customer and customer determines acceptance</a:t>
            </a:r>
          </a:p>
          <a:p>
            <a:pPr lvl="1"/>
            <a:r>
              <a:rPr lang="en-US" sz="1800" dirty="0" smtClean="0"/>
              <a:t>Calculate score and update </a:t>
            </a:r>
            <a:r>
              <a:rPr lang="en-US" sz="1800" dirty="0" err="1" smtClean="0"/>
              <a:t>burnup</a:t>
            </a:r>
            <a:r>
              <a:rPr lang="en-US" sz="1800" dirty="0" smtClean="0"/>
              <a:t> chart</a:t>
            </a:r>
          </a:p>
          <a:p>
            <a:pPr lvl="1"/>
            <a:r>
              <a:rPr lang="en-US" sz="1800" dirty="0" smtClean="0"/>
              <a:t>Retrospective </a:t>
            </a:r>
          </a:p>
        </p:txBody>
      </p:sp>
      <p:sp>
        <p:nvSpPr>
          <p:cNvPr id="4" name="Title 3"/>
          <p:cNvSpPr>
            <a:spLocks noGrp="1"/>
          </p:cNvSpPr>
          <p:nvPr>
            <p:ph type="title"/>
          </p:nvPr>
        </p:nvSpPr>
        <p:spPr/>
        <p:txBody>
          <a:bodyPr/>
          <a:lstStyle/>
          <a:p>
            <a:pPr rtl="0" fontAlgn="base"/>
            <a:r>
              <a:rPr lang="en-GB" sz="2800" kern="1200" dirty="0" smtClean="0">
                <a:solidFill>
                  <a:schemeClr val="tx1"/>
                </a:solidFill>
                <a:latin typeface="Arial"/>
                <a:ea typeface="+mn-ea"/>
                <a:cs typeface="Arial"/>
              </a:rPr>
              <a:t>Iterations….</a:t>
            </a: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Retrospective</a:t>
            </a:r>
            <a:endParaRPr lang="en-US" dirty="0"/>
          </a:p>
        </p:txBody>
      </p:sp>
      <p:graphicFrame>
        <p:nvGraphicFramePr>
          <p:cNvPr id="4" name="Table 3"/>
          <p:cNvGraphicFramePr>
            <a:graphicFrameLocks noGrp="1"/>
          </p:cNvGraphicFramePr>
          <p:nvPr/>
        </p:nvGraphicFramePr>
        <p:xfrm>
          <a:off x="685800" y="1333500"/>
          <a:ext cx="7848602" cy="4686300"/>
        </p:xfrm>
        <a:graphic>
          <a:graphicData uri="http://schemas.openxmlformats.org/drawingml/2006/table">
            <a:tbl>
              <a:tblPr/>
              <a:tblGrid>
                <a:gridCol w="3924301"/>
                <a:gridCol w="3924301"/>
              </a:tblGrid>
              <a:tr h="1310020">
                <a:tc>
                  <a:txBody>
                    <a:bodyPr/>
                    <a:lstStyle/>
                    <a:p>
                      <a:pPr marL="0" marR="0">
                        <a:lnSpc>
                          <a:spcPct val="115000"/>
                        </a:lnSpc>
                        <a:spcBef>
                          <a:spcPts val="0"/>
                        </a:spcBef>
                        <a:spcAft>
                          <a:spcPts val="0"/>
                        </a:spcAft>
                      </a:pPr>
                      <a:r>
                        <a:rPr lang="en-US" sz="3200" b="1" dirty="0">
                          <a:latin typeface="Calibri"/>
                          <a:ea typeface="Times New Roman"/>
                          <a:cs typeface="Times New Roman"/>
                        </a:rPr>
                        <a:t>What went well?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3200" b="1" dirty="0">
                          <a:latin typeface="Calibri"/>
                          <a:ea typeface="Times New Roman"/>
                          <a:cs typeface="Times New Roman"/>
                        </a:rPr>
                        <a:t>What to try differently?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6280">
                <a:tc>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29" name="Picture 5"/>
          <p:cNvPicPr>
            <a:picLocks noChangeAspect="1" noChangeArrowheads="1"/>
          </p:cNvPicPr>
          <p:nvPr/>
        </p:nvPicPr>
        <p:blipFill>
          <a:blip r:embed="rId3"/>
          <a:srcRect/>
          <a:stretch>
            <a:fillRect/>
          </a:stretch>
        </p:blipFill>
        <p:spPr bwMode="auto">
          <a:xfrm>
            <a:off x="0" y="87313"/>
            <a:ext cx="9144000" cy="2895600"/>
          </a:xfrm>
          <a:prstGeom prst="rect">
            <a:avLst/>
          </a:prstGeom>
          <a:noFill/>
          <a:ln w="9525">
            <a:noFill/>
            <a:miter lim="800000"/>
            <a:headEnd/>
            <a:tailEnd/>
          </a:ln>
        </p:spPr>
      </p:pic>
      <p:sp>
        <p:nvSpPr>
          <p:cNvPr id="432130" name="Rectangle 6"/>
          <p:cNvSpPr>
            <a:spLocks noChangeArrowheads="1"/>
          </p:cNvSpPr>
          <p:nvPr/>
        </p:nvSpPr>
        <p:spPr bwMode="auto">
          <a:xfrm>
            <a:off x="0" y="2968625"/>
            <a:ext cx="9144000" cy="3263900"/>
          </a:xfrm>
          <a:prstGeom prst="rect">
            <a:avLst/>
          </a:prstGeom>
          <a:solidFill>
            <a:srgbClr val="6699FF"/>
          </a:solidFill>
          <a:ln w="9525">
            <a:noFill/>
            <a:miter lim="800000"/>
            <a:headEnd/>
            <a:tailEnd/>
          </a:ln>
        </p:spPr>
        <p:txBody>
          <a:bodyPr anchor="ctr"/>
          <a:lstStyle/>
          <a:p>
            <a:pPr algn="ctr"/>
            <a:r>
              <a:rPr lang="en-US" sz="4400" i="1">
                <a:latin typeface="Book Antiqua" pitchFamily="18" charset="0"/>
                <a:cs typeface="Times New Roman" pitchFamily="18" charset="0"/>
              </a:rPr>
              <a:t>Agile Development</a:t>
            </a:r>
          </a:p>
          <a:p>
            <a:pPr algn="ctr"/>
            <a:endParaRPr lang="en-US" sz="4400" i="1">
              <a:latin typeface="Book Antiqua" pitchFamily="18" charset="0"/>
              <a:cs typeface="Times New Roman" pitchFamily="18" charset="0"/>
            </a:endParaRPr>
          </a:p>
          <a:p>
            <a:pPr algn="ctr"/>
            <a:r>
              <a:rPr lang="en-US" sz="3600" i="1">
                <a:latin typeface="Book Antiqua" pitchFamily="18" charset="0"/>
                <a:cs typeface="Times New Roman" pitchFamily="18" charset="0"/>
              </a:rPr>
              <a:t>Delivering the software our customers want efficiently and effectively</a:t>
            </a:r>
          </a:p>
        </p:txBody>
      </p:sp>
      <p:sp>
        <p:nvSpPr>
          <p:cNvPr id="432131" name="TextBox 3"/>
          <p:cNvSpPr txBox="1">
            <a:spLocks noChangeArrowheads="1"/>
          </p:cNvSpPr>
          <p:nvPr/>
        </p:nvSpPr>
        <p:spPr bwMode="auto">
          <a:xfrm>
            <a:off x="3124200" y="266700"/>
            <a:ext cx="2519363" cy="646113"/>
          </a:xfrm>
          <a:prstGeom prst="rect">
            <a:avLst/>
          </a:prstGeom>
          <a:noFill/>
          <a:ln w="9525">
            <a:noFill/>
            <a:miter lim="800000"/>
            <a:headEnd/>
            <a:tailEnd/>
          </a:ln>
        </p:spPr>
        <p:txBody>
          <a:bodyPr wrap="none">
            <a:spAutoFit/>
          </a:bodyPr>
          <a:lstStyle/>
          <a:p>
            <a:r>
              <a:rPr lang="en-US" sz="3600">
                <a:solidFill>
                  <a:schemeClr val="bg1"/>
                </a:solidFill>
              </a:rPr>
              <a:t>Questions?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2" descr="BigT2"/>
          <p:cNvPicPr>
            <a:picLocks noChangeAspect="1" noChangeArrowheads="1"/>
          </p:cNvPicPr>
          <p:nvPr/>
        </p:nvPicPr>
        <p:blipFill>
          <a:blip r:embed="rId7"/>
          <a:srcRect l="18808"/>
          <a:stretch>
            <a:fillRect/>
          </a:stretch>
        </p:blipFill>
        <p:spPr bwMode="auto">
          <a:xfrm>
            <a:off x="0" y="0"/>
            <a:ext cx="9210675" cy="6858000"/>
          </a:xfrm>
          <a:prstGeom prst="rect">
            <a:avLst/>
          </a:prstGeom>
          <a:noFill/>
        </p:spPr>
      </p:pic>
      <p:sp>
        <p:nvSpPr>
          <p:cNvPr id="155651" name="Rectangle 3"/>
          <p:cNvSpPr>
            <a:spLocks noGrp="1" noChangeArrowheads="1"/>
          </p:cNvSpPr>
          <p:nvPr>
            <p:ph type="title" sz="quarter"/>
          </p:nvPr>
        </p:nvSpPr>
        <p:spPr>
          <a:noFill/>
        </p:spPr>
        <p:txBody>
          <a:bodyPr/>
          <a:lstStyle/>
          <a:p>
            <a:r>
              <a:rPr lang="en-US">
                <a:solidFill>
                  <a:srgbClr val="FFFFCC"/>
                </a:solidFill>
              </a:rPr>
              <a:t>We’re not in Kansas Anymore</a:t>
            </a:r>
          </a:p>
        </p:txBody>
      </p:sp>
      <p:grpSp>
        <p:nvGrpSpPr>
          <p:cNvPr id="2" name="Group 4"/>
          <p:cNvGrpSpPr>
            <a:grpSpLocks/>
          </p:cNvGrpSpPr>
          <p:nvPr/>
        </p:nvGrpSpPr>
        <p:grpSpPr bwMode="auto">
          <a:xfrm>
            <a:off x="728663" y="3754438"/>
            <a:ext cx="6972300" cy="588962"/>
            <a:chOff x="485" y="2355"/>
            <a:chExt cx="4075" cy="390"/>
          </a:xfrm>
        </p:grpSpPr>
        <p:sp>
          <p:nvSpPr>
            <p:cNvPr id="155653" name="Text Box 5"/>
            <p:cNvSpPr txBox="1">
              <a:spLocks noChangeArrowheads="1"/>
            </p:cNvSpPr>
            <p:nvPr/>
          </p:nvSpPr>
          <p:spPr bwMode="auto">
            <a:xfrm>
              <a:off x="487" y="2442"/>
              <a:ext cx="4073" cy="303"/>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My! People come and go so quickly here!</a:t>
              </a:r>
            </a:p>
          </p:txBody>
        </p:sp>
        <p:pic>
          <p:nvPicPr>
            <p:cNvPr id="155654" name="Picture 6" descr="dorothy1"/>
            <p:cNvPicPr>
              <a:picLocks noChangeAspect="1" noChangeArrowheads="1"/>
            </p:cNvPicPr>
            <p:nvPr/>
          </p:nvPicPr>
          <p:blipFill>
            <a:blip r:embed="rId8">
              <a:clrChange>
                <a:clrFrom>
                  <a:srgbClr val="FEFEEE"/>
                </a:clrFrom>
                <a:clrTo>
                  <a:srgbClr val="FEFEEE">
                    <a:alpha val="0"/>
                  </a:srgbClr>
                </a:clrTo>
              </a:clrChange>
            </a:blip>
            <a:srcRect/>
            <a:stretch>
              <a:fillRect/>
            </a:stretch>
          </p:blipFill>
          <p:spPr bwMode="auto">
            <a:xfrm>
              <a:off x="485" y="2355"/>
              <a:ext cx="188" cy="367"/>
            </a:xfrm>
            <a:prstGeom prst="rect">
              <a:avLst/>
            </a:prstGeom>
            <a:noFill/>
            <a:ln/>
            <a:effectLst/>
          </p:spPr>
        </p:pic>
      </p:grpSp>
      <p:grpSp>
        <p:nvGrpSpPr>
          <p:cNvPr id="3" name="Group 7"/>
          <p:cNvGrpSpPr>
            <a:grpSpLocks/>
          </p:cNvGrpSpPr>
          <p:nvPr/>
        </p:nvGrpSpPr>
        <p:grpSpPr bwMode="auto">
          <a:xfrm>
            <a:off x="728663" y="2533650"/>
            <a:ext cx="8115300" cy="579438"/>
            <a:chOff x="457" y="1540"/>
            <a:chExt cx="4199" cy="385"/>
          </a:xfrm>
        </p:grpSpPr>
        <p:sp>
          <p:nvSpPr>
            <p:cNvPr id="155656" name="Text Box 8"/>
            <p:cNvSpPr txBox="1">
              <a:spLocks noChangeArrowheads="1"/>
            </p:cNvSpPr>
            <p:nvPr/>
          </p:nvSpPr>
          <p:spPr bwMode="auto">
            <a:xfrm>
              <a:off x="534" y="1578"/>
              <a:ext cx="4122" cy="304"/>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I may not come out alive, but I'm goin' in there!</a:t>
              </a:r>
            </a:p>
          </p:txBody>
        </p:sp>
        <p:pic>
          <p:nvPicPr>
            <p:cNvPr id="155657" name="Picture 9" descr="lion1"/>
            <p:cNvPicPr>
              <a:picLocks noChangeAspect="1" noChangeArrowheads="1"/>
            </p:cNvPicPr>
            <p:nvPr/>
          </p:nvPicPr>
          <p:blipFill>
            <a:blip r:embed="rId9">
              <a:clrChange>
                <a:clrFrom>
                  <a:srgbClr val="FFFEFE"/>
                </a:clrFrom>
                <a:clrTo>
                  <a:srgbClr val="FFFEFE">
                    <a:alpha val="0"/>
                  </a:srgbClr>
                </a:clrTo>
              </a:clrChange>
            </a:blip>
            <a:srcRect/>
            <a:stretch>
              <a:fillRect/>
            </a:stretch>
          </p:blipFill>
          <p:spPr bwMode="auto">
            <a:xfrm>
              <a:off x="457" y="1540"/>
              <a:ext cx="189" cy="385"/>
            </a:xfrm>
            <a:prstGeom prst="rect">
              <a:avLst/>
            </a:prstGeom>
            <a:noFill/>
            <a:ln/>
            <a:effectLst/>
          </p:spPr>
        </p:pic>
      </p:grpSp>
      <p:grpSp>
        <p:nvGrpSpPr>
          <p:cNvPr id="4" name="Group 10"/>
          <p:cNvGrpSpPr>
            <a:grpSpLocks/>
          </p:cNvGrpSpPr>
          <p:nvPr/>
        </p:nvGrpSpPr>
        <p:grpSpPr bwMode="auto">
          <a:xfrm>
            <a:off x="660400" y="3324225"/>
            <a:ext cx="7650163" cy="488950"/>
            <a:chOff x="466" y="2073"/>
            <a:chExt cx="4910" cy="323"/>
          </a:xfrm>
        </p:grpSpPr>
        <p:sp>
          <p:nvSpPr>
            <p:cNvPr id="155659" name="Text Box 11"/>
            <p:cNvSpPr txBox="1">
              <a:spLocks noChangeArrowheads="1"/>
            </p:cNvSpPr>
            <p:nvPr/>
          </p:nvSpPr>
          <p:spPr bwMode="auto">
            <a:xfrm>
              <a:off x="480" y="2142"/>
              <a:ext cx="4896" cy="254"/>
            </a:xfrm>
            <a:prstGeom prst="rect">
              <a:avLst/>
            </a:prstGeom>
            <a:noFill/>
            <a:ln w="9525">
              <a:noFill/>
              <a:miter lim="800000"/>
              <a:headEnd/>
              <a:tailEnd/>
            </a:ln>
            <a:effectLst/>
          </p:spPr>
          <p:txBody>
            <a:bodyPr>
              <a:spAutoFit/>
            </a:bodyPr>
            <a:lstStyle/>
            <a:p>
              <a:pPr>
                <a:lnSpc>
                  <a:spcPct val="80000"/>
                </a:lnSpc>
                <a:spcBef>
                  <a:spcPct val="50000"/>
                </a:spcBef>
              </a:pPr>
              <a:r>
                <a:rPr lang="en-US" sz="2400">
                  <a:solidFill>
                    <a:srgbClr val="FFFFCC"/>
                  </a:solidFill>
                  <a:latin typeface="Times New Roman" pitchFamily="18" charset="0"/>
                  <a:ea typeface="MS PGothic" pitchFamily="34" charset="-128"/>
                  <a:cs typeface="Times New Roman" pitchFamily="18" charset="0"/>
                </a:rPr>
                <a:t>The Great and Powerful Oz has got matters well in hand.</a:t>
              </a:r>
            </a:p>
          </p:txBody>
        </p:sp>
        <p:pic>
          <p:nvPicPr>
            <p:cNvPr id="155660" name="Picture 12" descr="wizofoz"/>
            <p:cNvPicPr>
              <a:picLocks noChangeAspect="1" noChangeArrowheads="1"/>
            </p:cNvPicPr>
            <p:nvPr/>
          </p:nvPicPr>
          <p:blipFill>
            <a:blip r:embed="rId10">
              <a:clrChange>
                <a:clrFrom>
                  <a:srgbClr val="FCFCFC"/>
                </a:clrFrom>
                <a:clrTo>
                  <a:srgbClr val="FCFCFC">
                    <a:alpha val="0"/>
                  </a:srgbClr>
                </a:clrTo>
              </a:clrChange>
            </a:blip>
            <a:srcRect/>
            <a:stretch>
              <a:fillRect/>
            </a:stretch>
          </p:blipFill>
          <p:spPr bwMode="auto">
            <a:xfrm>
              <a:off x="466" y="2073"/>
              <a:ext cx="242" cy="288"/>
            </a:xfrm>
            <a:prstGeom prst="rect">
              <a:avLst/>
            </a:prstGeom>
            <a:noFill/>
            <a:ln/>
            <a:effectLst/>
          </p:spPr>
        </p:pic>
      </p:grpSp>
      <p:grpSp>
        <p:nvGrpSpPr>
          <p:cNvPr id="5" name="Group 13"/>
          <p:cNvGrpSpPr>
            <a:grpSpLocks/>
          </p:cNvGrpSpPr>
          <p:nvPr/>
        </p:nvGrpSpPr>
        <p:grpSpPr bwMode="auto">
          <a:xfrm>
            <a:off x="660400" y="4648200"/>
            <a:ext cx="6843713" cy="822325"/>
            <a:chOff x="461" y="3024"/>
            <a:chExt cx="4311" cy="518"/>
          </a:xfrm>
        </p:grpSpPr>
        <p:sp>
          <p:nvSpPr>
            <p:cNvPr id="155662" name="Text Box 14"/>
            <p:cNvSpPr txBox="1">
              <a:spLocks noChangeArrowheads="1"/>
            </p:cNvSpPr>
            <p:nvPr/>
          </p:nvSpPr>
          <p:spPr bwMode="auto">
            <a:xfrm>
              <a:off x="528" y="3024"/>
              <a:ext cx="4244" cy="518"/>
            </a:xfrm>
            <a:prstGeom prst="rect">
              <a:avLst/>
            </a:prstGeom>
            <a:noFill/>
            <a:ln w="9525">
              <a:noFill/>
              <a:miter lim="800000"/>
              <a:headEnd/>
              <a:tailEnd/>
            </a:ln>
            <a:effectLst/>
          </p:spPr>
          <p:txBody>
            <a:bodyPr>
              <a:spAutoFit/>
            </a:bodyPr>
            <a:lstStyle/>
            <a:p>
              <a:pPr>
                <a:spcBef>
                  <a:spcPct val="50000"/>
                </a:spcBef>
              </a:pPr>
              <a:r>
                <a:rPr lang="en-US" sz="2400">
                  <a:solidFill>
                    <a:srgbClr val="FFFFCC"/>
                  </a:solidFill>
                  <a:latin typeface="Times New Roman" pitchFamily="18" charset="0"/>
                  <a:ea typeface="MS PGothic" pitchFamily="34" charset="-128"/>
                  <a:cs typeface="Times New Roman" pitchFamily="18" charset="0"/>
                </a:rPr>
                <a:t>"Hee hee hee ha ha! Going so soon? I wouldn't hear of it! Why, my little party's just beginning!</a:t>
              </a:r>
            </a:p>
          </p:txBody>
        </p:sp>
        <p:pic>
          <p:nvPicPr>
            <p:cNvPr id="155663" name="Picture 15" descr="wwitch"/>
            <p:cNvPicPr>
              <a:picLocks noChangeAspect="1" noChangeArrowheads="1"/>
            </p:cNvPicPr>
            <p:nvPr/>
          </p:nvPicPr>
          <p:blipFill>
            <a:blip r:embed="rId11">
              <a:clrChange>
                <a:clrFrom>
                  <a:srgbClr val="FEFEFE"/>
                </a:clrFrom>
                <a:clrTo>
                  <a:srgbClr val="FEFEFE">
                    <a:alpha val="0"/>
                  </a:srgbClr>
                </a:clrTo>
              </a:clrChange>
            </a:blip>
            <a:srcRect/>
            <a:stretch>
              <a:fillRect/>
            </a:stretch>
          </p:blipFill>
          <p:spPr bwMode="auto">
            <a:xfrm>
              <a:off x="461" y="3034"/>
              <a:ext cx="218" cy="224"/>
            </a:xfrm>
            <a:prstGeom prst="rect">
              <a:avLst/>
            </a:prstGeom>
            <a:noFill/>
            <a:ln/>
            <a:effectLst/>
          </p:spPr>
        </p:pic>
      </p:grpSp>
      <p:sp>
        <p:nvSpPr>
          <p:cNvPr id="155664" name="Text Box 16"/>
          <p:cNvSpPr txBox="1">
            <a:spLocks noChangeArrowheads="1"/>
          </p:cNvSpPr>
          <p:nvPr/>
        </p:nvSpPr>
        <p:spPr bwMode="auto">
          <a:xfrm>
            <a:off x="1219200" y="2209800"/>
            <a:ext cx="2819400" cy="457200"/>
          </a:xfrm>
          <a:prstGeom prst="rect">
            <a:avLst/>
          </a:prstGeom>
          <a:noFill/>
          <a:ln w="9525">
            <a:noFill/>
            <a:miter lim="800000"/>
            <a:headEnd/>
            <a:tailEnd/>
          </a:ln>
          <a:effectLst/>
        </p:spPr>
        <p:txBody>
          <a:bodyPr>
            <a:spAutoFit/>
          </a:bodyPr>
          <a:lstStyle/>
          <a:p>
            <a:pPr>
              <a:spcBef>
                <a:spcPct val="50000"/>
              </a:spcBef>
            </a:pPr>
            <a:r>
              <a:rPr lang="en-US" sz="2400" b="1">
                <a:solidFill>
                  <a:srgbClr val="FFFFCC"/>
                </a:solidFill>
                <a:latin typeface="Arial Black" pitchFamily="34" charset="0"/>
                <a:ea typeface="MS PGothic" pitchFamily="34" charset="-128"/>
                <a:cs typeface="Times New Roman" pitchFamily="18" charset="0"/>
              </a:rPr>
              <a:t>Developer Hero</a:t>
            </a:r>
          </a:p>
        </p:txBody>
      </p:sp>
      <p:sp>
        <p:nvSpPr>
          <p:cNvPr id="155665" name="Text Box 17"/>
          <p:cNvSpPr txBox="1">
            <a:spLocks noChangeArrowheads="1"/>
          </p:cNvSpPr>
          <p:nvPr/>
        </p:nvSpPr>
        <p:spPr bwMode="auto">
          <a:xfrm>
            <a:off x="1219200" y="2971800"/>
            <a:ext cx="2819400" cy="457200"/>
          </a:xfrm>
          <a:prstGeom prst="rect">
            <a:avLst/>
          </a:prstGeom>
          <a:noFill/>
          <a:ln w="9525">
            <a:noFill/>
            <a:miter lim="800000"/>
            <a:headEnd/>
            <a:tailEnd/>
          </a:ln>
          <a:effectLst/>
        </p:spPr>
        <p:txBody>
          <a:bodyPr>
            <a:spAutoFit/>
          </a:bodyPr>
          <a:lstStyle/>
          <a:p>
            <a:pPr>
              <a:spcBef>
                <a:spcPct val="50000"/>
              </a:spcBef>
            </a:pPr>
            <a:r>
              <a:rPr lang="en-US" sz="2400" b="1">
                <a:solidFill>
                  <a:srgbClr val="FFFFCC"/>
                </a:solidFill>
                <a:latin typeface="Arial Black" pitchFamily="34" charset="0"/>
                <a:ea typeface="MS PGothic" pitchFamily="34" charset="-128"/>
                <a:cs typeface="Times New Roman" pitchFamily="18" charset="0"/>
              </a:rPr>
              <a:t>Reorg</a:t>
            </a:r>
          </a:p>
        </p:txBody>
      </p:sp>
      <p:sp>
        <p:nvSpPr>
          <p:cNvPr id="155666" name="Text Box 18"/>
          <p:cNvSpPr txBox="1">
            <a:spLocks noChangeArrowheads="1"/>
          </p:cNvSpPr>
          <p:nvPr/>
        </p:nvSpPr>
        <p:spPr bwMode="auto">
          <a:xfrm>
            <a:off x="1219200" y="4267200"/>
            <a:ext cx="2819400" cy="457200"/>
          </a:xfrm>
          <a:prstGeom prst="rect">
            <a:avLst/>
          </a:prstGeom>
          <a:noFill/>
          <a:ln w="9525">
            <a:noFill/>
            <a:miter lim="800000"/>
            <a:headEnd/>
            <a:tailEnd/>
          </a:ln>
          <a:effectLst/>
        </p:spPr>
        <p:txBody>
          <a:bodyPr>
            <a:spAutoFit/>
          </a:bodyPr>
          <a:lstStyle/>
          <a:p>
            <a:pPr>
              <a:spcBef>
                <a:spcPct val="50000"/>
              </a:spcBef>
            </a:pPr>
            <a:r>
              <a:rPr lang="en-US" sz="2400" b="1">
                <a:solidFill>
                  <a:srgbClr val="FFFFCC"/>
                </a:solidFill>
                <a:latin typeface="Arial Black" pitchFamily="34" charset="0"/>
                <a:ea typeface="MS PGothic" pitchFamily="34" charset="-128"/>
                <a:cs typeface="Times New Roman" pitchFamily="18" charset="0"/>
              </a:rPr>
              <a:t>Testing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56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goin_in_there.wav"/>
                                        </p:tgtEl>
                                      </p:cMediaNode>
                                    </p:audio>
                                  </p:sub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5566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subTnLst>
                                    <p:audio>
                                      <p:cMediaNode>
                                        <p:cTn display="0" masterRel="sameClick">
                                          <p:stCondLst>
                                            <p:cond evt="begin" delay="0">
                                              <p:tn val="18"/>
                                            </p:cond>
                                          </p:stCondLst>
                                          <p:endCondLst>
                                            <p:cond evt="onStopAudio" delay="0">
                                              <p:tgtEl>
                                                <p:sldTgt/>
                                              </p:tgtEl>
                                            </p:cond>
                                          </p:endCondLst>
                                        </p:cTn>
                                        <p:tgtEl>
                                          <p:sndTgt r:embed="rId4" name="well_in_hand.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subTnLst>
                                    <p:audio>
                                      <p:cMediaNode>
                                        <p:cTn display="0" masterRel="sameClick">
                                          <p:stCondLst>
                                            <p:cond evt="begin" delay="0">
                                              <p:tn val="23"/>
                                            </p:cond>
                                          </p:stCondLst>
                                          <p:endCondLst>
                                            <p:cond evt="onStopAudio" delay="0">
                                              <p:tgtEl>
                                                <p:sldTgt/>
                                              </p:tgtEl>
                                            </p:cond>
                                          </p:endCondLst>
                                        </p:cTn>
                                        <p:tgtEl>
                                          <p:sndTgt r:embed="rId5" name="people_come_go.wav"/>
                                        </p:tgtEl>
                                      </p:cMediaNode>
                                    </p:audio>
                                  </p:sub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566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6" name="going_so_so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64" grpId="0" autoUpdateAnimBg="0"/>
      <p:bldP spid="155665" grpId="0" autoUpdateAnimBg="0"/>
      <p:bldP spid="15566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0" name="Rectangle 2"/>
          <p:cNvSpPr>
            <a:spLocks noGrp="1" noChangeArrowheads="1"/>
          </p:cNvSpPr>
          <p:nvPr>
            <p:ph type="title" idx="4294967295"/>
          </p:nvPr>
        </p:nvSpPr>
        <p:spPr/>
        <p:txBody>
          <a:bodyPr/>
          <a:lstStyle/>
          <a:p>
            <a:r>
              <a:rPr lang="en-US" dirty="0" smtClean="0"/>
              <a:t>Hurricane Rita</a:t>
            </a:r>
          </a:p>
        </p:txBody>
      </p:sp>
      <p:graphicFrame>
        <p:nvGraphicFramePr>
          <p:cNvPr id="382979" name="Object 3"/>
          <p:cNvGraphicFramePr>
            <a:graphicFrameLocks noGrp="1" noChangeAspect="1"/>
          </p:cNvGraphicFramePr>
          <p:nvPr>
            <p:ph idx="4294967295"/>
          </p:nvPr>
        </p:nvGraphicFramePr>
        <p:xfrm>
          <a:off x="1042988" y="800100"/>
          <a:ext cx="7202487" cy="5581650"/>
        </p:xfrm>
        <a:graphic>
          <a:graphicData uri="http://schemas.openxmlformats.org/presentationml/2006/ole">
            <mc:AlternateContent xmlns:mc="http://schemas.openxmlformats.org/markup-compatibility/2006">
              <mc:Choice xmlns:v="urn:schemas-microsoft-com:vml" Requires="v">
                <p:oleObj spid="_x0000_s382981" name="HiJaak" r:id="rId4" imgW="1800000" imgH="1395015" progId="">
                  <p:embed/>
                </p:oleObj>
              </mc:Choice>
              <mc:Fallback>
                <p:oleObj name="HiJaak" r:id="rId4" imgW="1800000" imgH="1395015" progId="">
                  <p:embed/>
                  <p:pic>
                    <p:nvPicPr>
                      <p:cNvPr id="0"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2988" y="800100"/>
                        <a:ext cx="7202487" cy="5581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8" name="Rectangle 2"/>
          <p:cNvSpPr>
            <a:spLocks noGrp="1" noChangeArrowheads="1"/>
          </p:cNvSpPr>
          <p:nvPr>
            <p:ph type="title" idx="4294967295"/>
          </p:nvPr>
        </p:nvSpPr>
        <p:spPr/>
        <p:txBody>
          <a:bodyPr/>
          <a:lstStyle/>
          <a:p>
            <a:r>
              <a:rPr lang="en-US" dirty="0" smtClean="0"/>
              <a:t>Hurricane Rita</a:t>
            </a:r>
          </a:p>
        </p:txBody>
      </p:sp>
      <p:graphicFrame>
        <p:nvGraphicFramePr>
          <p:cNvPr id="385027" name="Object 3"/>
          <p:cNvGraphicFramePr>
            <a:graphicFrameLocks noGrp="1" noChangeAspect="1"/>
          </p:cNvGraphicFramePr>
          <p:nvPr>
            <p:ph idx="4294967295"/>
          </p:nvPr>
        </p:nvGraphicFramePr>
        <p:xfrm>
          <a:off x="1038225" y="817563"/>
          <a:ext cx="7202488" cy="5581650"/>
        </p:xfrm>
        <a:graphic>
          <a:graphicData uri="http://schemas.openxmlformats.org/presentationml/2006/ole">
            <mc:AlternateContent xmlns:mc="http://schemas.openxmlformats.org/markup-compatibility/2006">
              <mc:Choice xmlns:v="urn:schemas-microsoft-com:vml" Requires="v">
                <p:oleObj spid="_x0000_s385029" name="HiJaak" r:id="rId4" imgW="1800000" imgH="1395015" progId="">
                  <p:embed/>
                </p:oleObj>
              </mc:Choice>
              <mc:Fallback>
                <p:oleObj name="HiJaak" r:id="rId4" imgW="1800000" imgH="1395015" progId="">
                  <p:embed/>
                  <p:pic>
                    <p:nvPicPr>
                      <p:cNvPr id="0"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8225" y="817563"/>
                        <a:ext cx="7202488" cy="5581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5029" name="Freeform 4"/>
          <p:cNvSpPr>
            <a:spLocks/>
          </p:cNvSpPr>
          <p:nvPr/>
        </p:nvSpPr>
        <p:spPr bwMode="auto">
          <a:xfrm>
            <a:off x="4826000" y="3403600"/>
            <a:ext cx="1181100" cy="1765300"/>
          </a:xfrm>
          <a:custGeom>
            <a:avLst/>
            <a:gdLst>
              <a:gd name="T0" fmla="*/ 2147483647 w 744"/>
              <a:gd name="T1" fmla="*/ 2147483647 h 1112"/>
              <a:gd name="T2" fmla="*/ 2147483647 w 744"/>
              <a:gd name="T3" fmla="*/ 2147483647 h 1112"/>
              <a:gd name="T4" fmla="*/ 2147483647 w 744"/>
              <a:gd name="T5" fmla="*/ 2147483647 h 1112"/>
              <a:gd name="T6" fmla="*/ 2147483647 w 744"/>
              <a:gd name="T7" fmla="*/ 2147483647 h 1112"/>
              <a:gd name="T8" fmla="*/ 2147483647 w 744"/>
              <a:gd name="T9" fmla="*/ 2147483647 h 1112"/>
              <a:gd name="T10" fmla="*/ 2147483647 w 744"/>
              <a:gd name="T11" fmla="*/ 2147483647 h 1112"/>
              <a:gd name="T12" fmla="*/ 2147483647 w 744"/>
              <a:gd name="T13" fmla="*/ 2147483647 h 1112"/>
              <a:gd name="T14" fmla="*/ 2147483647 w 744"/>
              <a:gd name="T15" fmla="*/ 2147483647 h 1112"/>
              <a:gd name="T16" fmla="*/ 2147483647 w 744"/>
              <a:gd name="T17" fmla="*/ 2147483647 h 1112"/>
              <a:gd name="T18" fmla="*/ 2147483647 w 744"/>
              <a:gd name="T19" fmla="*/ 2147483647 h 1112"/>
              <a:gd name="T20" fmla="*/ 2147483647 w 744"/>
              <a:gd name="T21" fmla="*/ 2147483647 h 1112"/>
              <a:gd name="T22" fmla="*/ 2147483647 w 744"/>
              <a:gd name="T23" fmla="*/ 2147483647 h 1112"/>
              <a:gd name="T24" fmla="*/ 2147483647 w 744"/>
              <a:gd name="T25" fmla="*/ 2147483647 h 1112"/>
              <a:gd name="T26" fmla="*/ 2147483647 w 744"/>
              <a:gd name="T27" fmla="*/ 2147483647 h 1112"/>
              <a:gd name="T28" fmla="*/ 2147483647 w 744"/>
              <a:gd name="T29" fmla="*/ 2147483647 h 1112"/>
              <a:gd name="T30" fmla="*/ 2147483647 w 744"/>
              <a:gd name="T31" fmla="*/ 2147483647 h 1112"/>
              <a:gd name="T32" fmla="*/ 2147483647 w 744"/>
              <a:gd name="T33" fmla="*/ 0 h 1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4"/>
              <a:gd name="T52" fmla="*/ 0 h 1112"/>
              <a:gd name="T53" fmla="*/ 744 w 744"/>
              <a:gd name="T54" fmla="*/ 1112 h 1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4" h="1112">
                <a:moveTo>
                  <a:pt x="744" y="1112"/>
                </a:moveTo>
                <a:cubicBezTo>
                  <a:pt x="705" y="1095"/>
                  <a:pt x="664" y="1085"/>
                  <a:pt x="624" y="1072"/>
                </a:cubicBezTo>
                <a:cubicBezTo>
                  <a:pt x="614" y="1069"/>
                  <a:pt x="602" y="1069"/>
                  <a:pt x="592" y="1064"/>
                </a:cubicBezTo>
                <a:cubicBezTo>
                  <a:pt x="559" y="1045"/>
                  <a:pt x="485" y="1014"/>
                  <a:pt x="452" y="992"/>
                </a:cubicBezTo>
                <a:cubicBezTo>
                  <a:pt x="428" y="980"/>
                  <a:pt x="388" y="937"/>
                  <a:pt x="372" y="932"/>
                </a:cubicBezTo>
                <a:cubicBezTo>
                  <a:pt x="344" y="904"/>
                  <a:pt x="331" y="894"/>
                  <a:pt x="300" y="872"/>
                </a:cubicBezTo>
                <a:cubicBezTo>
                  <a:pt x="287" y="863"/>
                  <a:pt x="276" y="850"/>
                  <a:pt x="264" y="840"/>
                </a:cubicBezTo>
                <a:cubicBezTo>
                  <a:pt x="246" y="825"/>
                  <a:pt x="212" y="786"/>
                  <a:pt x="192" y="760"/>
                </a:cubicBezTo>
                <a:cubicBezTo>
                  <a:pt x="181" y="741"/>
                  <a:pt x="157" y="711"/>
                  <a:pt x="140" y="688"/>
                </a:cubicBezTo>
                <a:cubicBezTo>
                  <a:pt x="125" y="665"/>
                  <a:pt x="115" y="657"/>
                  <a:pt x="100" y="620"/>
                </a:cubicBezTo>
                <a:cubicBezTo>
                  <a:pt x="96" y="596"/>
                  <a:pt x="70" y="486"/>
                  <a:pt x="52" y="468"/>
                </a:cubicBezTo>
                <a:cubicBezTo>
                  <a:pt x="34" y="415"/>
                  <a:pt x="39" y="399"/>
                  <a:pt x="28" y="344"/>
                </a:cubicBezTo>
                <a:cubicBezTo>
                  <a:pt x="32" y="285"/>
                  <a:pt x="0" y="268"/>
                  <a:pt x="20" y="220"/>
                </a:cubicBezTo>
                <a:cubicBezTo>
                  <a:pt x="29" y="203"/>
                  <a:pt x="72" y="143"/>
                  <a:pt x="88" y="132"/>
                </a:cubicBezTo>
                <a:cubicBezTo>
                  <a:pt x="136" y="60"/>
                  <a:pt x="132" y="95"/>
                  <a:pt x="200" y="44"/>
                </a:cubicBezTo>
                <a:cubicBezTo>
                  <a:pt x="220" y="29"/>
                  <a:pt x="237" y="20"/>
                  <a:pt x="260" y="8"/>
                </a:cubicBezTo>
                <a:cubicBezTo>
                  <a:pt x="277" y="1"/>
                  <a:pt x="297" y="1"/>
                  <a:pt x="304" y="0"/>
                </a:cubicBezTo>
              </a:path>
            </a:pathLst>
          </a:custGeom>
          <a:noFill/>
          <a:ln w="57150">
            <a:solidFill>
              <a:srgbClr val="F4FDA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073" name="Group 3"/>
          <p:cNvGrpSpPr>
            <a:grpSpLocks/>
          </p:cNvGrpSpPr>
          <p:nvPr/>
        </p:nvGrpSpPr>
        <p:grpSpPr bwMode="auto">
          <a:xfrm>
            <a:off x="446088" y="1760538"/>
            <a:ext cx="8047037" cy="846137"/>
            <a:chOff x="0" y="0"/>
            <a:chExt cx="5632" cy="592"/>
          </a:xfrm>
        </p:grpSpPr>
        <p:sp>
          <p:nvSpPr>
            <p:cNvPr id="2" name="Rectangle 4"/>
            <p:cNvSpPr>
              <a:spLocks/>
            </p:cNvSpPr>
            <p:nvPr/>
          </p:nvSpPr>
          <p:spPr bwMode="auto">
            <a:xfrm>
              <a:off x="3312" y="0"/>
              <a:ext cx="2320" cy="592"/>
            </a:xfrm>
            <a:prstGeom prst="rect">
              <a:avLst/>
            </a:prstGeom>
            <a:blipFill dpi="0" rotWithShape="0">
              <a:blip r:embed="rId3" cstate="print"/>
              <a:srcRect/>
              <a:tile tx="0" ty="0" sx="100000" sy="100000" flip="none" algn="tl"/>
            </a:blipFill>
            <a:ln w="25400">
              <a:solidFill>
                <a:srgbClr val="00531C"/>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Process and tools</a:t>
              </a:r>
            </a:p>
          </p:txBody>
        </p:sp>
        <p:sp>
          <p:nvSpPr>
            <p:cNvPr id="3" name="Rectangle 5"/>
            <p:cNvSpPr>
              <a:spLocks/>
            </p:cNvSpPr>
            <p:nvPr/>
          </p:nvSpPr>
          <p:spPr bwMode="auto">
            <a:xfrm>
              <a:off x="0" y="0"/>
              <a:ext cx="2320" cy="592"/>
            </a:xfrm>
            <a:prstGeom prst="rect">
              <a:avLst/>
            </a:prstGeom>
            <a:blipFill dpi="0" rotWithShape="0">
              <a:blip r:embed="rId4"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Individuals and interactions</a:t>
              </a:r>
            </a:p>
          </p:txBody>
        </p:sp>
        <p:sp>
          <p:nvSpPr>
            <p:cNvPr id="387090" name="Rectangle 6"/>
            <p:cNvSpPr>
              <a:spLocks/>
            </p:cNvSpPr>
            <p:nvPr/>
          </p:nvSpPr>
          <p:spPr bwMode="auto">
            <a:xfrm>
              <a:off x="2548" y="184"/>
              <a:ext cx="528" cy="224"/>
            </a:xfrm>
            <a:prstGeom prst="rect">
              <a:avLst/>
            </a:prstGeom>
            <a:noFill/>
            <a:ln w="9525">
              <a:noFill/>
              <a:miter lim="800000"/>
              <a:headEnd/>
              <a:tailEnd/>
            </a:ln>
          </p:spPr>
          <p:txBody>
            <a:bodyPr lIns="0" tIns="0" rIns="0" bIns="0" anchor="ctr"/>
            <a:lstStyle/>
            <a:p>
              <a:pPr algn="ctr" defTabSz="822325"/>
              <a:r>
                <a:rPr lang="en-US" sz="2200">
                  <a:latin typeface="Gill Sans"/>
                  <a:sym typeface="Gill Sans"/>
                </a:rPr>
                <a:t>over</a:t>
              </a:r>
            </a:p>
          </p:txBody>
        </p:sp>
      </p:grpSp>
      <p:grpSp>
        <p:nvGrpSpPr>
          <p:cNvPr id="387074" name="Group 7"/>
          <p:cNvGrpSpPr>
            <a:grpSpLocks/>
          </p:cNvGrpSpPr>
          <p:nvPr/>
        </p:nvGrpSpPr>
        <p:grpSpPr bwMode="auto">
          <a:xfrm>
            <a:off x="468313" y="5018088"/>
            <a:ext cx="8024812" cy="846137"/>
            <a:chOff x="0" y="0"/>
            <a:chExt cx="5616" cy="592"/>
          </a:xfrm>
        </p:grpSpPr>
        <p:sp>
          <p:nvSpPr>
            <p:cNvPr id="286728" name="Rectangle 8"/>
            <p:cNvSpPr>
              <a:spLocks/>
            </p:cNvSpPr>
            <p:nvPr/>
          </p:nvSpPr>
          <p:spPr bwMode="auto">
            <a:xfrm>
              <a:off x="3296" y="0"/>
              <a:ext cx="2320" cy="592"/>
            </a:xfrm>
            <a:prstGeom prst="rect">
              <a:avLst/>
            </a:prstGeom>
            <a:blipFill dpi="0" rotWithShape="0">
              <a:blip r:embed="rId3" cstate="print"/>
              <a:srcRect/>
              <a:tile tx="0" ty="0" sx="100000" sy="100000" flip="none" algn="tl"/>
            </a:blipFill>
            <a:ln w="25400">
              <a:solidFill>
                <a:srgbClr val="00531C"/>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Following a plan</a:t>
              </a:r>
            </a:p>
          </p:txBody>
        </p:sp>
        <p:sp>
          <p:nvSpPr>
            <p:cNvPr id="5" name="Rectangle 9"/>
            <p:cNvSpPr>
              <a:spLocks/>
            </p:cNvSpPr>
            <p:nvPr/>
          </p:nvSpPr>
          <p:spPr bwMode="auto">
            <a:xfrm>
              <a:off x="0" y="0"/>
              <a:ext cx="2320" cy="592"/>
            </a:xfrm>
            <a:prstGeom prst="rect">
              <a:avLst/>
            </a:prstGeom>
            <a:blipFill dpi="0" rotWithShape="0">
              <a:blip r:embed="rId4"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Responding to change</a:t>
              </a:r>
            </a:p>
          </p:txBody>
        </p:sp>
        <p:sp>
          <p:nvSpPr>
            <p:cNvPr id="387087" name="Rectangle 10"/>
            <p:cNvSpPr>
              <a:spLocks/>
            </p:cNvSpPr>
            <p:nvPr/>
          </p:nvSpPr>
          <p:spPr bwMode="auto">
            <a:xfrm>
              <a:off x="2614" y="181"/>
              <a:ext cx="358" cy="230"/>
            </a:xfrm>
            <a:prstGeom prst="rect">
              <a:avLst/>
            </a:prstGeom>
            <a:noFill/>
            <a:ln w="9525">
              <a:noFill/>
              <a:miter lim="800000"/>
              <a:headEnd/>
              <a:tailEnd/>
            </a:ln>
          </p:spPr>
          <p:txBody>
            <a:bodyPr wrap="none" lIns="0" tIns="0" rIns="0" bIns="0" anchor="ctr">
              <a:spAutoFit/>
            </a:bodyPr>
            <a:lstStyle/>
            <a:p>
              <a:pPr algn="ctr" defTabSz="822325"/>
              <a:r>
                <a:rPr lang="en-US" sz="2200">
                  <a:latin typeface="Gill Sans"/>
                  <a:sym typeface="Gill Sans"/>
                </a:rPr>
                <a:t>over</a:t>
              </a:r>
            </a:p>
          </p:txBody>
        </p:sp>
      </p:grpSp>
      <p:sp>
        <p:nvSpPr>
          <p:cNvPr id="387075" name="Rectangle 11"/>
          <p:cNvSpPr>
            <a:spLocks/>
          </p:cNvSpPr>
          <p:nvPr/>
        </p:nvSpPr>
        <p:spPr bwMode="auto">
          <a:xfrm>
            <a:off x="1254125" y="6046788"/>
            <a:ext cx="4081463" cy="365125"/>
          </a:xfrm>
          <a:prstGeom prst="rect">
            <a:avLst/>
          </a:prstGeom>
          <a:noFill/>
          <a:ln w="9525">
            <a:noFill/>
            <a:miter lim="800000"/>
            <a:headEnd/>
            <a:tailEnd/>
          </a:ln>
        </p:spPr>
        <p:txBody>
          <a:bodyPr lIns="0" tIns="0" rIns="0" bIns="0" anchor="ctr"/>
          <a:lstStyle/>
          <a:p>
            <a:pPr algn="ctr" defTabSz="822325"/>
            <a:r>
              <a:rPr lang="en-US" sz="2100">
                <a:latin typeface="Gill Sans"/>
              </a:rPr>
              <a:t>Source: www.agilemanifesto.org</a:t>
            </a:r>
          </a:p>
        </p:txBody>
      </p:sp>
      <p:grpSp>
        <p:nvGrpSpPr>
          <p:cNvPr id="387076" name="Group 12"/>
          <p:cNvGrpSpPr>
            <a:grpSpLocks/>
          </p:cNvGrpSpPr>
          <p:nvPr/>
        </p:nvGrpSpPr>
        <p:grpSpPr bwMode="auto">
          <a:xfrm>
            <a:off x="457200" y="2846388"/>
            <a:ext cx="8035925" cy="846137"/>
            <a:chOff x="0" y="0"/>
            <a:chExt cx="5624" cy="592"/>
          </a:xfrm>
        </p:grpSpPr>
        <p:sp>
          <p:nvSpPr>
            <p:cNvPr id="286733" name="Rectangle 13"/>
            <p:cNvSpPr>
              <a:spLocks/>
            </p:cNvSpPr>
            <p:nvPr/>
          </p:nvSpPr>
          <p:spPr bwMode="auto">
            <a:xfrm>
              <a:off x="3304" y="0"/>
              <a:ext cx="2320" cy="592"/>
            </a:xfrm>
            <a:prstGeom prst="rect">
              <a:avLst/>
            </a:prstGeom>
            <a:blipFill dpi="0" rotWithShape="0">
              <a:blip r:embed="rId3" cstate="print"/>
              <a:srcRect/>
              <a:tile tx="0" ty="0" sx="100000" sy="100000" flip="none" algn="tl"/>
            </a:blipFill>
            <a:ln w="25400">
              <a:solidFill>
                <a:srgbClr val="00531C"/>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Comprehensive documentation</a:t>
              </a:r>
            </a:p>
          </p:txBody>
        </p:sp>
        <p:sp>
          <p:nvSpPr>
            <p:cNvPr id="286734" name="Rectangle 14"/>
            <p:cNvSpPr>
              <a:spLocks/>
            </p:cNvSpPr>
            <p:nvPr/>
          </p:nvSpPr>
          <p:spPr bwMode="auto">
            <a:xfrm>
              <a:off x="0" y="0"/>
              <a:ext cx="2320" cy="592"/>
            </a:xfrm>
            <a:prstGeom prst="rect">
              <a:avLst/>
            </a:prstGeom>
            <a:blipFill dpi="0" rotWithShape="0">
              <a:blip r:embed="rId4"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Working software</a:t>
              </a:r>
            </a:p>
          </p:txBody>
        </p:sp>
        <p:sp>
          <p:nvSpPr>
            <p:cNvPr id="387084" name="Rectangle 15"/>
            <p:cNvSpPr>
              <a:spLocks/>
            </p:cNvSpPr>
            <p:nvPr/>
          </p:nvSpPr>
          <p:spPr bwMode="auto">
            <a:xfrm>
              <a:off x="2540" y="184"/>
              <a:ext cx="528" cy="224"/>
            </a:xfrm>
            <a:prstGeom prst="rect">
              <a:avLst/>
            </a:prstGeom>
            <a:noFill/>
            <a:ln w="9525">
              <a:noFill/>
              <a:miter lim="800000"/>
              <a:headEnd/>
              <a:tailEnd/>
            </a:ln>
          </p:spPr>
          <p:txBody>
            <a:bodyPr lIns="0" tIns="0" rIns="0" bIns="0" anchor="ctr"/>
            <a:lstStyle/>
            <a:p>
              <a:pPr algn="ctr" defTabSz="822325"/>
              <a:r>
                <a:rPr lang="en-US" sz="2200">
                  <a:latin typeface="Gill Sans"/>
                  <a:sym typeface="Gill Sans"/>
                </a:rPr>
                <a:t>over</a:t>
              </a:r>
            </a:p>
          </p:txBody>
        </p:sp>
      </p:grpSp>
      <p:grpSp>
        <p:nvGrpSpPr>
          <p:cNvPr id="387077" name="Group 16"/>
          <p:cNvGrpSpPr>
            <a:grpSpLocks/>
          </p:cNvGrpSpPr>
          <p:nvPr/>
        </p:nvGrpSpPr>
        <p:grpSpPr bwMode="auto">
          <a:xfrm>
            <a:off x="457200" y="3932238"/>
            <a:ext cx="8035925" cy="846137"/>
            <a:chOff x="0" y="0"/>
            <a:chExt cx="5624" cy="592"/>
          </a:xfrm>
        </p:grpSpPr>
        <p:sp>
          <p:nvSpPr>
            <p:cNvPr id="286737" name="Rectangle 17"/>
            <p:cNvSpPr>
              <a:spLocks/>
            </p:cNvSpPr>
            <p:nvPr/>
          </p:nvSpPr>
          <p:spPr bwMode="auto">
            <a:xfrm>
              <a:off x="3304" y="0"/>
              <a:ext cx="2320" cy="592"/>
            </a:xfrm>
            <a:prstGeom prst="rect">
              <a:avLst/>
            </a:prstGeom>
            <a:blipFill dpi="0" rotWithShape="0">
              <a:blip r:embed="rId3" cstate="print"/>
              <a:srcRect/>
              <a:tile tx="0" ty="0" sx="100000" sy="100000" flip="none" algn="tl"/>
            </a:blipFill>
            <a:ln w="25400">
              <a:solidFill>
                <a:srgbClr val="00531C"/>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Contract negotiation</a:t>
              </a:r>
            </a:p>
          </p:txBody>
        </p:sp>
        <p:sp>
          <p:nvSpPr>
            <p:cNvPr id="286738" name="Rectangle 18"/>
            <p:cNvSpPr>
              <a:spLocks/>
            </p:cNvSpPr>
            <p:nvPr/>
          </p:nvSpPr>
          <p:spPr bwMode="auto">
            <a:xfrm>
              <a:off x="0" y="0"/>
              <a:ext cx="2320" cy="592"/>
            </a:xfrm>
            <a:prstGeom prst="rect">
              <a:avLst/>
            </a:prstGeom>
            <a:blipFill dpi="0" rotWithShape="0">
              <a:blip r:embed="rId4" cstate="print"/>
              <a:srcRect/>
              <a:tile tx="0" ty="0" sx="100000" sy="100000" flip="none" algn="tl"/>
            </a:blipFill>
            <a:ln w="25400">
              <a:solidFill>
                <a:srgbClr val="003C83"/>
              </a:solidFill>
              <a:miter lim="800000"/>
              <a:headEnd/>
              <a:tailEnd/>
            </a:ln>
            <a:effectLst>
              <a:outerShdw dist="63500" dir="2700000" algn="ctr" rotWithShape="0">
                <a:schemeClr val="bg2">
                  <a:alpha val="29999"/>
                </a:schemeClr>
              </a:outerShdw>
            </a:effectLst>
          </p:spPr>
          <p:txBody>
            <a:bodyPr lIns="0" tIns="0" rIns="0" bIns="0" anchor="ctr"/>
            <a:lstStyle/>
            <a:p>
              <a:pPr algn="ctr" defTabSz="822325">
                <a:tabLst>
                  <a:tab pos="960438" algn="l"/>
                </a:tabLst>
                <a:defRPr/>
              </a:pPr>
              <a:r>
                <a:rPr lang="en-US" sz="2700">
                  <a:solidFill>
                    <a:srgbClr val="FFFFFF"/>
                  </a:solidFill>
                  <a:latin typeface="Gill Sans" pitchFamily="80" charset="0"/>
                  <a:sym typeface="Gill Sans" pitchFamily="80" charset="0"/>
                </a:rPr>
                <a:t>Customer collaboration</a:t>
              </a:r>
            </a:p>
          </p:txBody>
        </p:sp>
        <p:sp>
          <p:nvSpPr>
            <p:cNvPr id="387081" name="Rectangle 19"/>
            <p:cNvSpPr>
              <a:spLocks/>
            </p:cNvSpPr>
            <p:nvPr/>
          </p:nvSpPr>
          <p:spPr bwMode="auto">
            <a:xfrm>
              <a:off x="2540" y="184"/>
              <a:ext cx="528" cy="224"/>
            </a:xfrm>
            <a:prstGeom prst="rect">
              <a:avLst/>
            </a:prstGeom>
            <a:noFill/>
            <a:ln w="9525">
              <a:noFill/>
              <a:miter lim="800000"/>
              <a:headEnd/>
              <a:tailEnd/>
            </a:ln>
          </p:spPr>
          <p:txBody>
            <a:bodyPr lIns="0" tIns="0" rIns="0" bIns="0" anchor="ctr"/>
            <a:lstStyle/>
            <a:p>
              <a:pPr algn="ctr" defTabSz="822325"/>
              <a:r>
                <a:rPr lang="en-US" sz="2200">
                  <a:latin typeface="Gill Sans"/>
                  <a:sym typeface="Gill Sans"/>
                </a:rPr>
                <a:t>over</a:t>
              </a:r>
            </a:p>
          </p:txBody>
        </p:sp>
      </p:grpSp>
      <p:sp>
        <p:nvSpPr>
          <p:cNvPr id="387078" name="Rectangle 2"/>
          <p:cNvSpPr>
            <a:spLocks noChangeArrowheads="1"/>
          </p:cNvSpPr>
          <p:nvPr/>
        </p:nvSpPr>
        <p:spPr bwMode="auto">
          <a:xfrm>
            <a:off x="425450" y="166688"/>
            <a:ext cx="8261350" cy="863600"/>
          </a:xfrm>
          <a:prstGeom prst="rect">
            <a:avLst/>
          </a:prstGeom>
          <a:noFill/>
          <a:ln w="9525">
            <a:noFill/>
            <a:miter lim="800000"/>
            <a:headEnd/>
            <a:tailEnd/>
          </a:ln>
        </p:spPr>
        <p:txBody>
          <a:bodyPr anchor="ctr"/>
          <a:lstStyle/>
          <a:p>
            <a:pPr eaLnBrk="0" hangingPunct="0"/>
            <a:r>
              <a:rPr lang="en-US" sz="3000" b="1"/>
              <a:t>The Agile Manifesto–a statement of values</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Agile Principles</a:t>
            </a:r>
          </a:p>
        </p:txBody>
      </p:sp>
      <p:sp>
        <p:nvSpPr>
          <p:cNvPr id="14339" name="Rectangle 3"/>
          <p:cNvSpPr>
            <a:spLocks noGrp="1" noChangeArrowheads="1"/>
          </p:cNvSpPr>
          <p:nvPr>
            <p:ph type="body" idx="1"/>
          </p:nvPr>
        </p:nvSpPr>
        <p:spPr>
          <a:xfrm>
            <a:off x="1409700" y="1447800"/>
            <a:ext cx="6777038" cy="331788"/>
          </a:xfrm>
        </p:spPr>
        <p:txBody>
          <a:bodyPr/>
          <a:lstStyle/>
          <a:p>
            <a:pPr>
              <a:lnSpc>
                <a:spcPct val="90000"/>
              </a:lnSpc>
            </a:pPr>
            <a:r>
              <a:rPr lang="en-US"/>
              <a:t>Focus on value</a:t>
            </a:r>
          </a:p>
        </p:txBody>
      </p:sp>
      <p:pic>
        <p:nvPicPr>
          <p:cNvPr id="14340" name="Picture 4" descr="MCj02973870000[1]"/>
          <p:cNvPicPr>
            <a:picLocks noChangeAspect="1" noChangeArrowheads="1"/>
          </p:cNvPicPr>
          <p:nvPr/>
        </p:nvPicPr>
        <p:blipFill>
          <a:blip r:embed="rId3"/>
          <a:srcRect/>
          <a:stretch>
            <a:fillRect/>
          </a:stretch>
        </p:blipFill>
        <p:spPr bwMode="auto">
          <a:xfrm>
            <a:off x="401638" y="1384300"/>
            <a:ext cx="711200" cy="479425"/>
          </a:xfrm>
          <a:prstGeom prst="rect">
            <a:avLst/>
          </a:prstGeom>
          <a:noFill/>
        </p:spPr>
      </p:pic>
      <p:pic>
        <p:nvPicPr>
          <p:cNvPr id="14341" name="Picture 5" descr="MCj01987490000[1]"/>
          <p:cNvPicPr>
            <a:picLocks noChangeAspect="1" noChangeArrowheads="1"/>
          </p:cNvPicPr>
          <p:nvPr/>
        </p:nvPicPr>
        <p:blipFill>
          <a:blip r:embed="rId4"/>
          <a:srcRect/>
          <a:stretch>
            <a:fillRect/>
          </a:stretch>
        </p:blipFill>
        <p:spPr bwMode="auto">
          <a:xfrm>
            <a:off x="461963" y="2105025"/>
            <a:ext cx="725487" cy="820738"/>
          </a:xfrm>
          <a:prstGeom prst="rect">
            <a:avLst/>
          </a:prstGeom>
          <a:noFill/>
        </p:spPr>
      </p:pic>
      <p:pic>
        <p:nvPicPr>
          <p:cNvPr id="14342" name="Picture 6" descr="MCj02372040000[1]"/>
          <p:cNvPicPr>
            <a:picLocks noChangeAspect="1" noChangeArrowheads="1"/>
          </p:cNvPicPr>
          <p:nvPr/>
        </p:nvPicPr>
        <p:blipFill>
          <a:blip r:embed="rId5"/>
          <a:srcRect/>
          <a:stretch>
            <a:fillRect/>
          </a:stretch>
        </p:blipFill>
        <p:spPr bwMode="auto">
          <a:xfrm>
            <a:off x="379413" y="3551238"/>
            <a:ext cx="839787" cy="757237"/>
          </a:xfrm>
          <a:prstGeom prst="rect">
            <a:avLst/>
          </a:prstGeom>
          <a:noFill/>
        </p:spPr>
      </p:pic>
      <p:pic>
        <p:nvPicPr>
          <p:cNvPr id="14343" name="Picture 7" descr="MCj00902330000[1]"/>
          <p:cNvPicPr>
            <a:picLocks noChangeAspect="1" noChangeArrowheads="1"/>
          </p:cNvPicPr>
          <p:nvPr/>
        </p:nvPicPr>
        <p:blipFill>
          <a:blip r:embed="rId6"/>
          <a:srcRect/>
          <a:stretch>
            <a:fillRect/>
          </a:stretch>
        </p:blipFill>
        <p:spPr bwMode="auto">
          <a:xfrm>
            <a:off x="503238" y="4618038"/>
            <a:ext cx="717550" cy="669925"/>
          </a:xfrm>
          <a:prstGeom prst="rect">
            <a:avLst/>
          </a:prstGeom>
          <a:noFill/>
        </p:spPr>
      </p:pic>
      <p:pic>
        <p:nvPicPr>
          <p:cNvPr id="14344" name="Picture 8" descr="MCj02320790000[1]"/>
          <p:cNvPicPr>
            <a:picLocks noChangeAspect="1" noChangeArrowheads="1"/>
          </p:cNvPicPr>
          <p:nvPr/>
        </p:nvPicPr>
        <p:blipFill>
          <a:blip r:embed="rId7"/>
          <a:srcRect/>
          <a:stretch>
            <a:fillRect/>
          </a:stretch>
        </p:blipFill>
        <p:spPr bwMode="auto">
          <a:xfrm>
            <a:off x="282575" y="5399088"/>
            <a:ext cx="962025" cy="809625"/>
          </a:xfrm>
          <a:prstGeom prst="rect">
            <a:avLst/>
          </a:prstGeom>
          <a:noFill/>
        </p:spPr>
      </p:pic>
      <p:sp>
        <p:nvSpPr>
          <p:cNvPr id="14345" name="Rectangle 9"/>
          <p:cNvSpPr>
            <a:spLocks noChangeArrowheads="1"/>
          </p:cNvSpPr>
          <p:nvPr/>
        </p:nvSpPr>
        <p:spPr bwMode="auto">
          <a:xfrm>
            <a:off x="1403350" y="2232025"/>
            <a:ext cx="6223000" cy="352425"/>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US" sz="3200"/>
              <a:t>Embrace Change</a:t>
            </a:r>
          </a:p>
        </p:txBody>
      </p:sp>
      <p:sp>
        <p:nvSpPr>
          <p:cNvPr id="14346" name="Rectangle 10"/>
          <p:cNvSpPr>
            <a:spLocks noChangeArrowheads="1"/>
          </p:cNvSpPr>
          <p:nvPr/>
        </p:nvSpPr>
        <p:spPr bwMode="auto">
          <a:xfrm>
            <a:off x="1403350" y="3567113"/>
            <a:ext cx="6223000" cy="352425"/>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US" sz="3200"/>
              <a:t>Deliver chunks of functionality incrementally</a:t>
            </a:r>
          </a:p>
        </p:txBody>
      </p:sp>
      <p:sp>
        <p:nvSpPr>
          <p:cNvPr id="14347" name="Rectangle 11"/>
          <p:cNvSpPr>
            <a:spLocks noChangeArrowheads="1"/>
          </p:cNvSpPr>
          <p:nvPr/>
        </p:nvSpPr>
        <p:spPr bwMode="auto">
          <a:xfrm>
            <a:off x="1377950" y="5548313"/>
            <a:ext cx="6223000" cy="352425"/>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US" sz="3200"/>
              <a:t>Reflect and learn continuously</a:t>
            </a:r>
          </a:p>
        </p:txBody>
      </p:sp>
      <p:sp>
        <p:nvSpPr>
          <p:cNvPr id="14348" name="Rectangle 12"/>
          <p:cNvSpPr>
            <a:spLocks noChangeArrowheads="1"/>
          </p:cNvSpPr>
          <p:nvPr/>
        </p:nvSpPr>
        <p:spPr bwMode="auto">
          <a:xfrm>
            <a:off x="1390650" y="4710113"/>
            <a:ext cx="7372350" cy="352425"/>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US" sz="3200"/>
              <a:t>Collaboration with empowered teams</a:t>
            </a:r>
          </a:p>
        </p:txBody>
      </p:sp>
      <p:sp>
        <p:nvSpPr>
          <p:cNvPr id="14349" name="Rectangle 13"/>
          <p:cNvSpPr>
            <a:spLocks noChangeArrowheads="1"/>
          </p:cNvSpPr>
          <p:nvPr/>
        </p:nvSpPr>
        <p:spPr bwMode="auto">
          <a:xfrm>
            <a:off x="1423988" y="2898775"/>
            <a:ext cx="6223000" cy="352425"/>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US" sz="3200"/>
              <a:t>Build Quality in</a:t>
            </a:r>
          </a:p>
        </p:txBody>
      </p:sp>
      <p:pic>
        <p:nvPicPr>
          <p:cNvPr id="14369" name="Picture 33" descr="clipart-pencil-checklist"/>
          <p:cNvPicPr>
            <a:picLocks noChangeAspect="1" noChangeArrowheads="1"/>
          </p:cNvPicPr>
          <p:nvPr/>
        </p:nvPicPr>
        <p:blipFill>
          <a:blip r:embed="rId8" cstate="print"/>
          <a:srcRect/>
          <a:stretch>
            <a:fillRect/>
          </a:stretch>
        </p:blipFill>
        <p:spPr bwMode="auto">
          <a:xfrm>
            <a:off x="454025" y="2824163"/>
            <a:ext cx="752475" cy="7239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Rectangle 2"/>
          <p:cNvSpPr>
            <a:spLocks noGrp="1" noChangeArrowheads="1"/>
          </p:cNvSpPr>
          <p:nvPr>
            <p:ph type="title"/>
          </p:nvPr>
        </p:nvSpPr>
        <p:spPr/>
        <p:txBody>
          <a:bodyPr/>
          <a:lstStyle/>
          <a:p>
            <a:r>
              <a:rPr lang="en-US" dirty="0" smtClean="0"/>
              <a:t>Agile/Scrum in a Nutshell </a:t>
            </a:r>
          </a:p>
        </p:txBody>
      </p:sp>
      <p:sp>
        <p:nvSpPr>
          <p:cNvPr id="290821" name="AutoShape 5"/>
          <p:cNvSpPr>
            <a:spLocks noChangeAspect="1" noChangeArrowheads="1"/>
          </p:cNvSpPr>
          <p:nvPr/>
        </p:nvSpPr>
        <p:spPr bwMode="auto">
          <a:xfrm rot="6109147" flipH="1" flipV="1">
            <a:off x="4462463" y="1557337"/>
            <a:ext cx="1784350" cy="1577975"/>
          </a:xfrm>
          <a:custGeom>
            <a:avLst/>
            <a:gdLst>
              <a:gd name="G0" fmla="+- 4261215 0 0"/>
              <a:gd name="G1" fmla="+- -10890144 0 0"/>
              <a:gd name="G2" fmla="+- 4261215 0 -10890144"/>
              <a:gd name="G3" fmla="+- 10800 0 0"/>
              <a:gd name="G4" fmla="+- 0 0 4261215"/>
              <a:gd name="T0" fmla="*/ 360 256 1"/>
              <a:gd name="T1" fmla="*/ 0 256 1"/>
              <a:gd name="G5" fmla="+- G2 T0 T1"/>
              <a:gd name="G6" fmla="?: G2 G2 G5"/>
              <a:gd name="G7" fmla="+- 0 0 G6"/>
              <a:gd name="G8" fmla="+- 7674 0 0"/>
              <a:gd name="G9" fmla="+- 0 0 -10890144"/>
              <a:gd name="G10" fmla="+- 7674 0 2700"/>
              <a:gd name="G11" fmla="cos G10 4261215"/>
              <a:gd name="G12" fmla="sin G10 4261215"/>
              <a:gd name="G13" fmla="cos 13500 4261215"/>
              <a:gd name="G14" fmla="sin 13500 4261215"/>
              <a:gd name="G15" fmla="+- G11 10800 0"/>
              <a:gd name="G16" fmla="+- G12 10800 0"/>
              <a:gd name="G17" fmla="+- G13 10800 0"/>
              <a:gd name="G18" fmla="+- G14 10800 0"/>
              <a:gd name="G19" fmla="*/ 7674 1 2"/>
              <a:gd name="G20" fmla="+- G19 5400 0"/>
              <a:gd name="G21" fmla="cos G20 4261215"/>
              <a:gd name="G22" fmla="sin G20 4261215"/>
              <a:gd name="G23" fmla="+- G21 10800 0"/>
              <a:gd name="G24" fmla="+- G12 G23 G22"/>
              <a:gd name="G25" fmla="+- G22 G23 G11"/>
              <a:gd name="G26" fmla="cos 10800 4261215"/>
              <a:gd name="G27" fmla="sin 10800 4261215"/>
              <a:gd name="G28" fmla="cos 7674 4261215"/>
              <a:gd name="G29" fmla="sin 7674 4261215"/>
              <a:gd name="G30" fmla="+- G26 10800 0"/>
              <a:gd name="G31" fmla="+- G27 10800 0"/>
              <a:gd name="G32" fmla="+- G28 10800 0"/>
              <a:gd name="G33" fmla="+- G29 10800 0"/>
              <a:gd name="G34" fmla="+- G19 5400 0"/>
              <a:gd name="G35" fmla="cos G34 -10890144"/>
              <a:gd name="G36" fmla="sin G34 -10890144"/>
              <a:gd name="G37" fmla="+/ -10890144 4261215 2"/>
              <a:gd name="T2" fmla="*/ 180 256 1"/>
              <a:gd name="T3" fmla="*/ 0 256 1"/>
              <a:gd name="G38" fmla="+- G37 T2 T3"/>
              <a:gd name="G39" fmla="?: G2 G37 G38"/>
              <a:gd name="G40" fmla="cos 10800 G39"/>
              <a:gd name="G41" fmla="sin 10800 G39"/>
              <a:gd name="G42" fmla="cos 7674 G39"/>
              <a:gd name="G43" fmla="sin 7674 G39"/>
              <a:gd name="G44" fmla="+- G40 10800 0"/>
              <a:gd name="G45" fmla="+- G41 10800 0"/>
              <a:gd name="G46" fmla="+- G42 10800 0"/>
              <a:gd name="G47" fmla="+- G43 10800 0"/>
              <a:gd name="G48" fmla="+- G35 10800 0"/>
              <a:gd name="G49" fmla="+- G36 10800 0"/>
              <a:gd name="T4" fmla="*/ 17658 w 21600"/>
              <a:gd name="T5" fmla="*/ 2457 h 21600"/>
              <a:gd name="T6" fmla="*/ 1830 w 21600"/>
              <a:gd name="T7" fmla="*/ 8592 h 21600"/>
              <a:gd name="T8" fmla="*/ 15673 w 21600"/>
              <a:gd name="T9" fmla="*/ 4872 h 21600"/>
              <a:gd name="T10" fmla="*/ 16500 w 21600"/>
              <a:gd name="T11" fmla="*/ 23037 h 21600"/>
              <a:gd name="T12" fmla="*/ 10836 w 21600"/>
              <a:gd name="T13" fmla="*/ 20972 h 21600"/>
              <a:gd name="T14" fmla="*/ 12900 w 21600"/>
              <a:gd name="T15" fmla="*/ 1530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4040" y="17756"/>
                </a:moveTo>
                <a:cubicBezTo>
                  <a:pt x="16744" y="16496"/>
                  <a:pt x="18474" y="13783"/>
                  <a:pt x="18474" y="10800"/>
                </a:cubicBezTo>
                <a:cubicBezTo>
                  <a:pt x="18474" y="6561"/>
                  <a:pt x="15038" y="3126"/>
                  <a:pt x="10800" y="3126"/>
                </a:cubicBezTo>
                <a:cubicBezTo>
                  <a:pt x="7268" y="3125"/>
                  <a:pt x="4192" y="5536"/>
                  <a:pt x="3348" y="8965"/>
                </a:cubicBezTo>
                <a:lnTo>
                  <a:pt x="313" y="8218"/>
                </a:lnTo>
                <a:cubicBezTo>
                  <a:pt x="1501" y="3392"/>
                  <a:pt x="5829" y="-1"/>
                  <a:pt x="10800" y="0"/>
                </a:cubicBezTo>
                <a:cubicBezTo>
                  <a:pt x="16764" y="0"/>
                  <a:pt x="21600" y="4835"/>
                  <a:pt x="21600" y="10800"/>
                </a:cubicBezTo>
                <a:cubicBezTo>
                  <a:pt x="21600" y="14998"/>
                  <a:pt x="19166" y="18816"/>
                  <a:pt x="15360" y="20589"/>
                </a:cubicBezTo>
                <a:lnTo>
                  <a:pt x="16500" y="23037"/>
                </a:lnTo>
                <a:lnTo>
                  <a:pt x="10836" y="20972"/>
                </a:lnTo>
                <a:lnTo>
                  <a:pt x="12900" y="15308"/>
                </a:lnTo>
                <a:lnTo>
                  <a:pt x="14040" y="1775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89123" name="Text Box 6"/>
          <p:cNvSpPr txBox="1">
            <a:spLocks noChangeAspect="1" noChangeArrowheads="1"/>
          </p:cNvSpPr>
          <p:nvPr/>
        </p:nvSpPr>
        <p:spPr bwMode="auto">
          <a:xfrm>
            <a:off x="4838700" y="2124075"/>
            <a:ext cx="974725" cy="336550"/>
          </a:xfrm>
          <a:prstGeom prst="rect">
            <a:avLst/>
          </a:prstGeom>
          <a:noFill/>
          <a:ln w="31750" algn="ctr">
            <a:noFill/>
            <a:miter lim="800000"/>
            <a:headEnd/>
            <a:tailEnd/>
          </a:ln>
        </p:spPr>
        <p:txBody>
          <a:bodyPr wrap="none">
            <a:spAutoFit/>
          </a:bodyPr>
          <a:lstStyle/>
          <a:p>
            <a:pPr algn="ctr">
              <a:spcBef>
                <a:spcPct val="50000"/>
              </a:spcBef>
            </a:pPr>
            <a:r>
              <a:rPr lang="en-US" sz="1600"/>
              <a:t>24 hours</a:t>
            </a:r>
          </a:p>
        </p:txBody>
      </p:sp>
      <p:grpSp>
        <p:nvGrpSpPr>
          <p:cNvPr id="389124" name="Group 7"/>
          <p:cNvGrpSpPr>
            <a:grpSpLocks noChangeAspect="1"/>
          </p:cNvGrpSpPr>
          <p:nvPr/>
        </p:nvGrpSpPr>
        <p:grpSpPr bwMode="auto">
          <a:xfrm>
            <a:off x="4924425" y="2468563"/>
            <a:ext cx="1878013" cy="2084387"/>
            <a:chOff x="2826" y="1486"/>
            <a:chExt cx="1314" cy="1458"/>
          </a:xfrm>
        </p:grpSpPr>
        <p:sp>
          <p:nvSpPr>
            <p:cNvPr id="389141" name="Text Box 8"/>
            <p:cNvSpPr txBox="1">
              <a:spLocks noChangeAspect="1" noChangeArrowheads="1"/>
            </p:cNvSpPr>
            <p:nvPr/>
          </p:nvSpPr>
          <p:spPr bwMode="auto">
            <a:xfrm>
              <a:off x="3065" y="2111"/>
              <a:ext cx="776" cy="236"/>
            </a:xfrm>
            <a:prstGeom prst="rect">
              <a:avLst/>
            </a:prstGeom>
            <a:noFill/>
            <a:ln w="31750" algn="ctr">
              <a:noFill/>
              <a:miter lim="800000"/>
              <a:headEnd/>
              <a:tailEnd/>
            </a:ln>
          </p:spPr>
          <p:txBody>
            <a:bodyPr wrap="none">
              <a:spAutoFit/>
            </a:bodyPr>
            <a:lstStyle/>
            <a:p>
              <a:pPr algn="ctr">
                <a:spcBef>
                  <a:spcPct val="50000"/>
                </a:spcBef>
              </a:pPr>
              <a:r>
                <a:rPr lang="en-US" sz="1600"/>
                <a:t>1-4 weeks</a:t>
              </a:r>
            </a:p>
          </p:txBody>
        </p:sp>
        <p:grpSp>
          <p:nvGrpSpPr>
            <p:cNvPr id="389142" name="Group 9"/>
            <p:cNvGrpSpPr>
              <a:grpSpLocks noChangeAspect="1"/>
            </p:cNvGrpSpPr>
            <p:nvPr/>
          </p:nvGrpSpPr>
          <p:grpSpPr bwMode="auto">
            <a:xfrm>
              <a:off x="2826" y="1486"/>
              <a:ext cx="1314" cy="1458"/>
              <a:chOff x="2826" y="1486"/>
              <a:chExt cx="1314" cy="1458"/>
            </a:xfrm>
          </p:grpSpPr>
          <p:sp>
            <p:nvSpPr>
              <p:cNvPr id="389143" name="Rectangle 10"/>
              <p:cNvSpPr>
                <a:spLocks noChangeAspect="1" noChangeArrowheads="1"/>
              </p:cNvSpPr>
              <p:nvPr/>
            </p:nvSpPr>
            <p:spPr bwMode="auto">
              <a:xfrm>
                <a:off x="2892" y="2704"/>
                <a:ext cx="528" cy="240"/>
              </a:xfrm>
              <a:prstGeom prst="rect">
                <a:avLst/>
              </a:prstGeom>
              <a:solidFill>
                <a:schemeClr val="accent1"/>
              </a:solidFill>
              <a:ln w="31750" algn="ctr">
                <a:solidFill>
                  <a:schemeClr val="tx1"/>
                </a:solidFill>
                <a:miter lim="800000"/>
                <a:headEnd/>
                <a:tailEnd/>
              </a:ln>
            </p:spPr>
            <p:txBody>
              <a:bodyPr wrap="none" anchor="ctr"/>
              <a:lstStyle/>
              <a:p>
                <a:endParaRPr lang="en-US"/>
              </a:p>
            </p:txBody>
          </p:sp>
          <p:sp>
            <p:nvSpPr>
              <p:cNvPr id="3" name="AutoShape 11"/>
              <p:cNvSpPr>
                <a:spLocks noChangeAspect="1" noChangeArrowheads="1"/>
              </p:cNvSpPr>
              <p:nvPr/>
            </p:nvSpPr>
            <p:spPr bwMode="auto">
              <a:xfrm rot="15490853" flipV="1">
                <a:off x="2760" y="1552"/>
                <a:ext cx="1458" cy="1314"/>
              </a:xfrm>
              <a:custGeom>
                <a:avLst/>
                <a:gdLst>
                  <a:gd name="G0" fmla="+- 7802764 0 0"/>
                  <a:gd name="G1" fmla="+- 10969111 0 0"/>
                  <a:gd name="G2" fmla="+- 7802764 0 10969111"/>
                  <a:gd name="G3" fmla="+- 10800 0 0"/>
                  <a:gd name="G4" fmla="+- 0 0 7802764"/>
                  <a:gd name="T0" fmla="*/ 360 256 1"/>
                  <a:gd name="T1" fmla="*/ 0 256 1"/>
                  <a:gd name="G5" fmla="+- G2 T0 T1"/>
                  <a:gd name="G6" fmla="?: G2 G2 G5"/>
                  <a:gd name="G7" fmla="+- 0 0 G6"/>
                  <a:gd name="G8" fmla="+- 7261 0 0"/>
                  <a:gd name="G9" fmla="+- 0 0 10969111"/>
                  <a:gd name="G10" fmla="+- 7261 0 2700"/>
                  <a:gd name="G11" fmla="cos G10 7802764"/>
                  <a:gd name="G12" fmla="sin G10 7802764"/>
                  <a:gd name="G13" fmla="cos 13500 7802764"/>
                  <a:gd name="G14" fmla="sin 13500 7802764"/>
                  <a:gd name="G15" fmla="+- G11 10800 0"/>
                  <a:gd name="G16" fmla="+- G12 10800 0"/>
                  <a:gd name="G17" fmla="+- G13 10800 0"/>
                  <a:gd name="G18" fmla="+- G14 10800 0"/>
                  <a:gd name="G19" fmla="*/ 7261 1 2"/>
                  <a:gd name="G20" fmla="+- G19 5400 0"/>
                  <a:gd name="G21" fmla="cos G20 7802764"/>
                  <a:gd name="G22" fmla="sin G20 7802764"/>
                  <a:gd name="G23" fmla="+- G21 10800 0"/>
                  <a:gd name="G24" fmla="+- G12 G23 G22"/>
                  <a:gd name="G25" fmla="+- G22 G23 G11"/>
                  <a:gd name="G26" fmla="cos 10800 7802764"/>
                  <a:gd name="G27" fmla="sin 10800 7802764"/>
                  <a:gd name="G28" fmla="cos 7261 7802764"/>
                  <a:gd name="G29" fmla="sin 7261 7802764"/>
                  <a:gd name="G30" fmla="+- G26 10800 0"/>
                  <a:gd name="G31" fmla="+- G27 10800 0"/>
                  <a:gd name="G32" fmla="+- G28 10800 0"/>
                  <a:gd name="G33" fmla="+- G29 10800 0"/>
                  <a:gd name="G34" fmla="+- G19 5400 0"/>
                  <a:gd name="G35" fmla="cos G34 10969111"/>
                  <a:gd name="G36" fmla="sin G34 10969111"/>
                  <a:gd name="G37" fmla="+/ 10969111 7802764 2"/>
                  <a:gd name="T2" fmla="*/ 180 256 1"/>
                  <a:gd name="T3" fmla="*/ 0 256 1"/>
                  <a:gd name="G38" fmla="+- G37 T2 T3"/>
                  <a:gd name="G39" fmla="?: G2 G37 G38"/>
                  <a:gd name="G40" fmla="cos 10800 G39"/>
                  <a:gd name="G41" fmla="sin 10800 G39"/>
                  <a:gd name="G42" fmla="cos 7261 G39"/>
                  <a:gd name="G43" fmla="sin 7261 G39"/>
                  <a:gd name="G44" fmla="+- G40 10800 0"/>
                  <a:gd name="G45" fmla="+- G41 10800 0"/>
                  <a:gd name="G46" fmla="+- G42 10800 0"/>
                  <a:gd name="G47" fmla="+- G43 10800 0"/>
                  <a:gd name="G48" fmla="+- G35 10800 0"/>
                  <a:gd name="G49" fmla="+- G36 10800 0"/>
                  <a:gd name="T4" fmla="*/ 19449 w 21600"/>
                  <a:gd name="T5" fmla="*/ 4333 h 21600"/>
                  <a:gd name="T6" fmla="*/ 1987 w 21600"/>
                  <a:gd name="T7" fmla="*/ 12773 h 21600"/>
                  <a:gd name="T8" fmla="*/ 16615 w 21600"/>
                  <a:gd name="T9" fmla="*/ 6452 h 21600"/>
                  <a:gd name="T10" fmla="*/ 4242 w 21600"/>
                  <a:gd name="T11" fmla="*/ 22600 h 21600"/>
                  <a:gd name="T12" fmla="*/ 2505 w 21600"/>
                  <a:gd name="T13" fmla="*/ 16523 h 21600"/>
                  <a:gd name="T14" fmla="*/ 8584 w 21600"/>
                  <a:gd name="T15" fmla="*/ 14786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7273" y="17146"/>
                    </a:moveTo>
                    <a:cubicBezTo>
                      <a:pt x="8351" y="17746"/>
                      <a:pt x="9565" y="18061"/>
                      <a:pt x="10800" y="18061"/>
                    </a:cubicBezTo>
                    <a:cubicBezTo>
                      <a:pt x="14810" y="18061"/>
                      <a:pt x="18061" y="14810"/>
                      <a:pt x="18061" y="10800"/>
                    </a:cubicBezTo>
                    <a:cubicBezTo>
                      <a:pt x="18061" y="6789"/>
                      <a:pt x="14810" y="3539"/>
                      <a:pt x="10800" y="3539"/>
                    </a:cubicBezTo>
                    <a:cubicBezTo>
                      <a:pt x="6789" y="3539"/>
                      <a:pt x="3539" y="6789"/>
                      <a:pt x="3539" y="10800"/>
                    </a:cubicBezTo>
                    <a:cubicBezTo>
                      <a:pt x="3538" y="11333"/>
                      <a:pt x="3597" y="11866"/>
                      <a:pt x="3714" y="12386"/>
                    </a:cubicBezTo>
                    <a:lnTo>
                      <a:pt x="261" y="13160"/>
                    </a:lnTo>
                    <a:cubicBezTo>
                      <a:pt x="87" y="12385"/>
                      <a:pt x="0" y="11594"/>
                      <a:pt x="0" y="10800"/>
                    </a:cubicBezTo>
                    <a:cubicBezTo>
                      <a:pt x="0" y="4835"/>
                      <a:pt x="4835" y="0"/>
                      <a:pt x="10800" y="0"/>
                    </a:cubicBezTo>
                    <a:cubicBezTo>
                      <a:pt x="16764" y="0"/>
                      <a:pt x="21600" y="4835"/>
                      <a:pt x="21600" y="10800"/>
                    </a:cubicBezTo>
                    <a:cubicBezTo>
                      <a:pt x="21600" y="16764"/>
                      <a:pt x="16764" y="21600"/>
                      <a:pt x="10800" y="21600"/>
                    </a:cubicBezTo>
                    <a:cubicBezTo>
                      <a:pt x="8964" y="21600"/>
                      <a:pt x="7158" y="21132"/>
                      <a:pt x="5554" y="20240"/>
                    </a:cubicBezTo>
                    <a:lnTo>
                      <a:pt x="4242" y="22600"/>
                    </a:lnTo>
                    <a:lnTo>
                      <a:pt x="2505" y="16523"/>
                    </a:lnTo>
                    <a:lnTo>
                      <a:pt x="8584" y="14786"/>
                    </a:lnTo>
                    <a:lnTo>
                      <a:pt x="7273" y="17146"/>
                    </a:lnTo>
                    <a:close/>
                  </a:path>
                </a:pathLst>
              </a:cu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grpSp>
      </p:grpSp>
      <p:sp>
        <p:nvSpPr>
          <p:cNvPr id="389125" name="AutoShape 13"/>
          <p:cNvSpPr>
            <a:spLocks noChangeAspect="1" noChangeArrowheads="1"/>
          </p:cNvSpPr>
          <p:nvPr/>
        </p:nvSpPr>
        <p:spPr bwMode="auto">
          <a:xfrm>
            <a:off x="1706563" y="5254625"/>
            <a:ext cx="828675" cy="4667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389126" name="AutoShape 14"/>
          <p:cNvSpPr>
            <a:spLocks noChangeAspect="1" noChangeArrowheads="1"/>
          </p:cNvSpPr>
          <p:nvPr/>
        </p:nvSpPr>
        <p:spPr bwMode="auto">
          <a:xfrm>
            <a:off x="1987550" y="4879975"/>
            <a:ext cx="827088" cy="4667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389127" name="AutoShape 15"/>
          <p:cNvSpPr>
            <a:spLocks noChangeAspect="1" noChangeArrowheads="1"/>
          </p:cNvSpPr>
          <p:nvPr/>
        </p:nvSpPr>
        <p:spPr bwMode="auto">
          <a:xfrm>
            <a:off x="1779588" y="4518025"/>
            <a:ext cx="828675" cy="4667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en-US"/>
          </a:p>
        </p:txBody>
      </p:sp>
      <p:sp>
        <p:nvSpPr>
          <p:cNvPr id="389128" name="Text Box 16"/>
          <p:cNvSpPr txBox="1">
            <a:spLocks noChangeAspect="1" noChangeArrowheads="1"/>
          </p:cNvSpPr>
          <p:nvPr/>
        </p:nvSpPr>
        <p:spPr bwMode="auto">
          <a:xfrm>
            <a:off x="269875" y="4965700"/>
            <a:ext cx="1550988" cy="549275"/>
          </a:xfrm>
          <a:prstGeom prst="rect">
            <a:avLst/>
          </a:prstGeom>
          <a:noFill/>
          <a:ln w="31750" algn="ctr">
            <a:noFill/>
            <a:miter lim="800000"/>
            <a:headEnd/>
            <a:tailEnd/>
          </a:ln>
        </p:spPr>
        <p:txBody>
          <a:bodyPr wrap="none">
            <a:spAutoFit/>
          </a:bodyPr>
          <a:lstStyle/>
          <a:p>
            <a:r>
              <a:rPr lang="en-US" sz="1600" b="1" i="1">
                <a:latin typeface="Arial Narrow" pitchFamily="34" charset="0"/>
              </a:rPr>
              <a:t>Release Backlog </a:t>
            </a:r>
          </a:p>
          <a:p>
            <a:endParaRPr lang="en-US" sz="1400">
              <a:latin typeface="Arial Narrow" pitchFamily="34" charset="0"/>
            </a:endParaRPr>
          </a:p>
        </p:txBody>
      </p:sp>
      <p:grpSp>
        <p:nvGrpSpPr>
          <p:cNvPr id="389129" name="Group 18"/>
          <p:cNvGrpSpPr>
            <a:grpSpLocks noChangeAspect="1"/>
          </p:cNvGrpSpPr>
          <p:nvPr/>
        </p:nvGrpSpPr>
        <p:grpSpPr bwMode="auto">
          <a:xfrm>
            <a:off x="4111625" y="4062413"/>
            <a:ext cx="806450" cy="600075"/>
            <a:chOff x="2550" y="2556"/>
            <a:chExt cx="810" cy="602"/>
          </a:xfrm>
        </p:grpSpPr>
        <p:sp>
          <p:nvSpPr>
            <p:cNvPr id="389137" name="AutoShape 19"/>
            <p:cNvSpPr>
              <a:spLocks noChangeAspect="1" noChangeArrowheads="1"/>
            </p:cNvSpPr>
            <p:nvPr/>
          </p:nvSpPr>
          <p:spPr bwMode="auto">
            <a:xfrm>
              <a:off x="2688" y="2830"/>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389138" name="AutoShape 20"/>
            <p:cNvSpPr>
              <a:spLocks noChangeAspect="1" noChangeArrowheads="1"/>
            </p:cNvSpPr>
            <p:nvPr/>
          </p:nvSpPr>
          <p:spPr bwMode="auto">
            <a:xfrm>
              <a:off x="2642" y="2739"/>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389139" name="AutoShape 21"/>
            <p:cNvSpPr>
              <a:spLocks noChangeAspect="1" noChangeArrowheads="1"/>
            </p:cNvSpPr>
            <p:nvPr/>
          </p:nvSpPr>
          <p:spPr bwMode="auto">
            <a:xfrm>
              <a:off x="2596" y="2648"/>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sp>
          <p:nvSpPr>
            <p:cNvPr id="389140" name="AutoShape 22"/>
            <p:cNvSpPr>
              <a:spLocks noChangeAspect="1" noChangeArrowheads="1"/>
            </p:cNvSpPr>
            <p:nvPr/>
          </p:nvSpPr>
          <p:spPr bwMode="auto">
            <a:xfrm>
              <a:off x="2550" y="2556"/>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en-US"/>
            </a:p>
          </p:txBody>
        </p:sp>
      </p:grpSp>
      <p:sp>
        <p:nvSpPr>
          <p:cNvPr id="290839" name="AutoShape 23"/>
          <p:cNvSpPr>
            <a:spLocks noChangeAspect="1" noChangeArrowheads="1"/>
          </p:cNvSpPr>
          <p:nvPr/>
        </p:nvSpPr>
        <p:spPr bwMode="auto">
          <a:xfrm>
            <a:off x="3082925" y="4002088"/>
            <a:ext cx="960438" cy="684212"/>
          </a:xfrm>
          <a:prstGeom prst="rightArrow">
            <a:avLst>
              <a:gd name="adj1" fmla="val 50000"/>
              <a:gd name="adj2" fmla="val 350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89131" name="Text Box 24"/>
          <p:cNvSpPr txBox="1">
            <a:spLocks noChangeAspect="1" noChangeArrowheads="1"/>
          </p:cNvSpPr>
          <p:nvPr/>
        </p:nvSpPr>
        <p:spPr bwMode="auto">
          <a:xfrm>
            <a:off x="3708400" y="3592513"/>
            <a:ext cx="1300163" cy="336550"/>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Backlog tasks</a:t>
            </a:r>
          </a:p>
        </p:txBody>
      </p:sp>
      <p:sp>
        <p:nvSpPr>
          <p:cNvPr id="290842" name="AutoShape 26"/>
          <p:cNvSpPr>
            <a:spLocks noChangeAspect="1" noChangeArrowheads="1"/>
          </p:cNvSpPr>
          <p:nvPr/>
        </p:nvSpPr>
        <p:spPr bwMode="auto">
          <a:xfrm>
            <a:off x="6184900" y="4021138"/>
            <a:ext cx="1039813" cy="684212"/>
          </a:xfrm>
          <a:prstGeom prst="rightArrow">
            <a:avLst>
              <a:gd name="adj1" fmla="val 50000"/>
              <a:gd name="adj2" fmla="val 37993"/>
            </a:avLst>
          </a:prstGeom>
          <a:solidFill>
            <a:schemeClr val="accent1"/>
          </a:solidFill>
          <a:ln w="31750" algn="ctr">
            <a:noFill/>
            <a:miter lim="800000"/>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89133" name="AutoShape 27"/>
          <p:cNvSpPr>
            <a:spLocks noChangeAspect="1" noChangeArrowheads="1"/>
          </p:cNvSpPr>
          <p:nvPr/>
        </p:nvSpPr>
        <p:spPr bwMode="auto">
          <a:xfrm>
            <a:off x="7375525" y="4051300"/>
            <a:ext cx="1003300" cy="565150"/>
          </a:xfrm>
          <a:prstGeom prst="cube">
            <a:avLst>
              <a:gd name="adj" fmla="val 25000"/>
            </a:avLst>
          </a:prstGeom>
          <a:solidFill>
            <a:srgbClr val="FF3300"/>
          </a:solidFill>
          <a:ln w="31750">
            <a:solidFill>
              <a:schemeClr val="tx1"/>
            </a:solidFill>
            <a:miter lim="800000"/>
            <a:headEnd/>
            <a:tailEnd/>
          </a:ln>
        </p:spPr>
        <p:txBody>
          <a:bodyPr wrap="none" anchor="ctr"/>
          <a:lstStyle/>
          <a:p>
            <a:endParaRPr lang="en-US"/>
          </a:p>
        </p:txBody>
      </p:sp>
      <p:sp>
        <p:nvSpPr>
          <p:cNvPr id="389134" name="Text Box 28"/>
          <p:cNvSpPr txBox="1">
            <a:spLocks noChangeAspect="1" noChangeArrowheads="1"/>
          </p:cNvSpPr>
          <p:nvPr/>
        </p:nvSpPr>
        <p:spPr bwMode="auto">
          <a:xfrm>
            <a:off x="7051675" y="4751388"/>
            <a:ext cx="1863725" cy="581025"/>
          </a:xfrm>
          <a:prstGeom prst="rect">
            <a:avLst/>
          </a:prstGeom>
          <a:noFill/>
          <a:ln w="31750" algn="ctr">
            <a:noFill/>
            <a:miter lim="800000"/>
            <a:headEnd/>
            <a:tailEnd/>
          </a:ln>
        </p:spPr>
        <p:txBody>
          <a:bodyPr wrap="none">
            <a:spAutoFit/>
          </a:bodyPr>
          <a:lstStyle/>
          <a:p>
            <a:pPr algn="ctr"/>
            <a:r>
              <a:rPr lang="en-US" sz="1600" b="1" i="1">
                <a:latin typeface="Arial Narrow" pitchFamily="34" charset="0"/>
              </a:rPr>
              <a:t>Potentially Shippable</a:t>
            </a:r>
          </a:p>
          <a:p>
            <a:pPr algn="ctr"/>
            <a:r>
              <a:rPr lang="en-US" sz="1600" b="1" i="1">
                <a:latin typeface="Arial Narrow" pitchFamily="34" charset="0"/>
              </a:rPr>
              <a:t>Product Increment</a:t>
            </a:r>
          </a:p>
        </p:txBody>
      </p:sp>
      <p:sp>
        <p:nvSpPr>
          <p:cNvPr id="389135" name="AutoShape 31"/>
          <p:cNvSpPr>
            <a:spLocks noChangeAspect="1" noChangeArrowheads="1"/>
          </p:cNvSpPr>
          <p:nvPr/>
        </p:nvSpPr>
        <p:spPr bwMode="auto">
          <a:xfrm>
            <a:off x="1968500" y="4162425"/>
            <a:ext cx="1017588" cy="465138"/>
          </a:xfrm>
          <a:prstGeom prst="cube">
            <a:avLst>
              <a:gd name="adj" fmla="val 25000"/>
            </a:avLst>
          </a:prstGeom>
          <a:solidFill>
            <a:srgbClr val="FF7C80"/>
          </a:solidFill>
          <a:ln w="31750">
            <a:solidFill>
              <a:srgbClr val="336666"/>
            </a:solidFill>
            <a:miter lim="800000"/>
            <a:headEnd/>
            <a:tailEnd/>
          </a:ln>
        </p:spPr>
        <p:txBody>
          <a:bodyPr wrap="none" anchor="ctr"/>
          <a:lstStyle/>
          <a:p>
            <a:endParaRPr lang="en-US"/>
          </a:p>
        </p:txBody>
      </p:sp>
      <p:sp>
        <p:nvSpPr>
          <p:cNvPr id="389136" name="Text Box 32"/>
          <p:cNvSpPr txBox="1">
            <a:spLocks noChangeAspect="1" noChangeArrowheads="1"/>
          </p:cNvSpPr>
          <p:nvPr/>
        </p:nvSpPr>
        <p:spPr bwMode="auto">
          <a:xfrm>
            <a:off x="1614488" y="3659188"/>
            <a:ext cx="2227262" cy="336550"/>
          </a:xfrm>
          <a:prstGeom prst="rect">
            <a:avLst/>
          </a:prstGeom>
          <a:noFill/>
          <a:ln w="31750" algn="ctr">
            <a:noFill/>
            <a:miter lim="800000"/>
            <a:headEnd/>
            <a:tailEnd/>
          </a:ln>
        </p:spPr>
        <p:txBody>
          <a:bodyPr>
            <a:spAutoFit/>
          </a:bodyPr>
          <a:lstStyle/>
          <a:p>
            <a:r>
              <a:rPr lang="en-US" sz="1600" b="1" i="1">
                <a:latin typeface="Arial Narrow" pitchFamily="34" charset="0"/>
              </a:rPr>
              <a:t>Iteration Backlog</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DS">
  <a:themeElements>
    <a:clrScheme name="Internal_temp1c 13">
      <a:dk1>
        <a:srgbClr val="000000"/>
      </a:dk1>
      <a:lt1>
        <a:srgbClr val="FFFFFF"/>
      </a:lt1>
      <a:dk2>
        <a:srgbClr val="000000"/>
      </a:dk2>
      <a:lt2>
        <a:srgbClr val="B2B2B2"/>
      </a:lt2>
      <a:accent1>
        <a:srgbClr val="CC0000"/>
      </a:accent1>
      <a:accent2>
        <a:srgbClr val="333399"/>
      </a:accent2>
      <a:accent3>
        <a:srgbClr val="FFFFFF"/>
      </a:accent3>
      <a:accent4>
        <a:srgbClr val="000000"/>
      </a:accent4>
      <a:accent5>
        <a:srgbClr val="E2AAAA"/>
      </a:accent5>
      <a:accent6>
        <a:srgbClr val="2D2D8A"/>
      </a:accent6>
      <a:hlink>
        <a:srgbClr val="FFCC00"/>
      </a:hlink>
      <a:folHlink>
        <a:srgbClr val="99CC00"/>
      </a:folHlink>
    </a:clrScheme>
    <a:fontScheme name="Internal_temp1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Internal_temp1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ternal_temp1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ternal_temp1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ternal_temp1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ternal_temp1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ternal_temp1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ternal_temp1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ternal_temp1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ternal_temp1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ternal_temp1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ternal_temp1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ternal_temp1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nternal_temp1c 13">
        <a:dk1>
          <a:srgbClr val="000000"/>
        </a:dk1>
        <a:lt1>
          <a:srgbClr val="FFFFFF"/>
        </a:lt1>
        <a:dk2>
          <a:srgbClr val="000000"/>
        </a:dk2>
        <a:lt2>
          <a:srgbClr val="B2B2B2"/>
        </a:lt2>
        <a:accent1>
          <a:srgbClr val="CC0000"/>
        </a:accent1>
        <a:accent2>
          <a:srgbClr val="333399"/>
        </a:accent2>
        <a:accent3>
          <a:srgbClr val="FFFFFF"/>
        </a:accent3>
        <a:accent4>
          <a:srgbClr val="000000"/>
        </a:accent4>
        <a:accent5>
          <a:srgbClr val="E2AAAA"/>
        </a:accent5>
        <a:accent6>
          <a:srgbClr val="2D2D8A"/>
        </a:accent6>
        <a:hlink>
          <a:srgbClr val="FFCC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ustom Design">
  <a:themeElements>
    <a:clrScheme name="2_Custom Design 13">
      <a:dk1>
        <a:srgbClr val="000000"/>
      </a:dk1>
      <a:lt1>
        <a:srgbClr val="FFFFFF"/>
      </a:lt1>
      <a:dk2>
        <a:srgbClr val="000000"/>
      </a:dk2>
      <a:lt2>
        <a:srgbClr val="B2B2B2"/>
      </a:lt2>
      <a:accent1>
        <a:srgbClr val="CC0000"/>
      </a:accent1>
      <a:accent2>
        <a:srgbClr val="333399"/>
      </a:accent2>
      <a:accent3>
        <a:srgbClr val="FFFFFF"/>
      </a:accent3>
      <a:accent4>
        <a:srgbClr val="000000"/>
      </a:accent4>
      <a:accent5>
        <a:srgbClr val="E2AAAA"/>
      </a:accent5>
      <a:accent6>
        <a:srgbClr val="2D2D8A"/>
      </a:accent6>
      <a:hlink>
        <a:srgbClr val="FFCC00"/>
      </a:hlink>
      <a:folHlink>
        <a:srgbClr val="99CC00"/>
      </a:folHlink>
    </a:clrScheme>
    <a:fontScheme name="2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Custom Design 13">
        <a:dk1>
          <a:srgbClr val="000000"/>
        </a:dk1>
        <a:lt1>
          <a:srgbClr val="FFFFFF"/>
        </a:lt1>
        <a:dk2>
          <a:srgbClr val="000000"/>
        </a:dk2>
        <a:lt2>
          <a:srgbClr val="B2B2B2"/>
        </a:lt2>
        <a:accent1>
          <a:srgbClr val="CC0000"/>
        </a:accent1>
        <a:accent2>
          <a:srgbClr val="333399"/>
        </a:accent2>
        <a:accent3>
          <a:srgbClr val="FFFFFF"/>
        </a:accent3>
        <a:accent4>
          <a:srgbClr val="000000"/>
        </a:accent4>
        <a:accent5>
          <a:srgbClr val="E2AAAA"/>
        </a:accent5>
        <a:accent6>
          <a:srgbClr val="2D2D8A"/>
        </a:accent6>
        <a:hlink>
          <a:srgbClr val="FFCC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Custom Design">
  <a:themeElements>
    <a:clrScheme name="3_Custom Design 13">
      <a:dk1>
        <a:srgbClr val="000000"/>
      </a:dk1>
      <a:lt1>
        <a:srgbClr val="FFFFFF"/>
      </a:lt1>
      <a:dk2>
        <a:srgbClr val="000000"/>
      </a:dk2>
      <a:lt2>
        <a:srgbClr val="B2B2B2"/>
      </a:lt2>
      <a:accent1>
        <a:srgbClr val="CC0000"/>
      </a:accent1>
      <a:accent2>
        <a:srgbClr val="333399"/>
      </a:accent2>
      <a:accent3>
        <a:srgbClr val="FFFFFF"/>
      </a:accent3>
      <a:accent4>
        <a:srgbClr val="000000"/>
      </a:accent4>
      <a:accent5>
        <a:srgbClr val="E2AAAA"/>
      </a:accent5>
      <a:accent6>
        <a:srgbClr val="2D2D8A"/>
      </a:accent6>
      <a:hlink>
        <a:srgbClr val="FFCC00"/>
      </a:hlink>
      <a:folHlink>
        <a:srgbClr val="99CC00"/>
      </a:folHlink>
    </a:clrScheme>
    <a:fontScheme name="3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Custom Design 13">
        <a:dk1>
          <a:srgbClr val="000000"/>
        </a:dk1>
        <a:lt1>
          <a:srgbClr val="FFFFFF"/>
        </a:lt1>
        <a:dk2>
          <a:srgbClr val="000000"/>
        </a:dk2>
        <a:lt2>
          <a:srgbClr val="B2B2B2"/>
        </a:lt2>
        <a:accent1>
          <a:srgbClr val="CC0000"/>
        </a:accent1>
        <a:accent2>
          <a:srgbClr val="333399"/>
        </a:accent2>
        <a:accent3>
          <a:srgbClr val="FFFFFF"/>
        </a:accent3>
        <a:accent4>
          <a:srgbClr val="000000"/>
        </a:accent4>
        <a:accent5>
          <a:srgbClr val="E2AAAA"/>
        </a:accent5>
        <a:accent6>
          <a:srgbClr val="2D2D8A"/>
        </a:accent6>
        <a:hlink>
          <a:srgbClr val="FFCC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009Template_White_Bkgrnd_External">
  <a:themeElements>
    <a:clrScheme name="">
      <a:dk1>
        <a:srgbClr val="000000"/>
      </a:dk1>
      <a:lt1>
        <a:srgbClr val="FFFFFF"/>
      </a:lt1>
      <a:dk2>
        <a:srgbClr val="000000"/>
      </a:dk2>
      <a:lt2>
        <a:srgbClr val="919693"/>
      </a:lt2>
      <a:accent1>
        <a:srgbClr val="CE1126"/>
      </a:accent1>
      <a:accent2>
        <a:srgbClr val="2E3C48"/>
      </a:accent2>
      <a:accent3>
        <a:srgbClr val="FFFFFF"/>
      </a:accent3>
      <a:accent4>
        <a:srgbClr val="000000"/>
      </a:accent4>
      <a:accent5>
        <a:srgbClr val="E3AAAC"/>
      </a:accent5>
      <a:accent6>
        <a:srgbClr val="293540"/>
      </a:accent6>
      <a:hlink>
        <a:srgbClr val="8F9D05"/>
      </a:hlink>
      <a:folHlink>
        <a:srgbClr val="C67F07"/>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CE1126"/>
        </a:accent1>
        <a:accent2>
          <a:srgbClr val="FFCC00"/>
        </a:accent2>
        <a:accent3>
          <a:srgbClr val="FFFFFF"/>
        </a:accent3>
        <a:accent4>
          <a:srgbClr val="000000"/>
        </a:accent4>
        <a:accent5>
          <a:srgbClr val="E3AAAC"/>
        </a:accent5>
        <a:accent6>
          <a:srgbClr val="E7B900"/>
        </a:accent6>
        <a:hlink>
          <a:srgbClr val="6CAFB2"/>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CE1126"/>
        </a:accent1>
        <a:accent2>
          <a:srgbClr val="FFCC00"/>
        </a:accent2>
        <a:accent3>
          <a:srgbClr val="FFFFFF"/>
        </a:accent3>
        <a:accent4>
          <a:srgbClr val="000000"/>
        </a:accent4>
        <a:accent5>
          <a:srgbClr val="E3AAAC"/>
        </a:accent5>
        <a:accent6>
          <a:srgbClr val="E7B900"/>
        </a:accent6>
        <a:hlink>
          <a:srgbClr val="8F9D05"/>
        </a:hlink>
        <a:folHlink>
          <a:srgbClr val="FFCC00"/>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CE1126"/>
        </a:accent1>
        <a:accent2>
          <a:srgbClr val="FFCC00"/>
        </a:accent2>
        <a:accent3>
          <a:srgbClr val="FFFFFF"/>
        </a:accent3>
        <a:accent4>
          <a:srgbClr val="000000"/>
        </a:accent4>
        <a:accent5>
          <a:srgbClr val="E3AAAC"/>
        </a:accent5>
        <a:accent6>
          <a:srgbClr val="E7B900"/>
        </a:accent6>
        <a:hlink>
          <a:srgbClr val="8F9D05"/>
        </a:hlink>
        <a:folHlink>
          <a:srgbClr val="C67F07"/>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00"/>
        </a:dk2>
        <a:lt2>
          <a:srgbClr val="808080"/>
        </a:lt2>
        <a:accent1>
          <a:srgbClr val="CE1126"/>
        </a:accent1>
        <a:accent2>
          <a:srgbClr val="919693"/>
        </a:accent2>
        <a:accent3>
          <a:srgbClr val="FFFFFF"/>
        </a:accent3>
        <a:accent4>
          <a:srgbClr val="000000"/>
        </a:accent4>
        <a:accent5>
          <a:srgbClr val="E3AAAC"/>
        </a:accent5>
        <a:accent6>
          <a:srgbClr val="838785"/>
        </a:accent6>
        <a:hlink>
          <a:srgbClr val="8F9D05"/>
        </a:hlink>
        <a:folHlink>
          <a:srgbClr val="C67F0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DEDS</Template>
  <TotalTime>3719</TotalTime>
  <Words>1924</Words>
  <Application>Microsoft Office PowerPoint</Application>
  <PresentationFormat>On-screen Show (4:3)</PresentationFormat>
  <Paragraphs>247</Paragraphs>
  <Slides>32</Slides>
  <Notes>32</Notes>
  <HiddenSlides>1</HiddenSlides>
  <MMClips>1</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32</vt:i4>
      </vt:variant>
    </vt:vector>
  </HeadingPairs>
  <TitlesOfParts>
    <vt:vector size="37" baseType="lpstr">
      <vt:lpstr>DEDS</vt:lpstr>
      <vt:lpstr>2_Custom Design</vt:lpstr>
      <vt:lpstr>3_Custom Design</vt:lpstr>
      <vt:lpstr>2009Template_White_Bkgrnd_External</vt:lpstr>
      <vt:lpstr>HiJaak</vt:lpstr>
      <vt:lpstr>Agile Development @ Landmark</vt:lpstr>
      <vt:lpstr>The Idealized Waterfall</vt:lpstr>
      <vt:lpstr>What Happens in a Typical Project Inside the Tornado </vt:lpstr>
      <vt:lpstr>We’re not in Kansas Anymore</vt:lpstr>
      <vt:lpstr>Hurricane Rita</vt:lpstr>
      <vt:lpstr>Hurricane Rita</vt:lpstr>
      <vt:lpstr>PowerPoint Presentation</vt:lpstr>
      <vt:lpstr>Agile Principles</vt:lpstr>
      <vt:lpstr>Agile/Scrum in a Nutshell </vt:lpstr>
      <vt:lpstr>Backlog is a set of “Stories”</vt:lpstr>
      <vt:lpstr>Backlog is a set of “Stories”</vt:lpstr>
      <vt:lpstr>Agile in a Nutshell </vt:lpstr>
      <vt:lpstr>Uncertainty</vt:lpstr>
      <vt:lpstr>Agile in a Nutshell </vt:lpstr>
      <vt:lpstr>Daily Standup</vt:lpstr>
      <vt:lpstr>3 questions for the Daily Standup</vt:lpstr>
      <vt:lpstr>Tracking Progress</vt:lpstr>
      <vt:lpstr>Burndown Chart</vt:lpstr>
      <vt:lpstr>Designing Quality into the Solution</vt:lpstr>
      <vt:lpstr>PowerPoint Presentation</vt:lpstr>
      <vt:lpstr>PowerPoint Presentation</vt:lpstr>
      <vt:lpstr>PowerPoint Presentation</vt:lpstr>
      <vt:lpstr>PowerPoint Presentation</vt:lpstr>
      <vt:lpstr>And now the game….</vt:lpstr>
      <vt:lpstr>Estimating Story Difficulty</vt:lpstr>
      <vt:lpstr>The Scrum Board</vt:lpstr>
      <vt:lpstr>Iterations…. 3 Iterations of ~17 minutes</vt:lpstr>
      <vt:lpstr>Scoring</vt:lpstr>
      <vt:lpstr>Back to the game….</vt:lpstr>
      <vt:lpstr>Iterations….</vt:lpstr>
      <vt:lpstr>Retrospective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Landmark and a search for a web strategy</dc:title>
  <dc:creator>Robert Kellogg</dc:creator>
  <cp:lastModifiedBy>Todd Little</cp:lastModifiedBy>
  <cp:revision>110</cp:revision>
  <dcterms:created xsi:type="dcterms:W3CDTF">2009-09-29T20:14:20Z</dcterms:created>
  <dcterms:modified xsi:type="dcterms:W3CDTF">2012-01-21T18:27:07Z</dcterms:modified>
</cp:coreProperties>
</file>