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6" r:id="rId2"/>
    <p:sldId id="293" r:id="rId3"/>
    <p:sldId id="325" r:id="rId4"/>
    <p:sldId id="339" r:id="rId5"/>
    <p:sldId id="340" r:id="rId6"/>
    <p:sldId id="341" r:id="rId7"/>
    <p:sldId id="343" r:id="rId8"/>
    <p:sldId id="298" r:id="rId9"/>
    <p:sldId id="299" r:id="rId10"/>
    <p:sldId id="300" r:id="rId11"/>
    <p:sldId id="301" r:id="rId12"/>
    <p:sldId id="302" r:id="rId13"/>
    <p:sldId id="303" r:id="rId14"/>
    <p:sldId id="330" r:id="rId15"/>
    <p:sldId id="331" r:id="rId16"/>
    <p:sldId id="332" r:id="rId17"/>
    <p:sldId id="304" r:id="rId18"/>
    <p:sldId id="305" r:id="rId19"/>
    <p:sldId id="306" r:id="rId20"/>
    <p:sldId id="307" r:id="rId21"/>
    <p:sldId id="308" r:id="rId22"/>
    <p:sldId id="354" r:id="rId23"/>
    <p:sldId id="311" r:id="rId24"/>
    <p:sldId id="344" r:id="rId25"/>
    <p:sldId id="345" r:id="rId26"/>
    <p:sldId id="347" r:id="rId27"/>
    <p:sldId id="349" r:id="rId28"/>
    <p:sldId id="351" r:id="rId29"/>
    <p:sldId id="348" r:id="rId30"/>
    <p:sldId id="337" r:id="rId31"/>
    <p:sldId id="353" r:id="rId32"/>
    <p:sldId id="280" r:id="rId33"/>
    <p:sldId id="329" r:id="rId34"/>
    <p:sldId id="350" r:id="rId35"/>
    <p:sldId id="288" r:id="rId36"/>
    <p:sldId id="35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FFFFFC"/>
    <a:srgbClr val="1B10F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0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41C234-FD20-42E4-85A8-3B8A3FEDC606}" type="presOf" srcId="{6B1BA332-5978-4DA6-9B08-CE32423355F1}" destId="{F4BB4DEB-00F9-47A8-B59A-38A2B8533D4A}" srcOrd="0" destOrd="0" presId="urn:microsoft.com/office/officeart/2011/layout/ConvergingText"/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EE0359C0-EA4E-45BB-9DCD-AEB78F9EAD71}" type="presOf" srcId="{9EEB449D-7F40-410F-9602-AF77CEA990A0}" destId="{73AE6B4A-9B7B-4F6D-875B-D6DFCF05336D}" srcOrd="0" destOrd="0" presId="urn:microsoft.com/office/officeart/2011/layout/ConvergingText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10934218-1E7B-4AF1-8EEE-66B868C780BD}" type="presOf" srcId="{70EF7C55-2C60-4947-881D-F37E15C1E778}" destId="{888EE50E-E6F7-477F-8A01-8C00D54FE292}" srcOrd="0" destOrd="0" presId="urn:microsoft.com/office/officeart/2011/layout/ConvergingText"/>
    <dgm:cxn modelId="{527CD180-75F6-43F8-8639-CA4B3604EB23}" type="presOf" srcId="{982E01A9-1559-49B1-9FD9-2047E1EBFF3E}" destId="{110D120F-3438-44D1-BFE2-89B1C5218C9E}" srcOrd="0" destOrd="0" presId="urn:microsoft.com/office/officeart/2011/layout/ConvergingText"/>
    <dgm:cxn modelId="{4620A50B-CF04-4FB5-91EE-B40EBE82C105}" type="presOf" srcId="{317BE2F6-AAD2-4964-97A4-B8F32CEF7C7E}" destId="{AE811F67-E007-483E-8BF4-A0DCB69C9587}" srcOrd="0" destOrd="0" presId="urn:microsoft.com/office/officeart/2011/layout/ConvergingText"/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69D9F800-8FF7-4895-902D-14B6C103DCC4}" type="presParOf" srcId="{110D120F-3438-44D1-BFE2-89B1C5218C9E}" destId="{ACD2CED6-736C-40DF-AEFB-EA5B0FDD2BC5}" srcOrd="0" destOrd="0" presId="urn:microsoft.com/office/officeart/2011/layout/ConvergingText"/>
    <dgm:cxn modelId="{0874B0D9-B431-45C1-BB2E-0DCA0BE167E1}" type="presParOf" srcId="{ACD2CED6-736C-40DF-AEFB-EA5B0FDD2BC5}" destId="{A5D32274-993D-4D2C-AA78-86FF29754D01}" srcOrd="0" destOrd="0" presId="urn:microsoft.com/office/officeart/2011/layout/ConvergingText"/>
    <dgm:cxn modelId="{E9EB2A45-4716-4E33-82ED-AA4343A51CC2}" type="presParOf" srcId="{ACD2CED6-736C-40DF-AEFB-EA5B0FDD2BC5}" destId="{7F006B13-65B5-4977-AD37-F7ABC4110AAB}" srcOrd="1" destOrd="0" presId="urn:microsoft.com/office/officeart/2011/layout/ConvergingText"/>
    <dgm:cxn modelId="{7FEB0832-AFFE-440D-ABA9-91890A7CC88E}" type="presParOf" srcId="{ACD2CED6-736C-40DF-AEFB-EA5B0FDD2BC5}" destId="{2757286F-A161-40C5-8ED0-17B63B929DC3}" srcOrd="2" destOrd="0" presId="urn:microsoft.com/office/officeart/2011/layout/ConvergingText"/>
    <dgm:cxn modelId="{13903501-8498-437B-B198-742A329C4378}" type="presParOf" srcId="{ACD2CED6-736C-40DF-AEFB-EA5B0FDD2BC5}" destId="{09257706-1EE7-40A8-B681-FC76F93CD7A9}" srcOrd="3" destOrd="0" presId="urn:microsoft.com/office/officeart/2011/layout/ConvergingText"/>
    <dgm:cxn modelId="{92DA3FE6-8693-4320-BE00-73B959666917}" type="presParOf" srcId="{ACD2CED6-736C-40DF-AEFB-EA5B0FDD2BC5}" destId="{E8752E7F-384C-4CB3-A109-51632558B678}" srcOrd="4" destOrd="0" presId="urn:microsoft.com/office/officeart/2011/layout/ConvergingText"/>
    <dgm:cxn modelId="{2910F9B9-DA0C-475E-BBCF-E81223791550}" type="presParOf" srcId="{ACD2CED6-736C-40DF-AEFB-EA5B0FDD2BC5}" destId="{8B58A520-61CE-4916-B656-AF838AE00CEA}" srcOrd="5" destOrd="0" presId="urn:microsoft.com/office/officeart/2011/layout/ConvergingText"/>
    <dgm:cxn modelId="{808B40CA-CC70-4537-92A1-232CC1679BA6}" type="presParOf" srcId="{ACD2CED6-736C-40DF-AEFB-EA5B0FDD2BC5}" destId="{000BB870-A87B-4C24-ABAC-AF3BA30C9A5A}" srcOrd="6" destOrd="0" presId="urn:microsoft.com/office/officeart/2011/layout/ConvergingText"/>
    <dgm:cxn modelId="{37959ED1-CF00-44A6-AC81-D43E7D96B7C3}" type="presParOf" srcId="{ACD2CED6-736C-40DF-AEFB-EA5B0FDD2BC5}" destId="{7CFC3E25-34AE-4228-B2B9-7D1F0C3D48D8}" srcOrd="7" destOrd="0" presId="urn:microsoft.com/office/officeart/2011/layout/ConvergingText"/>
    <dgm:cxn modelId="{8B98196E-9FE8-4435-8FA4-8C265C0BF002}" type="presParOf" srcId="{ACD2CED6-736C-40DF-AEFB-EA5B0FDD2BC5}" destId="{736E225E-7EBD-498F-A421-CE4C932D7791}" srcOrd="8" destOrd="0" presId="urn:microsoft.com/office/officeart/2011/layout/ConvergingText"/>
    <dgm:cxn modelId="{6CEAD549-2527-4FE8-B654-D135A24DADFB}" type="presParOf" srcId="{ACD2CED6-736C-40DF-AEFB-EA5B0FDD2BC5}" destId="{CCBB6F52-9EFD-48E4-9F83-F975F74FC105}" srcOrd="9" destOrd="0" presId="urn:microsoft.com/office/officeart/2011/layout/ConvergingText"/>
    <dgm:cxn modelId="{D3198E20-2AC2-4DE1-9EE8-FD58862996BC}" type="presParOf" srcId="{ACD2CED6-736C-40DF-AEFB-EA5B0FDD2BC5}" destId="{888EE50E-E6F7-477F-8A01-8C00D54FE292}" srcOrd="10" destOrd="0" presId="urn:microsoft.com/office/officeart/2011/layout/ConvergingText"/>
    <dgm:cxn modelId="{B1A3ABD1-F429-4C10-9EE4-723542699C31}" type="presParOf" srcId="{ACD2CED6-736C-40DF-AEFB-EA5B0FDD2BC5}" destId="{53C1D68F-10A7-47D9-88E7-721605677A39}" srcOrd="11" destOrd="0" presId="urn:microsoft.com/office/officeart/2011/layout/ConvergingText"/>
    <dgm:cxn modelId="{4E51E80D-9A0C-4A5F-91FD-A45ED18AC9C3}" type="presParOf" srcId="{ACD2CED6-736C-40DF-AEFB-EA5B0FDD2BC5}" destId="{F4655CE9-81AC-4BEC-9F15-A10DF8214B41}" srcOrd="12" destOrd="0" presId="urn:microsoft.com/office/officeart/2011/layout/ConvergingText"/>
    <dgm:cxn modelId="{BF667705-C161-41E1-9C9B-1FD995DD147F}" type="presParOf" srcId="{ACD2CED6-736C-40DF-AEFB-EA5B0FDD2BC5}" destId="{E84E1479-7837-4013-84FB-F91FE1516AAE}" srcOrd="13" destOrd="0" presId="urn:microsoft.com/office/officeart/2011/layout/ConvergingText"/>
    <dgm:cxn modelId="{4B1233CA-66ED-4BE1-A65C-EC456A3095AE}" type="presParOf" srcId="{ACD2CED6-736C-40DF-AEFB-EA5B0FDD2BC5}" destId="{6209A150-D931-4CB9-B5B8-477691461261}" srcOrd="14" destOrd="0" presId="urn:microsoft.com/office/officeart/2011/layout/ConvergingText"/>
    <dgm:cxn modelId="{8E879AB3-F1FE-4F14-9B04-362CA13373B6}" type="presParOf" srcId="{ACD2CED6-736C-40DF-AEFB-EA5B0FDD2BC5}" destId="{777565F8-5517-44BA-B0DE-3D720641E549}" srcOrd="15" destOrd="0" presId="urn:microsoft.com/office/officeart/2011/layout/ConvergingText"/>
    <dgm:cxn modelId="{DD46AF5A-97E2-4EBC-8929-D1DC020B7573}" type="presParOf" srcId="{ACD2CED6-736C-40DF-AEFB-EA5B0FDD2BC5}" destId="{B183BC60-6421-47B5-AD3F-5FEEE3133DC1}" srcOrd="16" destOrd="0" presId="urn:microsoft.com/office/officeart/2011/layout/ConvergingText"/>
    <dgm:cxn modelId="{2416A4BA-2392-4DBF-8139-68798751E7BA}" type="presParOf" srcId="{ACD2CED6-736C-40DF-AEFB-EA5B0FDD2BC5}" destId="{609D0F7C-FD64-416D-A92D-2FD4D61312F0}" srcOrd="17" destOrd="0" presId="urn:microsoft.com/office/officeart/2011/layout/ConvergingText"/>
    <dgm:cxn modelId="{D028CFB0-7F19-4AC6-AB1A-A7701A321B25}" type="presParOf" srcId="{ACD2CED6-736C-40DF-AEFB-EA5B0FDD2BC5}" destId="{43C67B5C-6697-4BF8-9D3B-B1FE0FB94D99}" srcOrd="18" destOrd="0" presId="urn:microsoft.com/office/officeart/2011/layout/ConvergingText"/>
    <dgm:cxn modelId="{742601C4-3528-4DBD-8536-00E66FBFEFF4}" type="presParOf" srcId="{ACD2CED6-736C-40DF-AEFB-EA5B0FDD2BC5}" destId="{61A4152D-1FEA-4841-A4C3-E7F7447EE9CE}" srcOrd="19" destOrd="0" presId="urn:microsoft.com/office/officeart/2011/layout/ConvergingText"/>
    <dgm:cxn modelId="{E68079D1-1F0E-481F-B31A-3C73E420AD12}" type="presParOf" srcId="{ACD2CED6-736C-40DF-AEFB-EA5B0FDD2BC5}" destId="{AE811F67-E007-483E-8BF4-A0DCB69C9587}" srcOrd="20" destOrd="0" presId="urn:microsoft.com/office/officeart/2011/layout/ConvergingText"/>
    <dgm:cxn modelId="{C88666BA-38D5-4D50-A6D5-2ADA8C24FA13}" type="presParOf" srcId="{ACD2CED6-736C-40DF-AEFB-EA5B0FDD2BC5}" destId="{62E324C4-AFE1-4ADC-A0AA-2AB200652CD3}" srcOrd="21" destOrd="0" presId="urn:microsoft.com/office/officeart/2011/layout/ConvergingText"/>
    <dgm:cxn modelId="{A16237CE-D661-4B12-AE5D-A3A3C120FD18}" type="presParOf" srcId="{ACD2CED6-736C-40DF-AEFB-EA5B0FDD2BC5}" destId="{FD646C20-CA3B-47F7-8755-F73335B89D2A}" srcOrd="22" destOrd="0" presId="urn:microsoft.com/office/officeart/2011/layout/ConvergingText"/>
    <dgm:cxn modelId="{6C9B5FBF-2207-45BA-B18C-EAD82A73D84C}" type="presParOf" srcId="{ACD2CED6-736C-40DF-AEFB-EA5B0FDD2BC5}" destId="{7C91E3F3-8487-45ED-955E-ACB4F5348DE5}" srcOrd="23" destOrd="0" presId="urn:microsoft.com/office/officeart/2011/layout/ConvergingText"/>
    <dgm:cxn modelId="{79CEA6A2-FA0E-4415-98D5-E4B73A41EF59}" type="presParOf" srcId="{ACD2CED6-736C-40DF-AEFB-EA5B0FDD2BC5}" destId="{B4122735-33B3-4FC7-8D3C-C2A96516DD07}" srcOrd="24" destOrd="0" presId="urn:microsoft.com/office/officeart/2011/layout/ConvergingText"/>
    <dgm:cxn modelId="{D562289D-9FF3-4AD5-9C52-BF9669983F02}" type="presParOf" srcId="{ACD2CED6-736C-40DF-AEFB-EA5B0FDD2BC5}" destId="{C10F6EF0-0412-40C9-93D7-16B7BB5B2D3E}" srcOrd="25" destOrd="0" presId="urn:microsoft.com/office/officeart/2011/layout/ConvergingText"/>
    <dgm:cxn modelId="{A954B7F0-5EA6-4C84-B218-BC8A6EFE6676}" type="presParOf" srcId="{ACD2CED6-736C-40DF-AEFB-EA5B0FDD2BC5}" destId="{2C41D1AE-7785-4B88-A34C-7E1A4E29B31D}" srcOrd="26" destOrd="0" presId="urn:microsoft.com/office/officeart/2011/layout/ConvergingText"/>
    <dgm:cxn modelId="{F2B92D7D-ADB7-4B55-8417-9432EB305E7B}" type="presParOf" srcId="{ACD2CED6-736C-40DF-AEFB-EA5B0FDD2BC5}" destId="{11E38803-46E5-4161-8AE9-A740E11F3127}" srcOrd="27" destOrd="0" presId="urn:microsoft.com/office/officeart/2011/layout/ConvergingText"/>
    <dgm:cxn modelId="{0BE6E678-0413-4148-9A26-06D87914EB27}" type="presParOf" srcId="{ACD2CED6-736C-40DF-AEFB-EA5B0FDD2BC5}" destId="{73AE6B4A-9B7B-4F6D-875B-D6DFCF05336D}" srcOrd="28" destOrd="0" presId="urn:microsoft.com/office/officeart/2011/layout/ConvergingText"/>
    <dgm:cxn modelId="{F8440743-5177-4EDA-8F93-08B9A5A18A5B}" type="presParOf" srcId="{ACD2CED6-736C-40DF-AEFB-EA5B0FDD2BC5}" destId="{6D6B2B07-2AC1-4F21-B54C-35B8FCEA45FE}" srcOrd="29" destOrd="0" presId="urn:microsoft.com/office/officeart/2011/layout/ConvergingText"/>
    <dgm:cxn modelId="{F7FF2F09-2052-4367-B882-DBAC2DF4CEED}" type="presParOf" srcId="{ACD2CED6-736C-40DF-AEFB-EA5B0FDD2BC5}" destId="{0C726BF0-DF17-4ACC-8F2D-698B9180CCFA}" srcOrd="30" destOrd="0" presId="urn:microsoft.com/office/officeart/2011/layout/ConvergingText"/>
    <dgm:cxn modelId="{A781320E-D141-4440-9D94-1EA222BCCB37}" type="presParOf" srcId="{ACD2CED6-736C-40DF-AEFB-EA5B0FDD2BC5}" destId="{CC40B6B0-19CA-4A3C-8EC9-9B0ABEE4C857}" srcOrd="31" destOrd="0" presId="urn:microsoft.com/office/officeart/2011/layout/ConvergingText"/>
    <dgm:cxn modelId="{0AB22FB3-5FFD-4517-B09E-7FAED1A4B724}" type="presParOf" srcId="{ACD2CED6-736C-40DF-AEFB-EA5B0FDD2BC5}" destId="{B6C64D72-941C-4B8E-BDFF-330C7C40D9C6}" srcOrd="32" destOrd="0" presId="urn:microsoft.com/office/officeart/2011/layout/ConvergingText"/>
    <dgm:cxn modelId="{BEF8C125-CE50-4EC4-A9C4-C2307AB86E68}" type="presParOf" srcId="{ACD2CED6-736C-40DF-AEFB-EA5B0FDD2BC5}" destId="{899EA8C2-DF52-4C4E-A78C-A5D776325335}" srcOrd="33" destOrd="0" presId="urn:microsoft.com/office/officeart/2011/layout/ConvergingText"/>
    <dgm:cxn modelId="{EB70F3E4-15D8-47A9-9624-4CCEC36A720F}" type="presParOf" srcId="{ACD2CED6-736C-40DF-AEFB-EA5B0FDD2BC5}" destId="{3AD6492F-C78C-4D82-827E-8E3719E06E3F}" srcOrd="34" destOrd="0" presId="urn:microsoft.com/office/officeart/2011/layout/ConvergingText"/>
    <dgm:cxn modelId="{8E82DF87-9770-48B8-BD03-BC2EA1E55361}" type="presParOf" srcId="{ACD2CED6-736C-40DF-AEFB-EA5B0FDD2BC5}" destId="{F85BB596-5335-4D02-81D8-A26B63885CFF}" srcOrd="35" destOrd="0" presId="urn:microsoft.com/office/officeart/2011/layout/ConvergingText"/>
    <dgm:cxn modelId="{18A35781-FCC5-4453-9D82-0A27F6FED4A5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 dirty="0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291A7C58-63F9-48C6-943B-8A204AF3B09D}" type="presOf" srcId="{317BE2F6-AAD2-4964-97A4-B8F32CEF7C7E}" destId="{AE811F67-E007-483E-8BF4-A0DCB69C9587}" srcOrd="0" destOrd="0" presId="urn:microsoft.com/office/officeart/2011/layout/ConvergingText"/>
    <dgm:cxn modelId="{7E020F05-8DD1-4204-8545-C1FBB596E531}" type="presOf" srcId="{70EF7C55-2C60-4947-881D-F37E15C1E778}" destId="{888EE50E-E6F7-477F-8A01-8C00D54FE292}" srcOrd="0" destOrd="0" presId="urn:microsoft.com/office/officeart/2011/layout/ConvergingText"/>
    <dgm:cxn modelId="{6A58C725-6445-46C9-824C-7F9192523C17}" type="presOf" srcId="{982E01A9-1559-49B1-9FD9-2047E1EBFF3E}" destId="{110D120F-3438-44D1-BFE2-89B1C5218C9E}" srcOrd="0" destOrd="0" presId="urn:microsoft.com/office/officeart/2011/layout/ConvergingText"/>
    <dgm:cxn modelId="{28A55FE8-3F09-4744-A5CB-DEAF68706170}" type="presOf" srcId="{9EEB449D-7F40-410F-9602-AF77CEA990A0}" destId="{73AE6B4A-9B7B-4F6D-875B-D6DFCF05336D}" srcOrd="0" destOrd="0" presId="urn:microsoft.com/office/officeart/2011/layout/ConvergingText"/>
    <dgm:cxn modelId="{A02C5A25-292E-4A55-BD29-43E2273CA19C}" type="presOf" srcId="{6B1BA332-5978-4DA6-9B08-CE32423355F1}" destId="{F4BB4DEB-00F9-47A8-B59A-38A2B8533D4A}" srcOrd="0" destOrd="0" presId="urn:microsoft.com/office/officeart/2011/layout/ConvergingText"/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66D1478A-AE2C-453C-A4FF-C69C02BAD0BB}" type="presParOf" srcId="{110D120F-3438-44D1-BFE2-89B1C5218C9E}" destId="{ACD2CED6-736C-40DF-AEFB-EA5B0FDD2BC5}" srcOrd="0" destOrd="0" presId="urn:microsoft.com/office/officeart/2011/layout/ConvergingText"/>
    <dgm:cxn modelId="{DDE045A4-7835-4EFD-9FC4-5EB6BFE19434}" type="presParOf" srcId="{ACD2CED6-736C-40DF-AEFB-EA5B0FDD2BC5}" destId="{A5D32274-993D-4D2C-AA78-86FF29754D01}" srcOrd="0" destOrd="0" presId="urn:microsoft.com/office/officeart/2011/layout/ConvergingText"/>
    <dgm:cxn modelId="{FF859557-6FE7-41E6-A1DB-830CC5AF00DA}" type="presParOf" srcId="{ACD2CED6-736C-40DF-AEFB-EA5B0FDD2BC5}" destId="{7F006B13-65B5-4977-AD37-F7ABC4110AAB}" srcOrd="1" destOrd="0" presId="urn:microsoft.com/office/officeart/2011/layout/ConvergingText"/>
    <dgm:cxn modelId="{929C2D08-6A5E-4774-9D42-D60DBE8DAFC8}" type="presParOf" srcId="{ACD2CED6-736C-40DF-AEFB-EA5B0FDD2BC5}" destId="{2757286F-A161-40C5-8ED0-17B63B929DC3}" srcOrd="2" destOrd="0" presId="urn:microsoft.com/office/officeart/2011/layout/ConvergingText"/>
    <dgm:cxn modelId="{264CA674-9B95-4AC4-AF28-F1256E2B21B2}" type="presParOf" srcId="{ACD2CED6-736C-40DF-AEFB-EA5B0FDD2BC5}" destId="{09257706-1EE7-40A8-B681-FC76F93CD7A9}" srcOrd="3" destOrd="0" presId="urn:microsoft.com/office/officeart/2011/layout/ConvergingText"/>
    <dgm:cxn modelId="{140AD531-F078-4FDB-8323-2DF654947CEC}" type="presParOf" srcId="{ACD2CED6-736C-40DF-AEFB-EA5B0FDD2BC5}" destId="{E8752E7F-384C-4CB3-A109-51632558B678}" srcOrd="4" destOrd="0" presId="urn:microsoft.com/office/officeart/2011/layout/ConvergingText"/>
    <dgm:cxn modelId="{5B8DF934-1E24-4432-B09B-2F2E4CE85AD4}" type="presParOf" srcId="{ACD2CED6-736C-40DF-AEFB-EA5B0FDD2BC5}" destId="{8B58A520-61CE-4916-B656-AF838AE00CEA}" srcOrd="5" destOrd="0" presId="urn:microsoft.com/office/officeart/2011/layout/ConvergingText"/>
    <dgm:cxn modelId="{29AD9145-FB19-4A65-A25A-4B523BD4A854}" type="presParOf" srcId="{ACD2CED6-736C-40DF-AEFB-EA5B0FDD2BC5}" destId="{000BB870-A87B-4C24-ABAC-AF3BA30C9A5A}" srcOrd="6" destOrd="0" presId="urn:microsoft.com/office/officeart/2011/layout/ConvergingText"/>
    <dgm:cxn modelId="{972B4D1F-69A5-4782-B86A-448CDAD90DE1}" type="presParOf" srcId="{ACD2CED6-736C-40DF-AEFB-EA5B0FDD2BC5}" destId="{7CFC3E25-34AE-4228-B2B9-7D1F0C3D48D8}" srcOrd="7" destOrd="0" presId="urn:microsoft.com/office/officeart/2011/layout/ConvergingText"/>
    <dgm:cxn modelId="{2317F4E9-5DE7-4D54-A578-1FFCB4CB1DAC}" type="presParOf" srcId="{ACD2CED6-736C-40DF-AEFB-EA5B0FDD2BC5}" destId="{736E225E-7EBD-498F-A421-CE4C932D7791}" srcOrd="8" destOrd="0" presId="urn:microsoft.com/office/officeart/2011/layout/ConvergingText"/>
    <dgm:cxn modelId="{0E17C640-8636-4DBF-B78D-1F903AE35626}" type="presParOf" srcId="{ACD2CED6-736C-40DF-AEFB-EA5B0FDD2BC5}" destId="{CCBB6F52-9EFD-48E4-9F83-F975F74FC105}" srcOrd="9" destOrd="0" presId="urn:microsoft.com/office/officeart/2011/layout/ConvergingText"/>
    <dgm:cxn modelId="{3BED85D7-9181-4CB7-BC54-38BAD90DDAFA}" type="presParOf" srcId="{ACD2CED6-736C-40DF-AEFB-EA5B0FDD2BC5}" destId="{888EE50E-E6F7-477F-8A01-8C00D54FE292}" srcOrd="10" destOrd="0" presId="urn:microsoft.com/office/officeart/2011/layout/ConvergingText"/>
    <dgm:cxn modelId="{F57EEEAF-82E3-493B-947A-DFA219F17CAF}" type="presParOf" srcId="{ACD2CED6-736C-40DF-AEFB-EA5B0FDD2BC5}" destId="{53C1D68F-10A7-47D9-88E7-721605677A39}" srcOrd="11" destOrd="0" presId="urn:microsoft.com/office/officeart/2011/layout/ConvergingText"/>
    <dgm:cxn modelId="{B580E2A2-A584-48C8-9E01-1335B2C39006}" type="presParOf" srcId="{ACD2CED6-736C-40DF-AEFB-EA5B0FDD2BC5}" destId="{F4655CE9-81AC-4BEC-9F15-A10DF8214B41}" srcOrd="12" destOrd="0" presId="urn:microsoft.com/office/officeart/2011/layout/ConvergingText"/>
    <dgm:cxn modelId="{4FC68959-59DF-457E-98F9-1048AD45256C}" type="presParOf" srcId="{ACD2CED6-736C-40DF-AEFB-EA5B0FDD2BC5}" destId="{E84E1479-7837-4013-84FB-F91FE1516AAE}" srcOrd="13" destOrd="0" presId="urn:microsoft.com/office/officeart/2011/layout/ConvergingText"/>
    <dgm:cxn modelId="{7894198B-B0FF-4B76-AE5E-E8C4244B57A0}" type="presParOf" srcId="{ACD2CED6-736C-40DF-AEFB-EA5B0FDD2BC5}" destId="{6209A150-D931-4CB9-B5B8-477691461261}" srcOrd="14" destOrd="0" presId="urn:microsoft.com/office/officeart/2011/layout/ConvergingText"/>
    <dgm:cxn modelId="{94EE1136-AC54-4062-903C-967A3DBC9E0A}" type="presParOf" srcId="{ACD2CED6-736C-40DF-AEFB-EA5B0FDD2BC5}" destId="{777565F8-5517-44BA-B0DE-3D720641E549}" srcOrd="15" destOrd="0" presId="urn:microsoft.com/office/officeart/2011/layout/ConvergingText"/>
    <dgm:cxn modelId="{A293BE5C-0015-492C-A973-40C306628823}" type="presParOf" srcId="{ACD2CED6-736C-40DF-AEFB-EA5B0FDD2BC5}" destId="{B183BC60-6421-47B5-AD3F-5FEEE3133DC1}" srcOrd="16" destOrd="0" presId="urn:microsoft.com/office/officeart/2011/layout/ConvergingText"/>
    <dgm:cxn modelId="{6B2EEA90-E0D9-4F66-9F01-4947478A7B15}" type="presParOf" srcId="{ACD2CED6-736C-40DF-AEFB-EA5B0FDD2BC5}" destId="{609D0F7C-FD64-416D-A92D-2FD4D61312F0}" srcOrd="17" destOrd="0" presId="urn:microsoft.com/office/officeart/2011/layout/ConvergingText"/>
    <dgm:cxn modelId="{DDA50FEE-8583-44D9-8280-1D892E996C6D}" type="presParOf" srcId="{ACD2CED6-736C-40DF-AEFB-EA5B0FDD2BC5}" destId="{43C67B5C-6697-4BF8-9D3B-B1FE0FB94D99}" srcOrd="18" destOrd="0" presId="urn:microsoft.com/office/officeart/2011/layout/ConvergingText"/>
    <dgm:cxn modelId="{26F1AAFD-F952-4564-A3EC-3D7D08984CE9}" type="presParOf" srcId="{ACD2CED6-736C-40DF-AEFB-EA5B0FDD2BC5}" destId="{61A4152D-1FEA-4841-A4C3-E7F7447EE9CE}" srcOrd="19" destOrd="0" presId="urn:microsoft.com/office/officeart/2011/layout/ConvergingText"/>
    <dgm:cxn modelId="{47DB246D-87FA-4227-AE1A-334340C42035}" type="presParOf" srcId="{ACD2CED6-736C-40DF-AEFB-EA5B0FDD2BC5}" destId="{AE811F67-E007-483E-8BF4-A0DCB69C9587}" srcOrd="20" destOrd="0" presId="urn:microsoft.com/office/officeart/2011/layout/ConvergingText"/>
    <dgm:cxn modelId="{E4514AFC-8F6B-468D-8DCF-5949D8E51349}" type="presParOf" srcId="{ACD2CED6-736C-40DF-AEFB-EA5B0FDD2BC5}" destId="{62E324C4-AFE1-4ADC-A0AA-2AB200652CD3}" srcOrd="21" destOrd="0" presId="urn:microsoft.com/office/officeart/2011/layout/ConvergingText"/>
    <dgm:cxn modelId="{5014AA34-0916-4D3E-924A-9ABED1D49321}" type="presParOf" srcId="{ACD2CED6-736C-40DF-AEFB-EA5B0FDD2BC5}" destId="{FD646C20-CA3B-47F7-8755-F73335B89D2A}" srcOrd="22" destOrd="0" presId="urn:microsoft.com/office/officeart/2011/layout/ConvergingText"/>
    <dgm:cxn modelId="{608B2A9D-6EDB-40CE-962F-C9487CEAC430}" type="presParOf" srcId="{ACD2CED6-736C-40DF-AEFB-EA5B0FDD2BC5}" destId="{7C91E3F3-8487-45ED-955E-ACB4F5348DE5}" srcOrd="23" destOrd="0" presId="urn:microsoft.com/office/officeart/2011/layout/ConvergingText"/>
    <dgm:cxn modelId="{C3A2F531-C0E2-49DB-9B3F-C441B1F7F55E}" type="presParOf" srcId="{ACD2CED6-736C-40DF-AEFB-EA5B0FDD2BC5}" destId="{B4122735-33B3-4FC7-8D3C-C2A96516DD07}" srcOrd="24" destOrd="0" presId="urn:microsoft.com/office/officeart/2011/layout/ConvergingText"/>
    <dgm:cxn modelId="{DCDA94ED-95C9-4EE5-8E35-331D05C42A6F}" type="presParOf" srcId="{ACD2CED6-736C-40DF-AEFB-EA5B0FDD2BC5}" destId="{C10F6EF0-0412-40C9-93D7-16B7BB5B2D3E}" srcOrd="25" destOrd="0" presId="urn:microsoft.com/office/officeart/2011/layout/ConvergingText"/>
    <dgm:cxn modelId="{3FD3D008-21C4-44B2-B8D0-6E185C35C832}" type="presParOf" srcId="{ACD2CED6-736C-40DF-AEFB-EA5B0FDD2BC5}" destId="{2C41D1AE-7785-4B88-A34C-7E1A4E29B31D}" srcOrd="26" destOrd="0" presId="urn:microsoft.com/office/officeart/2011/layout/ConvergingText"/>
    <dgm:cxn modelId="{89D44D36-63D6-403A-AEBA-34EF92DBD1A8}" type="presParOf" srcId="{ACD2CED6-736C-40DF-AEFB-EA5B0FDD2BC5}" destId="{11E38803-46E5-4161-8AE9-A740E11F3127}" srcOrd="27" destOrd="0" presId="urn:microsoft.com/office/officeart/2011/layout/ConvergingText"/>
    <dgm:cxn modelId="{72CAF48A-B145-4CB0-9126-0A639C900CF2}" type="presParOf" srcId="{ACD2CED6-736C-40DF-AEFB-EA5B0FDD2BC5}" destId="{73AE6B4A-9B7B-4F6D-875B-D6DFCF05336D}" srcOrd="28" destOrd="0" presId="urn:microsoft.com/office/officeart/2011/layout/ConvergingText"/>
    <dgm:cxn modelId="{ABEAB688-51F2-49DB-925D-5A767E6DA8D1}" type="presParOf" srcId="{ACD2CED6-736C-40DF-AEFB-EA5B0FDD2BC5}" destId="{6D6B2B07-2AC1-4F21-B54C-35B8FCEA45FE}" srcOrd="29" destOrd="0" presId="urn:microsoft.com/office/officeart/2011/layout/ConvergingText"/>
    <dgm:cxn modelId="{93F4127E-6C3C-4E2C-9115-A13D7107BA9D}" type="presParOf" srcId="{ACD2CED6-736C-40DF-AEFB-EA5B0FDD2BC5}" destId="{0C726BF0-DF17-4ACC-8F2D-698B9180CCFA}" srcOrd="30" destOrd="0" presId="urn:microsoft.com/office/officeart/2011/layout/ConvergingText"/>
    <dgm:cxn modelId="{79BF0AE7-83F3-40C1-8755-404A3638AAB3}" type="presParOf" srcId="{ACD2CED6-736C-40DF-AEFB-EA5B0FDD2BC5}" destId="{CC40B6B0-19CA-4A3C-8EC9-9B0ABEE4C857}" srcOrd="31" destOrd="0" presId="urn:microsoft.com/office/officeart/2011/layout/ConvergingText"/>
    <dgm:cxn modelId="{044B4D00-897B-41DC-BF2E-04E2E689EA79}" type="presParOf" srcId="{ACD2CED6-736C-40DF-AEFB-EA5B0FDD2BC5}" destId="{B6C64D72-941C-4B8E-BDFF-330C7C40D9C6}" srcOrd="32" destOrd="0" presId="urn:microsoft.com/office/officeart/2011/layout/ConvergingText"/>
    <dgm:cxn modelId="{890275C7-5EFB-4E58-AC0B-31DEF911F0A3}" type="presParOf" srcId="{ACD2CED6-736C-40DF-AEFB-EA5B0FDD2BC5}" destId="{899EA8C2-DF52-4C4E-A78C-A5D776325335}" srcOrd="33" destOrd="0" presId="urn:microsoft.com/office/officeart/2011/layout/ConvergingText"/>
    <dgm:cxn modelId="{147C8421-DED9-44F2-BC01-992E4C3AA1BF}" type="presParOf" srcId="{ACD2CED6-736C-40DF-AEFB-EA5B0FDD2BC5}" destId="{3AD6492F-C78C-4D82-827E-8E3719E06E3F}" srcOrd="34" destOrd="0" presId="urn:microsoft.com/office/officeart/2011/layout/ConvergingText"/>
    <dgm:cxn modelId="{8289A1BE-E1B2-44AB-8CC1-1AD2A9E71B3A}" type="presParOf" srcId="{ACD2CED6-736C-40DF-AEFB-EA5B0FDD2BC5}" destId="{F85BB596-5335-4D02-81D8-A26B63885CFF}" srcOrd="35" destOrd="0" presId="urn:microsoft.com/office/officeart/2011/layout/ConvergingText"/>
    <dgm:cxn modelId="{F91D157D-8D80-4165-B7BA-9371017F924F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32274-993D-4D2C-AA78-86FF29754D01}">
      <dsp:nvSpPr>
        <dsp:cNvPr id="0" name=""/>
        <dsp:cNvSpPr/>
      </dsp:nvSpPr>
      <dsp:spPr>
        <a:xfrm>
          <a:off x="472310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06B13-65B5-4977-AD37-F7ABC4110AAB}">
      <dsp:nvSpPr>
        <dsp:cNvPr id="0" name=""/>
        <dsp:cNvSpPr/>
      </dsp:nvSpPr>
      <dsp:spPr>
        <a:xfrm>
          <a:off x="449257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7286F-A161-40C5-8ED0-17B63B929DC3}">
      <dsp:nvSpPr>
        <dsp:cNvPr id="0" name=""/>
        <dsp:cNvSpPr/>
      </dsp:nvSpPr>
      <dsp:spPr>
        <a:xfrm>
          <a:off x="4262035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57706-1EE7-40A8-B681-FC76F93CD7A9}">
      <dsp:nvSpPr>
        <dsp:cNvPr id="0" name=""/>
        <dsp:cNvSpPr/>
      </dsp:nvSpPr>
      <dsp:spPr>
        <a:xfrm>
          <a:off x="403193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52E7F-384C-4CB3-A109-51632558B678}">
      <dsp:nvSpPr>
        <dsp:cNvPr id="0" name=""/>
        <dsp:cNvSpPr/>
      </dsp:nvSpPr>
      <dsp:spPr>
        <a:xfrm>
          <a:off x="380140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8A520-61CE-4916-B656-AF838AE00CEA}">
      <dsp:nvSpPr>
        <dsp:cNvPr id="0" name=""/>
        <dsp:cNvSpPr/>
      </dsp:nvSpPr>
      <dsp:spPr>
        <a:xfrm>
          <a:off x="3445078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BB870-A87B-4C24-ABAC-AF3BA30C9A5A}">
      <dsp:nvSpPr>
        <dsp:cNvPr id="0" name=""/>
        <dsp:cNvSpPr/>
      </dsp:nvSpPr>
      <dsp:spPr>
        <a:xfrm>
          <a:off x="4517991" y="880287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C3E25-34AE-4228-B2B9-7D1F0C3D48D8}">
      <dsp:nvSpPr>
        <dsp:cNvPr id="0" name=""/>
        <dsp:cNvSpPr/>
      </dsp:nvSpPr>
      <dsp:spPr>
        <a:xfrm>
          <a:off x="4517991" y="140183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E225E-7EBD-498F-A421-CE4C932D7791}">
      <dsp:nvSpPr>
        <dsp:cNvPr id="0" name=""/>
        <dsp:cNvSpPr/>
      </dsp:nvSpPr>
      <dsp:spPr>
        <a:xfrm>
          <a:off x="4630191" y="9932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B6F52-9EFD-48E4-9F83-F975F74FC105}">
      <dsp:nvSpPr>
        <dsp:cNvPr id="0" name=""/>
        <dsp:cNvSpPr/>
      </dsp:nvSpPr>
      <dsp:spPr>
        <a:xfrm>
          <a:off x="4637642" y="1289501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EE50E-E6F7-477F-8A01-8C00D54FE292}">
      <dsp:nvSpPr>
        <dsp:cNvPr id="0" name=""/>
        <dsp:cNvSpPr/>
      </dsp:nvSpPr>
      <dsp:spPr>
        <a:xfrm>
          <a:off x="2067120" y="566238"/>
          <a:ext cx="1273646" cy="12737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Processes</a:t>
          </a:r>
        </a:p>
      </dsp:txBody>
      <dsp:txXfrm>
        <a:off x="2253641" y="752778"/>
        <a:ext cx="900604" cy="900698"/>
      </dsp:txXfrm>
    </dsp:sp>
    <dsp:sp modelId="{53C1D68F-10A7-47D9-88E7-721605677A39}">
      <dsp:nvSpPr>
        <dsp:cNvPr id="0" name=""/>
        <dsp:cNvSpPr/>
      </dsp:nvSpPr>
      <dsp:spPr>
        <a:xfrm>
          <a:off x="1972013" y="457418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55CE9-81AC-4BEC-9F15-A10DF8214B41}">
      <dsp:nvSpPr>
        <dsp:cNvPr id="0" name=""/>
        <dsp:cNvSpPr/>
      </dsp:nvSpPr>
      <dsp:spPr>
        <a:xfrm>
          <a:off x="1810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1479-7837-4013-84FB-F91FE1516AAE}">
      <dsp:nvSpPr>
        <dsp:cNvPr id="0" name=""/>
        <dsp:cNvSpPr/>
      </dsp:nvSpPr>
      <dsp:spPr>
        <a:xfrm>
          <a:off x="1542059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A150-D931-4CB9-B5B8-477691461261}">
      <dsp:nvSpPr>
        <dsp:cNvPr id="0" name=""/>
        <dsp:cNvSpPr/>
      </dsp:nvSpPr>
      <dsp:spPr>
        <a:xfrm>
          <a:off x="1273392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565F8-5517-44BA-B0DE-3D720641E549}">
      <dsp:nvSpPr>
        <dsp:cNvPr id="0" name=""/>
        <dsp:cNvSpPr/>
      </dsp:nvSpPr>
      <dsp:spPr>
        <a:xfrm>
          <a:off x="1004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3BC60-6421-47B5-AD3F-5FEEE3133DC1}">
      <dsp:nvSpPr>
        <dsp:cNvPr id="0" name=""/>
        <dsp:cNvSpPr/>
      </dsp:nvSpPr>
      <dsp:spPr>
        <a:xfrm>
          <a:off x="735621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D0F7C-FD64-416D-A92D-2FD4D61312F0}">
      <dsp:nvSpPr>
        <dsp:cNvPr id="0" name=""/>
        <dsp:cNvSpPr/>
      </dsp:nvSpPr>
      <dsp:spPr>
        <a:xfrm>
          <a:off x="466954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11F67-E007-483E-8BF4-A0DCB69C9587}">
      <dsp:nvSpPr>
        <dsp:cNvPr id="0" name=""/>
        <dsp:cNvSpPr/>
      </dsp:nvSpPr>
      <dsp:spPr>
        <a:xfrm>
          <a:off x="466077" y="0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Inputs</a:t>
          </a:r>
        </a:p>
      </dsp:txBody>
      <dsp:txXfrm>
        <a:off x="466077" y="0"/>
        <a:ext cx="1474379" cy="323565"/>
      </dsp:txXfrm>
    </dsp:sp>
    <dsp:sp modelId="{62E324C4-AFE1-4ADC-A0AA-2AB200652CD3}">
      <dsp:nvSpPr>
        <dsp:cNvPr id="0" name=""/>
        <dsp:cNvSpPr/>
      </dsp:nvSpPr>
      <dsp:spPr>
        <a:xfrm>
          <a:off x="1710797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6C20-CA3B-47F7-8755-F73335B89D2A}">
      <dsp:nvSpPr>
        <dsp:cNvPr id="0" name=""/>
        <dsp:cNvSpPr/>
      </dsp:nvSpPr>
      <dsp:spPr>
        <a:xfrm>
          <a:off x="1461853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1E3F3-8487-45ED-955E-ACB4F5348DE5}">
      <dsp:nvSpPr>
        <dsp:cNvPr id="0" name=""/>
        <dsp:cNvSpPr/>
      </dsp:nvSpPr>
      <dsp:spPr>
        <a:xfrm>
          <a:off x="121334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22735-33B3-4FC7-8D3C-C2A96516DD07}">
      <dsp:nvSpPr>
        <dsp:cNvPr id="0" name=""/>
        <dsp:cNvSpPr/>
      </dsp:nvSpPr>
      <dsp:spPr>
        <a:xfrm>
          <a:off x="96440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F6EF0-0412-40C9-93D7-16B7BB5B2D3E}">
      <dsp:nvSpPr>
        <dsp:cNvPr id="0" name=""/>
        <dsp:cNvSpPr/>
      </dsp:nvSpPr>
      <dsp:spPr>
        <a:xfrm>
          <a:off x="71589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1D1AE-7785-4B88-A34C-7E1A4E29B31D}">
      <dsp:nvSpPr>
        <dsp:cNvPr id="0" name=""/>
        <dsp:cNvSpPr/>
      </dsp:nvSpPr>
      <dsp:spPr>
        <a:xfrm>
          <a:off x="46695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E6B4A-9B7B-4F6D-875B-D6DFCF05336D}">
      <dsp:nvSpPr>
        <dsp:cNvPr id="0" name=""/>
        <dsp:cNvSpPr/>
      </dsp:nvSpPr>
      <dsp:spPr>
        <a:xfrm>
          <a:off x="466077" y="818222"/>
          <a:ext cx="1114988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Inputs</a:t>
          </a:r>
        </a:p>
      </dsp:txBody>
      <dsp:txXfrm>
        <a:off x="466077" y="818222"/>
        <a:ext cx="1114988" cy="323565"/>
      </dsp:txXfrm>
    </dsp:sp>
    <dsp:sp modelId="{6D6B2B07-2AC1-4F21-B54C-35B8FCEA45FE}">
      <dsp:nvSpPr>
        <dsp:cNvPr id="0" name=""/>
        <dsp:cNvSpPr/>
      </dsp:nvSpPr>
      <dsp:spPr>
        <a:xfrm>
          <a:off x="1972013" y="1686717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26BF0-DF17-4ACC-8F2D-698B9180CCFA}">
      <dsp:nvSpPr>
        <dsp:cNvPr id="0" name=""/>
        <dsp:cNvSpPr/>
      </dsp:nvSpPr>
      <dsp:spPr>
        <a:xfrm>
          <a:off x="1810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0B6B0-19CA-4A3C-8EC9-9B0ABEE4C857}">
      <dsp:nvSpPr>
        <dsp:cNvPr id="0" name=""/>
        <dsp:cNvSpPr/>
      </dsp:nvSpPr>
      <dsp:spPr>
        <a:xfrm>
          <a:off x="1542059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64D72-941C-4B8E-BDFF-330C7C40D9C6}">
      <dsp:nvSpPr>
        <dsp:cNvPr id="0" name=""/>
        <dsp:cNvSpPr/>
      </dsp:nvSpPr>
      <dsp:spPr>
        <a:xfrm>
          <a:off x="1273392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EA8C2-DF52-4C4E-A78C-A5D776325335}">
      <dsp:nvSpPr>
        <dsp:cNvPr id="0" name=""/>
        <dsp:cNvSpPr/>
      </dsp:nvSpPr>
      <dsp:spPr>
        <a:xfrm>
          <a:off x="1004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6492F-C78C-4D82-827E-8E3719E06E3F}">
      <dsp:nvSpPr>
        <dsp:cNvPr id="0" name=""/>
        <dsp:cNvSpPr/>
      </dsp:nvSpPr>
      <dsp:spPr>
        <a:xfrm>
          <a:off x="735621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BB596-5335-4D02-81D8-A26B63885CFF}">
      <dsp:nvSpPr>
        <dsp:cNvPr id="0" name=""/>
        <dsp:cNvSpPr/>
      </dsp:nvSpPr>
      <dsp:spPr>
        <a:xfrm>
          <a:off x="466954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B4DEB-00F9-47A8-B59A-38A2B8533D4A}">
      <dsp:nvSpPr>
        <dsp:cNvPr id="0" name=""/>
        <dsp:cNvSpPr/>
      </dsp:nvSpPr>
      <dsp:spPr>
        <a:xfrm>
          <a:off x="466077" y="1618238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Inputs</a:t>
          </a:r>
        </a:p>
      </dsp:txBody>
      <dsp:txXfrm>
        <a:off x="466077" y="1618238"/>
        <a:ext cx="1474379" cy="3235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32274-993D-4D2C-AA78-86FF29754D01}">
      <dsp:nvSpPr>
        <dsp:cNvPr id="0" name=""/>
        <dsp:cNvSpPr/>
      </dsp:nvSpPr>
      <dsp:spPr>
        <a:xfrm>
          <a:off x="472310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06B13-65B5-4977-AD37-F7ABC4110AAB}">
      <dsp:nvSpPr>
        <dsp:cNvPr id="0" name=""/>
        <dsp:cNvSpPr/>
      </dsp:nvSpPr>
      <dsp:spPr>
        <a:xfrm>
          <a:off x="449257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7286F-A161-40C5-8ED0-17B63B929DC3}">
      <dsp:nvSpPr>
        <dsp:cNvPr id="0" name=""/>
        <dsp:cNvSpPr/>
      </dsp:nvSpPr>
      <dsp:spPr>
        <a:xfrm>
          <a:off x="4262035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57706-1EE7-40A8-B681-FC76F93CD7A9}">
      <dsp:nvSpPr>
        <dsp:cNvPr id="0" name=""/>
        <dsp:cNvSpPr/>
      </dsp:nvSpPr>
      <dsp:spPr>
        <a:xfrm>
          <a:off x="403193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52E7F-384C-4CB3-A109-51632558B678}">
      <dsp:nvSpPr>
        <dsp:cNvPr id="0" name=""/>
        <dsp:cNvSpPr/>
      </dsp:nvSpPr>
      <dsp:spPr>
        <a:xfrm>
          <a:off x="380140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8A520-61CE-4916-B656-AF838AE00CEA}">
      <dsp:nvSpPr>
        <dsp:cNvPr id="0" name=""/>
        <dsp:cNvSpPr/>
      </dsp:nvSpPr>
      <dsp:spPr>
        <a:xfrm>
          <a:off x="3445078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BB870-A87B-4C24-ABAC-AF3BA30C9A5A}">
      <dsp:nvSpPr>
        <dsp:cNvPr id="0" name=""/>
        <dsp:cNvSpPr/>
      </dsp:nvSpPr>
      <dsp:spPr>
        <a:xfrm>
          <a:off x="4517991" y="880287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C3E25-34AE-4228-B2B9-7D1F0C3D48D8}">
      <dsp:nvSpPr>
        <dsp:cNvPr id="0" name=""/>
        <dsp:cNvSpPr/>
      </dsp:nvSpPr>
      <dsp:spPr>
        <a:xfrm>
          <a:off x="4517991" y="140183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E225E-7EBD-498F-A421-CE4C932D7791}">
      <dsp:nvSpPr>
        <dsp:cNvPr id="0" name=""/>
        <dsp:cNvSpPr/>
      </dsp:nvSpPr>
      <dsp:spPr>
        <a:xfrm>
          <a:off x="4630191" y="9932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B6F52-9EFD-48E4-9F83-F975F74FC105}">
      <dsp:nvSpPr>
        <dsp:cNvPr id="0" name=""/>
        <dsp:cNvSpPr/>
      </dsp:nvSpPr>
      <dsp:spPr>
        <a:xfrm>
          <a:off x="4637642" y="1289501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EE50E-E6F7-477F-8A01-8C00D54FE292}">
      <dsp:nvSpPr>
        <dsp:cNvPr id="0" name=""/>
        <dsp:cNvSpPr/>
      </dsp:nvSpPr>
      <dsp:spPr>
        <a:xfrm>
          <a:off x="2067120" y="566238"/>
          <a:ext cx="1273646" cy="12737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Processes</a:t>
          </a:r>
        </a:p>
      </dsp:txBody>
      <dsp:txXfrm>
        <a:off x="2253641" y="752778"/>
        <a:ext cx="900604" cy="900698"/>
      </dsp:txXfrm>
    </dsp:sp>
    <dsp:sp modelId="{53C1D68F-10A7-47D9-88E7-721605677A39}">
      <dsp:nvSpPr>
        <dsp:cNvPr id="0" name=""/>
        <dsp:cNvSpPr/>
      </dsp:nvSpPr>
      <dsp:spPr>
        <a:xfrm>
          <a:off x="1972013" y="457418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55CE9-81AC-4BEC-9F15-A10DF8214B41}">
      <dsp:nvSpPr>
        <dsp:cNvPr id="0" name=""/>
        <dsp:cNvSpPr/>
      </dsp:nvSpPr>
      <dsp:spPr>
        <a:xfrm>
          <a:off x="1810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1479-7837-4013-84FB-F91FE1516AAE}">
      <dsp:nvSpPr>
        <dsp:cNvPr id="0" name=""/>
        <dsp:cNvSpPr/>
      </dsp:nvSpPr>
      <dsp:spPr>
        <a:xfrm>
          <a:off x="1542059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A150-D931-4CB9-B5B8-477691461261}">
      <dsp:nvSpPr>
        <dsp:cNvPr id="0" name=""/>
        <dsp:cNvSpPr/>
      </dsp:nvSpPr>
      <dsp:spPr>
        <a:xfrm>
          <a:off x="1273392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565F8-5517-44BA-B0DE-3D720641E549}">
      <dsp:nvSpPr>
        <dsp:cNvPr id="0" name=""/>
        <dsp:cNvSpPr/>
      </dsp:nvSpPr>
      <dsp:spPr>
        <a:xfrm>
          <a:off x="1004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3BC60-6421-47B5-AD3F-5FEEE3133DC1}">
      <dsp:nvSpPr>
        <dsp:cNvPr id="0" name=""/>
        <dsp:cNvSpPr/>
      </dsp:nvSpPr>
      <dsp:spPr>
        <a:xfrm>
          <a:off x="735621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D0F7C-FD64-416D-A92D-2FD4D61312F0}">
      <dsp:nvSpPr>
        <dsp:cNvPr id="0" name=""/>
        <dsp:cNvSpPr/>
      </dsp:nvSpPr>
      <dsp:spPr>
        <a:xfrm>
          <a:off x="466954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11F67-E007-483E-8BF4-A0DCB69C9587}">
      <dsp:nvSpPr>
        <dsp:cNvPr id="0" name=""/>
        <dsp:cNvSpPr/>
      </dsp:nvSpPr>
      <dsp:spPr>
        <a:xfrm>
          <a:off x="466077" y="0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Inputs</a:t>
          </a:r>
        </a:p>
      </dsp:txBody>
      <dsp:txXfrm>
        <a:off x="466077" y="0"/>
        <a:ext cx="1474379" cy="323565"/>
      </dsp:txXfrm>
    </dsp:sp>
    <dsp:sp modelId="{62E324C4-AFE1-4ADC-A0AA-2AB200652CD3}">
      <dsp:nvSpPr>
        <dsp:cNvPr id="0" name=""/>
        <dsp:cNvSpPr/>
      </dsp:nvSpPr>
      <dsp:spPr>
        <a:xfrm>
          <a:off x="1710797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6C20-CA3B-47F7-8755-F73335B89D2A}">
      <dsp:nvSpPr>
        <dsp:cNvPr id="0" name=""/>
        <dsp:cNvSpPr/>
      </dsp:nvSpPr>
      <dsp:spPr>
        <a:xfrm>
          <a:off x="1461853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1E3F3-8487-45ED-955E-ACB4F5348DE5}">
      <dsp:nvSpPr>
        <dsp:cNvPr id="0" name=""/>
        <dsp:cNvSpPr/>
      </dsp:nvSpPr>
      <dsp:spPr>
        <a:xfrm>
          <a:off x="121334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22735-33B3-4FC7-8D3C-C2A96516DD07}">
      <dsp:nvSpPr>
        <dsp:cNvPr id="0" name=""/>
        <dsp:cNvSpPr/>
      </dsp:nvSpPr>
      <dsp:spPr>
        <a:xfrm>
          <a:off x="96440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F6EF0-0412-40C9-93D7-16B7BB5B2D3E}">
      <dsp:nvSpPr>
        <dsp:cNvPr id="0" name=""/>
        <dsp:cNvSpPr/>
      </dsp:nvSpPr>
      <dsp:spPr>
        <a:xfrm>
          <a:off x="71589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1D1AE-7785-4B88-A34C-7E1A4E29B31D}">
      <dsp:nvSpPr>
        <dsp:cNvPr id="0" name=""/>
        <dsp:cNvSpPr/>
      </dsp:nvSpPr>
      <dsp:spPr>
        <a:xfrm>
          <a:off x="46695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E6B4A-9B7B-4F6D-875B-D6DFCF05336D}">
      <dsp:nvSpPr>
        <dsp:cNvPr id="0" name=""/>
        <dsp:cNvSpPr/>
      </dsp:nvSpPr>
      <dsp:spPr>
        <a:xfrm>
          <a:off x="466077" y="818222"/>
          <a:ext cx="1114988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Inputs</a:t>
          </a:r>
        </a:p>
      </dsp:txBody>
      <dsp:txXfrm>
        <a:off x="466077" y="818222"/>
        <a:ext cx="1114988" cy="323565"/>
      </dsp:txXfrm>
    </dsp:sp>
    <dsp:sp modelId="{6D6B2B07-2AC1-4F21-B54C-35B8FCEA45FE}">
      <dsp:nvSpPr>
        <dsp:cNvPr id="0" name=""/>
        <dsp:cNvSpPr/>
      </dsp:nvSpPr>
      <dsp:spPr>
        <a:xfrm>
          <a:off x="1972013" y="1686717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26BF0-DF17-4ACC-8F2D-698B9180CCFA}">
      <dsp:nvSpPr>
        <dsp:cNvPr id="0" name=""/>
        <dsp:cNvSpPr/>
      </dsp:nvSpPr>
      <dsp:spPr>
        <a:xfrm>
          <a:off x="1810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0B6B0-19CA-4A3C-8EC9-9B0ABEE4C857}">
      <dsp:nvSpPr>
        <dsp:cNvPr id="0" name=""/>
        <dsp:cNvSpPr/>
      </dsp:nvSpPr>
      <dsp:spPr>
        <a:xfrm>
          <a:off x="1542059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64D72-941C-4B8E-BDFF-330C7C40D9C6}">
      <dsp:nvSpPr>
        <dsp:cNvPr id="0" name=""/>
        <dsp:cNvSpPr/>
      </dsp:nvSpPr>
      <dsp:spPr>
        <a:xfrm>
          <a:off x="1273392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EA8C2-DF52-4C4E-A78C-A5D776325335}">
      <dsp:nvSpPr>
        <dsp:cNvPr id="0" name=""/>
        <dsp:cNvSpPr/>
      </dsp:nvSpPr>
      <dsp:spPr>
        <a:xfrm>
          <a:off x="1004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6492F-C78C-4D82-827E-8E3719E06E3F}">
      <dsp:nvSpPr>
        <dsp:cNvPr id="0" name=""/>
        <dsp:cNvSpPr/>
      </dsp:nvSpPr>
      <dsp:spPr>
        <a:xfrm>
          <a:off x="735621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BB596-5335-4D02-81D8-A26B63885CFF}">
      <dsp:nvSpPr>
        <dsp:cNvPr id="0" name=""/>
        <dsp:cNvSpPr/>
      </dsp:nvSpPr>
      <dsp:spPr>
        <a:xfrm>
          <a:off x="466954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B4DEB-00F9-47A8-B59A-38A2B8533D4A}">
      <dsp:nvSpPr>
        <dsp:cNvPr id="0" name=""/>
        <dsp:cNvSpPr/>
      </dsp:nvSpPr>
      <dsp:spPr>
        <a:xfrm>
          <a:off x="466077" y="1618238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Inputs</a:t>
          </a:r>
        </a:p>
      </dsp:txBody>
      <dsp:txXfrm>
        <a:off x="466077" y="1618238"/>
        <a:ext cx="1474379" cy="323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FE7C63-DC88-46E1-B7AD-4E65D16E35FE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5FB37-FCC8-4928-A3D1-11140F7E5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12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AC2E7B-49AA-4C18-89CD-355819276B8F}" type="slidenum">
              <a:rPr lang="en-US"/>
              <a:pPr/>
              <a:t>1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885968-E34C-4C16-91AB-0968DEFBC497}" type="slidenum">
              <a:rPr lang="en-US"/>
              <a:pPr/>
              <a:t>11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9494BE-1AFA-4416-9CDE-F852928707B7}" type="slidenum">
              <a:rPr lang="en-US"/>
              <a:pPr/>
              <a:t>12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F2597-684F-4073-8869-8C3D98BF72BF}" type="slidenum">
              <a:rPr lang="en-US"/>
              <a:pPr/>
              <a:t>13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192" indent="-291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44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02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60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189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276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34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592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160" eaLnBrk="1" hangingPunct="1"/>
            <a:fld id="{A4C37612-2C5E-4613-9BF3-7124DB9642E7}" type="slidenum">
              <a:rPr lang="en-CA" smtClean="0"/>
              <a:pPr defTabSz="933160" eaLnBrk="1" hangingPunct="1"/>
              <a:t>14</a:t>
            </a:fld>
            <a:endParaRPr lang="en-CA" smtClean="0"/>
          </a:p>
        </p:txBody>
      </p:sp>
      <p:sp>
        <p:nvSpPr>
          <p:cNvPr id="94211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275" y="227013"/>
            <a:ext cx="3025775" cy="2270125"/>
          </a:xfrm>
          <a:ln/>
        </p:spPr>
      </p:sp>
      <p:sp>
        <p:nvSpPr>
          <p:cNvPr id="94212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421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192" indent="-291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44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02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60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189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276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34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592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160" eaLnBrk="1" hangingPunct="1"/>
            <a:r>
              <a:rPr lang="en-CA" smtClean="0"/>
              <a:t>© International Institute of Business Analysis</a:t>
            </a:r>
            <a:r>
              <a:rPr lang="en-CA" baseline="30000" smtClean="0"/>
              <a:t>®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192" indent="-291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44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02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60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189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276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34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592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160" eaLnBrk="1" hangingPunct="1"/>
            <a:fld id="{4828432F-66A5-4D01-8E55-7EA77ACCCC6F}" type="slidenum">
              <a:rPr lang="en-CA" smtClean="0"/>
              <a:pPr defTabSz="933160" eaLnBrk="1" hangingPunct="1"/>
              <a:t>15</a:t>
            </a:fld>
            <a:endParaRPr lang="en-CA" smtClean="0"/>
          </a:p>
        </p:txBody>
      </p:sp>
      <p:sp>
        <p:nvSpPr>
          <p:cNvPr id="95235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275" y="227013"/>
            <a:ext cx="3025775" cy="2270125"/>
          </a:xfrm>
          <a:ln/>
        </p:spPr>
      </p:sp>
      <p:sp>
        <p:nvSpPr>
          <p:cNvPr id="95236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523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192" indent="-291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44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02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60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189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276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34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592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160" eaLnBrk="1" hangingPunct="1"/>
            <a:r>
              <a:rPr lang="en-CA" smtClean="0"/>
              <a:t>© International Institute of Business Analysis</a:t>
            </a:r>
            <a:r>
              <a:rPr lang="en-CA" baseline="30000" smtClean="0"/>
              <a:t>®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5963843" y="8684685"/>
            <a:ext cx="89296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8" tIns="46654" rIns="93308" bIns="46654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D8D713D-E8D8-4DD0-BBF9-EF1452F68441}" type="slidenum">
              <a:rPr lang="en-CA"/>
              <a:pPr algn="r" eaLnBrk="1" hangingPunct="1"/>
              <a:t>16</a:t>
            </a:fld>
            <a:endParaRPr lang="en-CA"/>
          </a:p>
        </p:txBody>
      </p:sp>
      <p:sp>
        <p:nvSpPr>
          <p:cNvPr id="9728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8275" y="227013"/>
            <a:ext cx="3025775" cy="2270125"/>
          </a:xfrm>
          <a:ln/>
        </p:spPr>
      </p:sp>
      <p:sp>
        <p:nvSpPr>
          <p:cNvPr id="97284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7285" name="Rectangle 6"/>
          <p:cNvSpPr txBox="1">
            <a:spLocks noGrp="1" noChangeArrowheads="1"/>
          </p:cNvSpPr>
          <p:nvPr/>
        </p:nvSpPr>
        <p:spPr bwMode="auto">
          <a:xfrm>
            <a:off x="0" y="8815918"/>
            <a:ext cx="5848350" cy="32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08" tIns="46654" rIns="93308" bIns="46654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300"/>
              <a:t>© International Institute of Business Analysis</a:t>
            </a:r>
            <a:r>
              <a:rPr lang="en-CA" sz="1300" baseline="30000"/>
              <a:t>®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4CBF8A-82AD-44BD-B96F-2DE3C1A3A372}" type="slidenum">
              <a:rPr lang="en-US"/>
              <a:pPr/>
              <a:t>17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F62B14-26C6-47FC-86AB-81FEECB7A0D9}" type="slidenum">
              <a:rPr lang="en-US"/>
              <a:pPr/>
              <a:t>18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ECBEBB-C4BB-4E85-B039-883AF4A3A5F1}" type="slidenum">
              <a:rPr lang="en-US"/>
              <a:pPr/>
              <a:t>19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24BD77-559A-44A1-B38A-0D4E34E48F72}" type="slidenum">
              <a:rPr lang="en-US"/>
              <a:pPr/>
              <a:t>20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72A31C-51AB-4928-BCB2-3C4AE2AAFAC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763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DEA37B-BCE4-4BFE-B3BE-F271953472C5}" type="slidenum">
              <a:rPr lang="en-US"/>
              <a:pPr/>
              <a:t>21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CEB522-CCBE-4871-B472-0CA87BC81920}" type="slidenum">
              <a:rPr lang="en-US"/>
              <a:pPr/>
              <a:t>22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1F78B8-9E48-433E-A7B9-5979406928D9}" type="slidenum">
              <a:rPr lang="en-US"/>
              <a:pPr/>
              <a:t>23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8192" indent="-291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644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302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9609" indent="-23329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6189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3276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934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5928" indent="-2332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33160" eaLnBrk="1" hangingPunct="1"/>
            <a:fld id="{46C2C93C-EB47-4456-838A-19EFD35462B5}" type="slidenum">
              <a:rPr lang="en-US" smtClean="0"/>
              <a:pPr defTabSz="933160" eaLnBrk="1" hangingPunct="1"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  <a:buClrTx/>
              <a:buFontTx/>
              <a:buNone/>
            </a:pPr>
            <a:fld id="{EFF1BAB5-E3A7-4CBA-AD03-F23F6D9A56D7}" type="slidenum">
              <a:rPr lang="en-US" sz="1200">
                <a:solidFill>
                  <a:schemeClr val="tx1"/>
                </a:solidFill>
                <a:latin typeface="Times New Roman" pitchFamily="18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246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461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46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0"/>
              </a:spcBef>
              <a:buClrTx/>
              <a:buFontTx/>
              <a:buNone/>
            </a:pPr>
            <a:fld id="{3FE73347-E107-4D74-A3DB-A3ACB0758787}" type="slidenum">
              <a:rPr lang="en-US" sz="1200">
                <a:solidFill>
                  <a:schemeClr val="tx1"/>
                </a:solidFill>
                <a:cs typeface="Arial" pitchFamily="34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sz="120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551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87647-E234-483B-8620-3E04EA288C9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760B7F-E4D8-44CF-AE33-5DF8948869CA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35523" y="688281"/>
            <a:ext cx="2586954" cy="3428999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6DBC68-AFEE-4373-86E4-7A3145CC9C34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134A9A-CF93-49DF-8CFA-4436E436D7E7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35523" y="686214"/>
            <a:ext cx="2586954" cy="3429001"/>
          </a:xfrm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DA54DC-5E57-4D83-83BE-57A83E620CC8}" type="slidenum">
              <a:rPr lang="en-US"/>
              <a:pPr/>
              <a:t>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dirty="0"/>
              <a:t>This presentation was created in the spring of 1999 and evolved via a series of presentation to Landmark customers who asked for clarification on the related topics of</a:t>
            </a:r>
          </a:p>
          <a:p>
            <a:pPr>
              <a:buFontTx/>
              <a:buChar char="•"/>
            </a:pPr>
            <a:r>
              <a:rPr lang="en-US" dirty="0"/>
              <a:t>What is Landmark’s Unix-to-Windows(NT) </a:t>
            </a:r>
            <a:r>
              <a:rPr lang="en-US" dirty="0" err="1"/>
              <a:t>transtion</a:t>
            </a:r>
            <a:r>
              <a:rPr lang="en-US" dirty="0"/>
              <a:t> strategy?  Is NT just for New Era?  Just for </a:t>
            </a:r>
            <a:r>
              <a:rPr lang="en-US" dirty="0" err="1"/>
              <a:t>GeoGraphix</a:t>
            </a:r>
            <a:r>
              <a:rPr lang="en-US" dirty="0"/>
              <a:t>?  </a:t>
            </a:r>
          </a:p>
          <a:p>
            <a:pPr>
              <a:buFontTx/>
              <a:buChar char="•"/>
            </a:pPr>
            <a:r>
              <a:rPr lang="en-US" dirty="0"/>
              <a:t>What’s the real story with Landmark’s New Era project?  Is it going to replace all of Landmark’s traditional products?  Does it represent Landmark’s Windows NT strategy?</a:t>
            </a:r>
          </a:p>
          <a:p>
            <a:pPr>
              <a:buFontTx/>
              <a:buChar char="•"/>
            </a:pPr>
            <a:r>
              <a:rPr lang="en-US" dirty="0"/>
              <a:t>What’s the “big picture” role of </a:t>
            </a:r>
            <a:r>
              <a:rPr lang="en-US" dirty="0" err="1"/>
              <a:t>GeoGraphix</a:t>
            </a:r>
            <a:r>
              <a:rPr lang="en-US" dirty="0"/>
              <a:t>?  Is Landmark really committed to making </a:t>
            </a:r>
            <a:r>
              <a:rPr lang="en-US" dirty="0" err="1"/>
              <a:t>GeoGraphix</a:t>
            </a:r>
            <a:r>
              <a:rPr lang="en-US" dirty="0"/>
              <a:t> a market success?  Is </a:t>
            </a:r>
            <a:r>
              <a:rPr lang="en-US" dirty="0" err="1"/>
              <a:t>GeoGraphix</a:t>
            </a:r>
            <a:r>
              <a:rPr lang="en-US" dirty="0"/>
              <a:t> going to be made obsolete by New Era?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33C919-636F-4BEB-96B2-FB99F9F4B4AB}" type="slidenum">
              <a:rPr lang="en-US"/>
              <a:pPr/>
              <a:t>9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A9BCE-8506-47A0-8DD1-0C221E0FF4B0}" type="slidenum">
              <a:rPr lang="en-US"/>
              <a:pPr/>
              <a:t>10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5272" y="905934"/>
            <a:ext cx="2562225" cy="34163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417484"/>
            <a:ext cx="6477000" cy="4343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D6A9-D3E9-4D75-9ABE-69A578A0D7F2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8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D6A9-D3E9-4D75-9ABE-69A578A0D7F2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60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D6A9-D3E9-4D75-9ABE-69A578A0D7F2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68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0BAD461-0542-463A-879A-507BC626C1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0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3B71DA3-00E9-4BED-8C61-666D9C9975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21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295400"/>
            <a:ext cx="44958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4958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4958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9144000" cy="457200"/>
          </a:xfrm>
        </p:spPr>
        <p:txBody>
          <a:bodyPr/>
          <a:lstStyle>
            <a:lvl1pPr algn="l">
              <a:spcAft>
                <a:spcPct val="0"/>
              </a:spcAft>
              <a:defRPr sz="1400" b="0">
                <a:solidFill>
                  <a:srgbClr val="8EA3FA"/>
                </a:solidFill>
                <a:latin typeface="Arial" charset="0"/>
              </a:defRPr>
            </a:lvl1pPr>
          </a:lstStyle>
          <a:p>
            <a:endParaRPr lang="en-US" sz="1600">
              <a:solidFill>
                <a:srgbClr val="D5D5FF"/>
              </a:solidFill>
              <a:latin typeface="Arial"/>
            </a:endParaRPr>
          </a:p>
          <a:p>
            <a:endParaRPr lang="en-US" sz="1600">
              <a:solidFill>
                <a:srgbClr val="D5D5FF"/>
              </a:solidFill>
              <a:latin typeface="Arial"/>
            </a:endParaRPr>
          </a:p>
          <a:p>
            <a:pPr algn="ctr">
              <a:spcAft>
                <a:spcPct val="30000"/>
              </a:spcAft>
            </a:pPr>
            <a:endParaRPr lang="en-US" b="1"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D6A9-D3E9-4D75-9ABE-69A578A0D7F2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68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D6A9-D3E9-4D75-9ABE-69A578A0D7F2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48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D6A9-D3E9-4D75-9ABE-69A578A0D7F2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29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D6A9-D3E9-4D75-9ABE-69A578A0D7F2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1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D6A9-D3E9-4D75-9ABE-69A578A0D7F2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78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D6A9-D3E9-4D75-9ABE-69A578A0D7F2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23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D6A9-D3E9-4D75-9ABE-69A578A0D7F2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5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CD6A9-D3E9-4D75-9ABE-69A578A0D7F2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2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CD6A9-D3E9-4D75-9ABE-69A578A0D7F2}" type="datetimeFigureOut">
              <a:rPr lang="en-US" smtClean="0"/>
              <a:t>6/7/2013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6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9.png"/><Relationship Id="rId9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dlittleweb.com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2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00" y="1427913"/>
            <a:ext cx="4596399" cy="3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28600"/>
            <a:ext cx="6705600" cy="2286000"/>
          </a:xfrm>
        </p:spPr>
        <p:txBody>
          <a:bodyPr/>
          <a:lstStyle/>
          <a:p>
            <a:r>
              <a:rPr lang="en-US" dirty="0"/>
              <a:t>Integrating Software by Integrating People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667000"/>
            <a:ext cx="5410200" cy="1752600"/>
          </a:xfrm>
        </p:spPr>
        <p:txBody>
          <a:bodyPr/>
          <a:lstStyle/>
          <a:p>
            <a:pPr algn="l"/>
            <a:r>
              <a:rPr lang="en-US" dirty="0"/>
              <a:t>Todd Little</a:t>
            </a:r>
          </a:p>
          <a:p>
            <a:pPr algn="l"/>
            <a:r>
              <a:rPr lang="en-US" dirty="0"/>
              <a:t>Sr. Development Manager</a:t>
            </a:r>
          </a:p>
        </p:txBody>
      </p:sp>
      <p:grpSp>
        <p:nvGrpSpPr>
          <p:cNvPr id="2054" name="Group 6"/>
          <p:cNvGrpSpPr>
            <a:grpSpLocks/>
          </p:cNvGrpSpPr>
          <p:nvPr/>
        </p:nvGrpSpPr>
        <p:grpSpPr bwMode="auto">
          <a:xfrm>
            <a:off x="0" y="4875213"/>
            <a:ext cx="9144000" cy="1220787"/>
            <a:chOff x="0" y="3057"/>
            <a:chExt cx="5760" cy="769"/>
          </a:xfrm>
        </p:grpSpPr>
        <p:pic>
          <p:nvPicPr>
            <p:cNvPr id="2055" name="Picture 7" descr="GEOPROBE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57"/>
              <a:ext cx="974" cy="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3DVIEW23H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9" y="3057"/>
              <a:ext cx="1004" cy="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7_resWDollars hire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" y="3057"/>
              <a:ext cx="1064" cy="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platfor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7" y="3057"/>
              <a:ext cx="913" cy="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Asset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057"/>
              <a:ext cx="912" cy="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GeoAtlas2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" y="3057"/>
              <a:ext cx="940" cy="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6950"/>
            <a:ext cx="91440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20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400"/>
              <a:t>But software is developed in Houston, Austin, Denver and Calgary</a:t>
            </a:r>
          </a:p>
        </p:txBody>
      </p:sp>
      <p:grpSp>
        <p:nvGrpSpPr>
          <p:cNvPr id="9231" name="Group 15"/>
          <p:cNvGrpSpPr>
            <a:grpSpLocks/>
          </p:cNvGrpSpPr>
          <p:nvPr/>
        </p:nvGrpSpPr>
        <p:grpSpPr bwMode="auto">
          <a:xfrm>
            <a:off x="685800" y="1524000"/>
            <a:ext cx="5899150" cy="4418013"/>
            <a:chOff x="432" y="960"/>
            <a:chExt cx="3716" cy="2783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960"/>
              <a:ext cx="3716" cy="2783"/>
            </a:xfrm>
            <a:prstGeom prst="rect">
              <a:avLst/>
            </a:prstGeom>
            <a:noFill/>
            <a:ln w="25400">
              <a:solidFill>
                <a:srgbClr val="CF0E3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9221" name="Object 5"/>
            <p:cNvGraphicFramePr>
              <a:graphicFrameLocks noChangeAspect="1"/>
            </p:cNvGraphicFramePr>
            <p:nvPr/>
          </p:nvGraphicFramePr>
          <p:xfrm>
            <a:off x="2262" y="2940"/>
            <a:ext cx="18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6" name="ClipArt" r:id="rId5" imgW="3693960" imgH="3465360" progId="MS_ClipArt_Gallery.2">
                    <p:embed/>
                  </p:oleObj>
                </mc:Choice>
                <mc:Fallback>
                  <p:oleObj name="ClipArt" r:id="rId5" imgW="3693960" imgH="34653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2" y="2940"/>
                          <a:ext cx="186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2" name="Object 6"/>
            <p:cNvGraphicFramePr>
              <a:graphicFrameLocks noChangeAspect="1"/>
            </p:cNvGraphicFramePr>
            <p:nvPr/>
          </p:nvGraphicFramePr>
          <p:xfrm>
            <a:off x="1450" y="1004"/>
            <a:ext cx="18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7" name="ClipArt" r:id="rId7" imgW="3693960" imgH="3465360" progId="MS_ClipArt_Gallery.2">
                    <p:embed/>
                  </p:oleObj>
                </mc:Choice>
                <mc:Fallback>
                  <p:oleObj name="ClipArt" r:id="rId7" imgW="3693960" imgH="34653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0" y="1004"/>
                          <a:ext cx="186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3" name="Object 7"/>
            <p:cNvGraphicFramePr>
              <a:graphicFrameLocks noChangeAspect="1"/>
            </p:cNvGraphicFramePr>
            <p:nvPr/>
          </p:nvGraphicFramePr>
          <p:xfrm>
            <a:off x="1642" y="2156"/>
            <a:ext cx="182" cy="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8" name="ClipArt" r:id="rId8" imgW="3693960" imgH="3465360" progId="MS_ClipArt_Gallery.2">
                    <p:embed/>
                  </p:oleObj>
                </mc:Choice>
                <mc:Fallback>
                  <p:oleObj name="ClipArt" r:id="rId8" imgW="3693960" imgH="34653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2" y="2156"/>
                          <a:ext cx="182" cy="1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4" name="Object 8"/>
            <p:cNvGraphicFramePr>
              <a:graphicFrameLocks noChangeAspect="1"/>
            </p:cNvGraphicFramePr>
            <p:nvPr/>
          </p:nvGraphicFramePr>
          <p:xfrm>
            <a:off x="2116" y="2909"/>
            <a:ext cx="182" cy="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9" name="ClipArt" r:id="rId9" imgW="3693960" imgH="3465360" progId="MS_ClipArt_Gallery.2">
                    <p:embed/>
                  </p:oleObj>
                </mc:Choice>
                <mc:Fallback>
                  <p:oleObj name="ClipArt" r:id="rId9" imgW="3693960" imgH="346536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6" y="2909"/>
                          <a:ext cx="182" cy="1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137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the Leaders Did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17638"/>
            <a:ext cx="3810000" cy="452596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/>
              <a:t>The best way to  integrate our software is to make sure we integrate our people</a:t>
            </a:r>
          </a:p>
        </p:txBody>
      </p:sp>
      <p:pic>
        <p:nvPicPr>
          <p:cNvPr id="37894" name="Picture 6" descr="200150419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1925"/>
            <a:ext cx="434340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Bridge-the-g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4625"/>
            <a:ext cx="4724400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1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     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143000" y="1905000"/>
            <a:ext cx="6705600" cy="4267200"/>
          </a:xfrm>
          <a:prstGeom prst="rect">
            <a:avLst/>
          </a:prstGeom>
          <a:solidFill>
            <a:srgbClr val="CCCC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A5A5FF"/>
                </a:solidFill>
              </a14:hiddenFill>
            </a:ext>
          </a:extLst>
        </p:spPr>
        <p:txBody>
          <a:bodyPr/>
          <a:lstStyle/>
          <a:p>
            <a:r>
              <a:rPr lang="en-US"/>
              <a:t>Get the Right People</a:t>
            </a:r>
          </a:p>
        </p:txBody>
      </p:sp>
      <p:sp>
        <p:nvSpPr>
          <p:cNvPr id="3077" name="Oval 5"/>
          <p:cNvSpPr>
            <a:spLocks noChangeArrowheads="1"/>
          </p:cNvSpPr>
          <p:nvPr/>
        </p:nvSpPr>
        <p:spPr bwMode="auto">
          <a:xfrm>
            <a:off x="2514600" y="3733800"/>
            <a:ext cx="2133600" cy="2133600"/>
          </a:xfrm>
          <a:prstGeom prst="ellipse">
            <a:avLst/>
          </a:prstGeom>
          <a:solidFill>
            <a:srgbClr val="99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Oval 6"/>
          <p:cNvSpPr>
            <a:spLocks noChangeArrowheads="1"/>
          </p:cNvSpPr>
          <p:nvPr/>
        </p:nvSpPr>
        <p:spPr bwMode="auto">
          <a:xfrm>
            <a:off x="2362200" y="2057400"/>
            <a:ext cx="2209800" cy="2209800"/>
          </a:xfrm>
          <a:prstGeom prst="ellipse">
            <a:avLst/>
          </a:prstGeom>
          <a:solidFill>
            <a:srgbClr val="A5A5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514600" y="27432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Tahoma" pitchFamily="34" charset="0"/>
                <a:cs typeface="Times New Roman" pitchFamily="18" charset="0"/>
              </a:rPr>
              <a:t>Passion</a:t>
            </a:r>
          </a:p>
        </p:txBody>
      </p:sp>
      <p:sp>
        <p:nvSpPr>
          <p:cNvPr id="3080" name="Oval 8"/>
          <p:cNvSpPr>
            <a:spLocks noChangeArrowheads="1"/>
          </p:cNvSpPr>
          <p:nvPr/>
        </p:nvSpPr>
        <p:spPr bwMode="auto">
          <a:xfrm>
            <a:off x="3962400" y="2743200"/>
            <a:ext cx="2133600" cy="2133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724400" y="3505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Ability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438400" y="4724400"/>
            <a:ext cx="2209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>Organizational  Fit</a:t>
            </a:r>
          </a:p>
        </p:txBody>
      </p:sp>
      <p:sp>
        <p:nvSpPr>
          <p:cNvPr id="3083" name="Oval 11"/>
          <p:cNvSpPr>
            <a:spLocks noChangeArrowheads="1"/>
          </p:cNvSpPr>
          <p:nvPr/>
        </p:nvSpPr>
        <p:spPr bwMode="auto">
          <a:xfrm>
            <a:off x="2362200" y="2057400"/>
            <a:ext cx="2209800" cy="22098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Oval 12"/>
          <p:cNvSpPr>
            <a:spLocks noChangeArrowheads="1"/>
          </p:cNvSpPr>
          <p:nvPr/>
        </p:nvSpPr>
        <p:spPr bwMode="auto">
          <a:xfrm>
            <a:off x="2514600" y="3733800"/>
            <a:ext cx="2133600" cy="21336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00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Freeform 13"/>
          <p:cNvSpPr>
            <a:spLocks/>
          </p:cNvSpPr>
          <p:nvPr/>
        </p:nvSpPr>
        <p:spPr bwMode="auto">
          <a:xfrm>
            <a:off x="3956050" y="3805238"/>
            <a:ext cx="277813" cy="331787"/>
          </a:xfrm>
          <a:custGeom>
            <a:avLst/>
            <a:gdLst>
              <a:gd name="T0" fmla="*/ 6 w 175"/>
              <a:gd name="T1" fmla="*/ 0 h 209"/>
              <a:gd name="T2" fmla="*/ 36 w 175"/>
              <a:gd name="T3" fmla="*/ 12 h 209"/>
              <a:gd name="T4" fmla="*/ 85 w 175"/>
              <a:gd name="T5" fmla="*/ 35 h 209"/>
              <a:gd name="T6" fmla="*/ 99 w 175"/>
              <a:gd name="T7" fmla="*/ 44 h 209"/>
              <a:gd name="T8" fmla="*/ 111 w 175"/>
              <a:gd name="T9" fmla="*/ 51 h 209"/>
              <a:gd name="T10" fmla="*/ 133 w 175"/>
              <a:gd name="T11" fmla="*/ 65 h 209"/>
              <a:gd name="T12" fmla="*/ 156 w 175"/>
              <a:gd name="T13" fmla="*/ 78 h 209"/>
              <a:gd name="T14" fmla="*/ 175 w 175"/>
              <a:gd name="T15" fmla="*/ 95 h 209"/>
              <a:gd name="T16" fmla="*/ 166 w 175"/>
              <a:gd name="T17" fmla="*/ 101 h 209"/>
              <a:gd name="T18" fmla="*/ 160 w 175"/>
              <a:gd name="T19" fmla="*/ 110 h 209"/>
              <a:gd name="T20" fmla="*/ 144 w 175"/>
              <a:gd name="T21" fmla="*/ 123 h 209"/>
              <a:gd name="T22" fmla="*/ 105 w 175"/>
              <a:gd name="T23" fmla="*/ 153 h 209"/>
              <a:gd name="T24" fmla="*/ 88 w 175"/>
              <a:gd name="T25" fmla="*/ 168 h 209"/>
              <a:gd name="T26" fmla="*/ 67 w 175"/>
              <a:gd name="T27" fmla="*/ 180 h 209"/>
              <a:gd name="T28" fmla="*/ 46 w 175"/>
              <a:gd name="T29" fmla="*/ 192 h 209"/>
              <a:gd name="T30" fmla="*/ 28 w 175"/>
              <a:gd name="T31" fmla="*/ 204 h 209"/>
              <a:gd name="T32" fmla="*/ 19 w 175"/>
              <a:gd name="T33" fmla="*/ 207 h 209"/>
              <a:gd name="T34" fmla="*/ 16 w 175"/>
              <a:gd name="T35" fmla="*/ 189 h 209"/>
              <a:gd name="T36" fmla="*/ 4 w 175"/>
              <a:gd name="T37" fmla="*/ 128 h 209"/>
              <a:gd name="T38" fmla="*/ 0 w 175"/>
              <a:gd name="T39" fmla="*/ 99 h 209"/>
              <a:gd name="T40" fmla="*/ 4 w 175"/>
              <a:gd name="T41" fmla="*/ 71 h 209"/>
              <a:gd name="T42" fmla="*/ 6 w 175"/>
              <a:gd name="T43" fmla="*/ 0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75" h="209">
                <a:moveTo>
                  <a:pt x="6" y="0"/>
                </a:moveTo>
                <a:cubicBezTo>
                  <a:pt x="15" y="4"/>
                  <a:pt x="27" y="10"/>
                  <a:pt x="36" y="12"/>
                </a:cubicBezTo>
                <a:cubicBezTo>
                  <a:pt x="52" y="20"/>
                  <a:pt x="69" y="25"/>
                  <a:pt x="85" y="35"/>
                </a:cubicBezTo>
                <a:cubicBezTo>
                  <a:pt x="90" y="38"/>
                  <a:pt x="94" y="41"/>
                  <a:pt x="99" y="44"/>
                </a:cubicBezTo>
                <a:cubicBezTo>
                  <a:pt x="103" y="46"/>
                  <a:pt x="111" y="51"/>
                  <a:pt x="111" y="51"/>
                </a:cubicBezTo>
                <a:cubicBezTo>
                  <a:pt x="116" y="57"/>
                  <a:pt x="125" y="61"/>
                  <a:pt x="133" y="65"/>
                </a:cubicBezTo>
                <a:cubicBezTo>
                  <a:pt x="138" y="71"/>
                  <a:pt x="148" y="76"/>
                  <a:pt x="156" y="78"/>
                </a:cubicBezTo>
                <a:cubicBezTo>
                  <a:pt x="161" y="86"/>
                  <a:pt x="167" y="91"/>
                  <a:pt x="175" y="95"/>
                </a:cubicBezTo>
                <a:cubicBezTo>
                  <a:pt x="172" y="97"/>
                  <a:pt x="168" y="98"/>
                  <a:pt x="166" y="101"/>
                </a:cubicBezTo>
                <a:cubicBezTo>
                  <a:pt x="158" y="113"/>
                  <a:pt x="173" y="102"/>
                  <a:pt x="160" y="110"/>
                </a:cubicBezTo>
                <a:cubicBezTo>
                  <a:pt x="156" y="116"/>
                  <a:pt x="150" y="119"/>
                  <a:pt x="144" y="123"/>
                </a:cubicBezTo>
                <a:cubicBezTo>
                  <a:pt x="136" y="137"/>
                  <a:pt x="118" y="143"/>
                  <a:pt x="105" y="153"/>
                </a:cubicBezTo>
                <a:cubicBezTo>
                  <a:pt x="101" y="159"/>
                  <a:pt x="94" y="164"/>
                  <a:pt x="88" y="168"/>
                </a:cubicBezTo>
                <a:cubicBezTo>
                  <a:pt x="82" y="176"/>
                  <a:pt x="77" y="178"/>
                  <a:pt x="67" y="180"/>
                </a:cubicBezTo>
                <a:cubicBezTo>
                  <a:pt x="61" y="187"/>
                  <a:pt x="55" y="191"/>
                  <a:pt x="46" y="192"/>
                </a:cubicBezTo>
                <a:cubicBezTo>
                  <a:pt x="41" y="198"/>
                  <a:pt x="36" y="202"/>
                  <a:pt x="28" y="204"/>
                </a:cubicBezTo>
                <a:cubicBezTo>
                  <a:pt x="27" y="204"/>
                  <a:pt x="20" y="209"/>
                  <a:pt x="19" y="207"/>
                </a:cubicBezTo>
                <a:cubicBezTo>
                  <a:pt x="16" y="201"/>
                  <a:pt x="16" y="189"/>
                  <a:pt x="16" y="189"/>
                </a:cubicBezTo>
                <a:cubicBezTo>
                  <a:pt x="15" y="170"/>
                  <a:pt x="12" y="145"/>
                  <a:pt x="4" y="128"/>
                </a:cubicBezTo>
                <a:cubicBezTo>
                  <a:pt x="2" y="118"/>
                  <a:pt x="1" y="109"/>
                  <a:pt x="0" y="99"/>
                </a:cubicBezTo>
                <a:cubicBezTo>
                  <a:pt x="1" y="88"/>
                  <a:pt x="3" y="82"/>
                  <a:pt x="4" y="71"/>
                </a:cubicBezTo>
                <a:cubicBezTo>
                  <a:pt x="2" y="46"/>
                  <a:pt x="2" y="25"/>
                  <a:pt x="6" y="0"/>
                </a:cubicBezTo>
                <a:close/>
              </a:path>
            </a:pathLst>
          </a:custGeom>
          <a:solidFill>
            <a:srgbClr val="F40000"/>
          </a:solidFill>
          <a:ln w="9525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3048000" y="3810000"/>
            <a:ext cx="609600" cy="409575"/>
          </a:xfrm>
          <a:custGeom>
            <a:avLst/>
            <a:gdLst>
              <a:gd name="G0" fmla="+- 13100 0 0"/>
              <a:gd name="G1" fmla="+- 6424 0 0"/>
              <a:gd name="G2" fmla="+- 21600 0 6424"/>
              <a:gd name="G3" fmla="+- 10800 0 6424"/>
              <a:gd name="G4" fmla="+- 21600 0 13100"/>
              <a:gd name="G5" fmla="*/ G4 G3 10800"/>
              <a:gd name="G6" fmla="+- 21600 0 G5"/>
              <a:gd name="T0" fmla="*/ 13100 w 21600"/>
              <a:gd name="T1" fmla="*/ 0 h 21600"/>
              <a:gd name="T2" fmla="*/ 0 w 21600"/>
              <a:gd name="T3" fmla="*/ 10800 h 21600"/>
              <a:gd name="T4" fmla="*/ 131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3100" y="0"/>
                </a:moveTo>
                <a:lnTo>
                  <a:pt x="13100" y="6424"/>
                </a:lnTo>
                <a:lnTo>
                  <a:pt x="3375" y="6424"/>
                </a:lnTo>
                <a:lnTo>
                  <a:pt x="3375" y="15176"/>
                </a:lnTo>
                <a:lnTo>
                  <a:pt x="13100" y="15176"/>
                </a:lnTo>
                <a:lnTo>
                  <a:pt x="131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6424"/>
                </a:moveTo>
                <a:lnTo>
                  <a:pt x="1350" y="15176"/>
                </a:lnTo>
                <a:lnTo>
                  <a:pt x="2700" y="15176"/>
                </a:lnTo>
                <a:lnTo>
                  <a:pt x="2700" y="6424"/>
                </a:lnTo>
                <a:close/>
              </a:path>
              <a:path w="21600" h="21600">
                <a:moveTo>
                  <a:pt x="0" y="6424"/>
                </a:moveTo>
                <a:lnTo>
                  <a:pt x="0" y="15176"/>
                </a:lnTo>
                <a:lnTo>
                  <a:pt x="675" y="15176"/>
                </a:lnTo>
                <a:lnTo>
                  <a:pt x="675" y="6424"/>
                </a:lnTo>
                <a:close/>
              </a:path>
            </a:pathLst>
          </a:custGeom>
          <a:solidFill>
            <a:srgbClr val="F4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5181600" y="5181600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144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Clr>
                <a:srgbClr val="333399"/>
              </a:buClr>
              <a:buFont typeface="Wingdings" pitchFamily="2" charset="2"/>
              <a:buNone/>
            </a:pPr>
            <a:r>
              <a:rPr lang="en-US" sz="2800" b="1">
                <a:solidFill>
                  <a:schemeClr val="accent2"/>
                </a:solidFill>
                <a:cs typeface="Times New Roman" pitchFamily="18" charset="0"/>
              </a:rPr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4117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92100" y="392113"/>
            <a:ext cx="81661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A5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4400">
                <a:solidFill>
                  <a:schemeClr val="tx2"/>
                </a:solidFill>
              </a:rPr>
              <a:t>Get Alignment on the Purpose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441325" y="1601788"/>
            <a:ext cx="8191500" cy="3773487"/>
            <a:chOff x="278" y="1009"/>
            <a:chExt cx="5160" cy="2377"/>
          </a:xfrm>
        </p:grpSpPr>
        <p:pic>
          <p:nvPicPr>
            <p:cNvPr id="38916" name="Picture 4" descr="Barr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4" y="1880"/>
              <a:ext cx="1254" cy="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7" name="Picture 5" descr="Dollar sign pg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" y="1369"/>
              <a:ext cx="744" cy="1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918" name="Picture 6" descr="Pyramid pg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" y="1073"/>
              <a:ext cx="2215" cy="2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19" name="Text Box 7"/>
            <p:cNvSpPr txBox="1">
              <a:spLocks noChangeArrowheads="1"/>
            </p:cNvSpPr>
            <p:nvPr/>
          </p:nvSpPr>
          <p:spPr bwMode="auto">
            <a:xfrm>
              <a:off x="550" y="1166"/>
              <a:ext cx="59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  <a:spcAft>
                  <a:spcPct val="35000"/>
                </a:spcAft>
                <a:buClr>
                  <a:srgbClr val="FFCC66"/>
                </a:buClr>
              </a:pPr>
              <a:r>
                <a:rPr lang="en-US" sz="2400" b="1"/>
                <a:t>Input</a:t>
              </a:r>
            </a:p>
          </p:txBody>
        </p:sp>
        <p:sp>
          <p:nvSpPr>
            <p:cNvPr id="38920" name="Text Box 8"/>
            <p:cNvSpPr txBox="1">
              <a:spLocks noChangeArrowheads="1"/>
            </p:cNvSpPr>
            <p:nvPr/>
          </p:nvSpPr>
          <p:spPr bwMode="auto">
            <a:xfrm>
              <a:off x="4295" y="1358"/>
              <a:ext cx="85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  <a:spcAft>
                  <a:spcPct val="35000"/>
                </a:spcAft>
                <a:buClr>
                  <a:srgbClr val="FFCC66"/>
                </a:buClr>
              </a:pPr>
              <a:r>
                <a:rPr lang="en-US" sz="2400" b="1"/>
                <a:t>Output</a:t>
              </a:r>
            </a:p>
          </p:txBody>
        </p:sp>
        <p:sp>
          <p:nvSpPr>
            <p:cNvPr id="38921" name="Text Box 9"/>
            <p:cNvSpPr txBox="1">
              <a:spLocks noChangeArrowheads="1"/>
            </p:cNvSpPr>
            <p:nvPr/>
          </p:nvSpPr>
          <p:spPr bwMode="auto">
            <a:xfrm>
              <a:off x="1898" y="3156"/>
              <a:ext cx="142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  <a:spcAft>
                  <a:spcPct val="35000"/>
                </a:spcAft>
                <a:buClr>
                  <a:srgbClr val="FFCC66"/>
                </a:buClr>
              </a:pPr>
              <a:r>
                <a:rPr lang="en-US" sz="2400" b="1"/>
                <a:t>I</a:t>
              </a:r>
              <a:r>
                <a:rPr lang="en-US" sz="2400" b="1" baseline="30000"/>
                <a:t>2</a:t>
              </a:r>
              <a:r>
                <a:rPr lang="en-US" sz="2400" b="1"/>
                <a:t> Enterprise</a:t>
              </a:r>
            </a:p>
          </p:txBody>
        </p:sp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>
              <a:off x="1357" y="1009"/>
              <a:ext cx="2322" cy="21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38923" name="Line 11"/>
            <p:cNvSpPr>
              <a:spLocks noChangeShapeType="1"/>
            </p:cNvSpPr>
            <p:nvPr/>
          </p:nvSpPr>
          <p:spPr bwMode="auto">
            <a:xfrm>
              <a:off x="1035" y="2024"/>
              <a:ext cx="739" cy="0"/>
            </a:xfrm>
            <a:prstGeom prst="line">
              <a:avLst/>
            </a:prstGeom>
            <a:noFill/>
            <a:ln w="76200">
              <a:solidFill>
                <a:srgbClr val="FFFFCC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38924" name="Line 12"/>
            <p:cNvSpPr>
              <a:spLocks noChangeShapeType="1"/>
            </p:cNvSpPr>
            <p:nvPr/>
          </p:nvSpPr>
          <p:spPr bwMode="auto">
            <a:xfrm>
              <a:off x="3349" y="2094"/>
              <a:ext cx="739" cy="0"/>
            </a:xfrm>
            <a:prstGeom prst="line">
              <a:avLst/>
            </a:prstGeom>
            <a:noFill/>
            <a:ln w="76200">
              <a:solidFill>
                <a:srgbClr val="FFFFCC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462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fld id="{9DA6E185-55FB-4D96-9FE8-5874CC140C17}" type="slidenum">
              <a:rPr lang="en-US" smtClean="0"/>
              <a:pPr algn="l" eaLnBrk="1" hangingPunct="1"/>
              <a:t>14</a:t>
            </a:fld>
            <a:endParaRPr lang="en-US" smtClean="0"/>
          </a:p>
        </p:txBody>
      </p:sp>
      <p:sp>
        <p:nvSpPr>
          <p:cNvPr id="36867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smtClean="0"/>
              <a:t>The Purpose Alignment Model</a:t>
            </a:r>
          </a:p>
        </p:txBody>
      </p:sp>
      <p:pic>
        <p:nvPicPr>
          <p:cNvPr id="36868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125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fld id="{C289B0EF-A372-4F17-B797-045FB1D5B98B}" type="slidenum">
              <a:rPr lang="en-US" smtClean="0"/>
              <a:pPr algn="l" eaLnBrk="1" hangingPunct="1"/>
              <a:t>15</a:t>
            </a:fld>
            <a:endParaRPr lang="en-US" smtClean="0"/>
          </a:p>
        </p:txBody>
      </p:sp>
      <p:sp>
        <p:nvSpPr>
          <p:cNvPr id="37891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smtClean="0"/>
              <a:t>In Practice</a:t>
            </a:r>
          </a:p>
        </p:txBody>
      </p:sp>
      <p:pic>
        <p:nvPicPr>
          <p:cNvPr id="37892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16"/>
          <p:cNvSpPr txBox="1">
            <a:spLocks noChangeArrowheads="1"/>
          </p:cNvSpPr>
          <p:nvPr/>
        </p:nvSpPr>
        <p:spPr bwMode="auto">
          <a:xfrm>
            <a:off x="2063750" y="1828800"/>
            <a:ext cx="266065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latin typeface="Bradley Hand ITC" pitchFamily="66" charset="0"/>
              </a:rPr>
              <a:t>CAN WE 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CREATE A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DIFFERENTIATED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PARTNERSHIP?</a:t>
            </a:r>
          </a:p>
        </p:txBody>
      </p:sp>
      <p:sp>
        <p:nvSpPr>
          <p:cNvPr id="37894" name="Text Box 17"/>
          <p:cNvSpPr txBox="1">
            <a:spLocks noChangeArrowheads="1"/>
          </p:cNvSpPr>
          <p:nvPr/>
        </p:nvSpPr>
        <p:spPr bwMode="auto">
          <a:xfrm>
            <a:off x="5029200" y="2178050"/>
            <a:ext cx="274637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>
                <a:latin typeface="Bradley Hand ITC" pitchFamily="66" charset="0"/>
              </a:rPr>
              <a:t>INNOVATE, </a:t>
            </a:r>
          </a:p>
          <a:p>
            <a:pPr algn="ctr"/>
            <a:r>
              <a:rPr lang="en-US" sz="2800" b="1">
                <a:latin typeface="Bradley Hand ITC" pitchFamily="66" charset="0"/>
              </a:rPr>
              <a:t>CREATE</a:t>
            </a:r>
          </a:p>
        </p:txBody>
      </p:sp>
      <p:sp>
        <p:nvSpPr>
          <p:cNvPr id="37895" name="Text Box 18"/>
          <p:cNvSpPr txBox="1">
            <a:spLocks noChangeArrowheads="1"/>
          </p:cNvSpPr>
          <p:nvPr/>
        </p:nvSpPr>
        <p:spPr bwMode="auto">
          <a:xfrm>
            <a:off x="2286000" y="4235450"/>
            <a:ext cx="2438400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>
                <a:latin typeface="Bradley Hand ITC" pitchFamily="66" charset="0"/>
              </a:rPr>
              <a:t>MINIMIZE /</a:t>
            </a:r>
          </a:p>
          <a:p>
            <a:pPr algn="ctr"/>
            <a:r>
              <a:rPr lang="en-US" sz="2800" b="1">
                <a:latin typeface="Bradley Hand ITC" pitchFamily="66" charset="0"/>
              </a:rPr>
              <a:t>ELIMINATE</a:t>
            </a:r>
          </a:p>
        </p:txBody>
      </p:sp>
      <p:sp>
        <p:nvSpPr>
          <p:cNvPr id="37896" name="Text Box 19"/>
          <p:cNvSpPr txBox="1">
            <a:spLocks noChangeArrowheads="1"/>
          </p:cNvSpPr>
          <p:nvPr/>
        </p:nvSpPr>
        <p:spPr bwMode="auto">
          <a:xfrm>
            <a:off x="5029200" y="3886200"/>
            <a:ext cx="2667000" cy="2227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>
                <a:latin typeface="Bradley Hand ITC" pitchFamily="66" charset="0"/>
              </a:rPr>
              <a:t>ACHIEVE AND</a:t>
            </a:r>
          </a:p>
          <a:p>
            <a:pPr algn="ctr"/>
            <a:r>
              <a:rPr lang="en-US" sz="2800" b="1">
                <a:latin typeface="Bradley Hand ITC" pitchFamily="66" charset="0"/>
              </a:rPr>
              <a:t>MAINTAIN PARITY, MIMIC, SIMPLIFY</a:t>
            </a:r>
          </a:p>
        </p:txBody>
      </p:sp>
    </p:spTree>
    <p:extLst>
      <p:ext uri="{BB962C8B-B14F-4D97-AF65-F5344CB8AC3E}">
        <p14:creationId xmlns:p14="http://schemas.microsoft.com/office/powerpoint/2010/main" val="929808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8337550" y="0"/>
            <a:ext cx="8064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B6D33A6-A876-4CC7-9252-37BE0CB69BD7}" type="slidenum"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pPr algn="r">
                <a:defRPr/>
              </a:pPr>
              <a:t>16</a:t>
            </a:fld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39939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dirty="0" smtClean="0"/>
              <a:t>A View of Strategy - Landmark</a:t>
            </a:r>
          </a:p>
        </p:txBody>
      </p:sp>
      <p:pic>
        <p:nvPicPr>
          <p:cNvPr id="39940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12"/>
          <p:cNvSpPr txBox="1">
            <a:spLocks noChangeArrowheads="1"/>
          </p:cNvSpPr>
          <p:nvPr/>
        </p:nvSpPr>
        <p:spPr bwMode="auto">
          <a:xfrm>
            <a:off x="2510450" y="1766788"/>
            <a:ext cx="1752600" cy="161611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 smtClean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DEVKIT PARTNER PROGRAM</a:t>
            </a: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  <a:p>
            <a:pPr eaLnBrk="1" hangingPunct="1">
              <a:spcBef>
                <a:spcPct val="20000"/>
              </a:spcBef>
              <a:buSzPct val="139000"/>
            </a:pP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</p:txBody>
      </p:sp>
      <p:sp>
        <p:nvSpPr>
          <p:cNvPr id="39942" name="Text Box 11"/>
          <p:cNvSpPr txBox="1">
            <a:spLocks noChangeArrowheads="1"/>
          </p:cNvSpPr>
          <p:nvPr/>
        </p:nvSpPr>
        <p:spPr bwMode="auto">
          <a:xfrm>
            <a:off x="4981575" y="1612900"/>
            <a:ext cx="2895600" cy="19238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000" b="1" dirty="0" smtClean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INTEGRATION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000" b="1" dirty="0" smtClean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DATA MANAGEMENT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000" b="1" dirty="0" smtClean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3D VISUALIZATION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000" b="1" dirty="0" smtClean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CUSTOMER SERVICE</a:t>
            </a:r>
          </a:p>
          <a:p>
            <a:pPr eaLnBrk="1" hangingPunct="1">
              <a:spcBef>
                <a:spcPct val="20000"/>
              </a:spcBef>
              <a:buSzPct val="139000"/>
            </a:pP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5029200" y="4038600"/>
            <a:ext cx="2819400" cy="2059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 smtClean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STANDARDIZED ON ORACLE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 smtClean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USE COMMODITY 2D GRAPHICS</a:t>
            </a:r>
          </a:p>
          <a:p>
            <a:pPr eaLnBrk="1" hangingPunct="1">
              <a:spcBef>
                <a:spcPct val="20000"/>
              </a:spcBef>
              <a:buSzPct val="139000"/>
            </a:pP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</p:txBody>
      </p:sp>
      <p:sp>
        <p:nvSpPr>
          <p:cNvPr id="39944" name="Text Box 12"/>
          <p:cNvSpPr txBox="1">
            <a:spLocks noChangeArrowheads="1"/>
          </p:cNvSpPr>
          <p:nvPr/>
        </p:nvSpPr>
        <p:spPr bwMode="auto">
          <a:xfrm>
            <a:off x="2286000" y="4543425"/>
            <a:ext cx="2362200" cy="12467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 smtClean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CUSTOM HARDWARE</a:t>
            </a: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  <a:p>
            <a:pPr eaLnBrk="1" hangingPunct="1">
              <a:spcBef>
                <a:spcPct val="20000"/>
              </a:spcBef>
              <a:buSzPct val="139000"/>
            </a:pP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89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Texas Two Step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82296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sz="4400"/>
              <a:t>Step Up</a:t>
            </a:r>
          </a:p>
          <a:p>
            <a:pPr>
              <a:buFontTx/>
              <a:buNone/>
            </a:pPr>
            <a:r>
              <a:rPr lang="en-US" sz="4400"/>
              <a:t>	Clarify Purpose</a:t>
            </a:r>
          </a:p>
          <a:p>
            <a:pPr>
              <a:buFontTx/>
              <a:buNone/>
            </a:pPr>
            <a:r>
              <a:rPr lang="en-US" sz="4400"/>
              <a:t>Step Back</a:t>
            </a:r>
          </a:p>
          <a:p>
            <a:pPr>
              <a:buFontTx/>
              <a:buNone/>
            </a:pPr>
            <a:r>
              <a:rPr lang="en-US" sz="4400"/>
              <a:t>	Test for Success</a:t>
            </a:r>
          </a:p>
          <a:p>
            <a:pPr>
              <a:buFontTx/>
              <a:buNone/>
            </a:pPr>
            <a:r>
              <a:rPr lang="en-US" sz="4400"/>
              <a:t>	Ask Questions</a:t>
            </a:r>
          </a:p>
        </p:txBody>
      </p:sp>
      <p:sp>
        <p:nvSpPr>
          <p:cNvPr id="4100" name="AutoShape 4" descr="attachment"/>
          <p:cNvSpPr>
            <a:spLocks noChangeAspect="1" noChangeArrowheads="1"/>
          </p:cNvSpPr>
          <p:nvPr/>
        </p:nvSpPr>
        <p:spPr bwMode="auto">
          <a:xfrm>
            <a:off x="3052763" y="1909763"/>
            <a:ext cx="3038475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AutoShape 5" descr="attachment"/>
          <p:cNvSpPr>
            <a:spLocks noChangeAspect="1" noChangeArrowheads="1"/>
          </p:cNvSpPr>
          <p:nvPr/>
        </p:nvSpPr>
        <p:spPr bwMode="auto">
          <a:xfrm>
            <a:off x="3052763" y="1909763"/>
            <a:ext cx="3038475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AutoShape 6" descr="attachment"/>
          <p:cNvSpPr>
            <a:spLocks noChangeAspect="1" noChangeArrowheads="1"/>
          </p:cNvSpPr>
          <p:nvPr/>
        </p:nvSpPr>
        <p:spPr bwMode="auto">
          <a:xfrm>
            <a:off x="3052763" y="1909763"/>
            <a:ext cx="3038475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3" name="Picture 7" descr="MansForHalfBox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552825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ansBackHalfBox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14600"/>
            <a:ext cx="32004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86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Integrating People</a:t>
            </a: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4265613" y="1776413"/>
            <a:ext cx="4348162" cy="4548187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-1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AutoShape 4"/>
          <p:cNvSpPr>
            <a:spLocks noChangeAspect="1" noChangeArrowheads="1"/>
          </p:cNvSpPr>
          <p:nvPr/>
        </p:nvSpPr>
        <p:spPr bwMode="auto">
          <a:xfrm>
            <a:off x="4803775" y="1981200"/>
            <a:ext cx="3271838" cy="3422650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-1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AutoShape 5"/>
          <p:cNvSpPr>
            <a:spLocks noChangeAspect="1" noChangeArrowheads="1"/>
          </p:cNvSpPr>
          <p:nvPr/>
        </p:nvSpPr>
        <p:spPr bwMode="auto">
          <a:xfrm>
            <a:off x="5341938" y="2124075"/>
            <a:ext cx="2193925" cy="2295525"/>
          </a:xfrm>
          <a:custGeom>
            <a:avLst/>
            <a:gdLst>
              <a:gd name="G0" fmla="+- -46541 0 0"/>
              <a:gd name="G1" fmla="+- 1464785 0 0"/>
              <a:gd name="G2" fmla="+- -46541 0 1464785"/>
              <a:gd name="G3" fmla="+- 10800 0 0"/>
              <a:gd name="G4" fmla="+- 0 0 -46541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04 0 0"/>
              <a:gd name="G9" fmla="+- 0 0 1464785"/>
              <a:gd name="G10" fmla="+- 10004 0 2700"/>
              <a:gd name="G11" fmla="cos G10 -46541"/>
              <a:gd name="G12" fmla="sin G10 -46541"/>
              <a:gd name="G13" fmla="cos 13500 -46541"/>
              <a:gd name="G14" fmla="sin 13500 -46541"/>
              <a:gd name="G15" fmla="+- G11 10800 0"/>
              <a:gd name="G16" fmla="+- G12 10800 0"/>
              <a:gd name="G17" fmla="+- G13 10800 0"/>
              <a:gd name="G18" fmla="+- G14 10800 0"/>
              <a:gd name="G19" fmla="*/ 10004 1 2"/>
              <a:gd name="G20" fmla="+- G19 5400 0"/>
              <a:gd name="G21" fmla="cos G20 -46541"/>
              <a:gd name="G22" fmla="sin G20 -46541"/>
              <a:gd name="G23" fmla="+- G21 10800 0"/>
              <a:gd name="G24" fmla="+- G12 G23 G22"/>
              <a:gd name="G25" fmla="+- G22 G23 G11"/>
              <a:gd name="G26" fmla="cos 10800 -46541"/>
              <a:gd name="G27" fmla="sin 10800 -46541"/>
              <a:gd name="G28" fmla="cos 10004 -46541"/>
              <a:gd name="G29" fmla="sin 10004 -46541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464785"/>
              <a:gd name="G36" fmla="sin G34 1464785"/>
              <a:gd name="G37" fmla="+/ 1464785 -46541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04 G39"/>
              <a:gd name="G43" fmla="sin 10004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92 w 21600"/>
              <a:gd name="T5" fmla="*/ 8772 h 21600"/>
              <a:gd name="T6" fmla="*/ 20420 w 21600"/>
              <a:gd name="T7" fmla="*/ 14755 h 21600"/>
              <a:gd name="T8" fmla="*/ 973 w 21600"/>
              <a:gd name="T9" fmla="*/ 8921 h 21600"/>
              <a:gd name="T10" fmla="*/ 24298 w 21600"/>
              <a:gd name="T11" fmla="*/ 10632 h 21600"/>
              <a:gd name="T12" fmla="*/ 21239 w 21600"/>
              <a:gd name="T13" fmla="*/ 13769 h 21600"/>
              <a:gd name="T14" fmla="*/ 18103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03" y="10676"/>
                </a:moveTo>
                <a:cubicBezTo>
                  <a:pt x="20735" y="5199"/>
                  <a:pt x="16276" y="796"/>
                  <a:pt x="10800" y="796"/>
                </a:cubicBezTo>
                <a:cubicBezTo>
                  <a:pt x="5274" y="796"/>
                  <a:pt x="796" y="5274"/>
                  <a:pt x="796" y="10800"/>
                </a:cubicBezTo>
                <a:cubicBezTo>
                  <a:pt x="796" y="16325"/>
                  <a:pt x="5274" y="20804"/>
                  <a:pt x="10800" y="20804"/>
                </a:cubicBezTo>
                <a:cubicBezTo>
                  <a:pt x="14855" y="20804"/>
                  <a:pt x="18510" y="18355"/>
                  <a:pt x="20052" y="14604"/>
                </a:cubicBezTo>
                <a:lnTo>
                  <a:pt x="20788" y="14906"/>
                </a:lnTo>
                <a:cubicBezTo>
                  <a:pt x="19123" y="18956"/>
                  <a:pt x="15178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-1"/>
                  <a:pt x="21525" y="4754"/>
                  <a:pt x="21599" y="10666"/>
                </a:cubicBezTo>
                <a:lnTo>
                  <a:pt x="24298" y="10632"/>
                </a:lnTo>
                <a:lnTo>
                  <a:pt x="21239" y="13769"/>
                </a:lnTo>
                <a:lnTo>
                  <a:pt x="18103" y="10709"/>
                </a:lnTo>
                <a:lnTo>
                  <a:pt x="20803" y="10676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05425" y="5334000"/>
            <a:ext cx="23352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Developers’ Conference Yearly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5305425" y="4495800"/>
            <a:ext cx="23352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PMM Quarterly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5256213" y="2895600"/>
            <a:ext cx="2335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Friday@4 Weekly</a:t>
            </a: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1658938" y="1776413"/>
            <a:ext cx="4348162" cy="4548187"/>
          </a:xfrm>
          <a:custGeom>
            <a:avLst/>
            <a:gdLst>
              <a:gd name="G0" fmla="+- -4629316 0 0"/>
              <a:gd name="G1" fmla="+- -9064214 0 0"/>
              <a:gd name="G2" fmla="+- -4629316 0 -9064214"/>
              <a:gd name="G3" fmla="+- 10800 0 0"/>
              <a:gd name="G4" fmla="+- 0 0 -462931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336 0 0"/>
              <a:gd name="G9" fmla="+- 0 0 -9064214"/>
              <a:gd name="G10" fmla="+- 10336 0 2700"/>
              <a:gd name="G11" fmla="cos G10 -4629316"/>
              <a:gd name="G12" fmla="sin G10 -4629316"/>
              <a:gd name="G13" fmla="cos 13500 -4629316"/>
              <a:gd name="G14" fmla="sin 13500 -4629316"/>
              <a:gd name="G15" fmla="+- G11 10800 0"/>
              <a:gd name="G16" fmla="+- G12 10800 0"/>
              <a:gd name="G17" fmla="+- G13 10800 0"/>
              <a:gd name="G18" fmla="+- G14 10800 0"/>
              <a:gd name="G19" fmla="*/ 10336 1 2"/>
              <a:gd name="G20" fmla="+- G19 5400 0"/>
              <a:gd name="G21" fmla="cos G20 -4629316"/>
              <a:gd name="G22" fmla="sin G20 -4629316"/>
              <a:gd name="G23" fmla="+- G21 10800 0"/>
              <a:gd name="G24" fmla="+- G12 G23 G22"/>
              <a:gd name="G25" fmla="+- G22 G23 G11"/>
              <a:gd name="G26" fmla="cos 10800 -4629316"/>
              <a:gd name="G27" fmla="sin 10800 -4629316"/>
              <a:gd name="G28" fmla="cos 10336 -4629316"/>
              <a:gd name="G29" fmla="sin 10336 -462931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9064214"/>
              <a:gd name="G36" fmla="sin G34 -9064214"/>
              <a:gd name="G37" fmla="+/ -9064214 -462931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336 G39"/>
              <a:gd name="G43" fmla="sin 10336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100 w 21600"/>
              <a:gd name="T5" fmla="*/ 342 h 21600"/>
              <a:gd name="T6" fmla="*/ 2908 w 21600"/>
              <a:gd name="T7" fmla="*/ 3771 h 21600"/>
              <a:gd name="T8" fmla="*/ 8216 w 21600"/>
              <a:gd name="T9" fmla="*/ 792 h 21600"/>
              <a:gd name="T10" fmla="*/ 15275 w 21600"/>
              <a:gd name="T11" fmla="*/ -1937 h 21600"/>
              <a:gd name="T12" fmla="*/ 17069 w 21600"/>
              <a:gd name="T13" fmla="*/ 1801 h 21600"/>
              <a:gd name="T14" fmla="*/ 13331 w 21600"/>
              <a:gd name="T15" fmla="*/ 3595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4226" y="1048"/>
                </a:moveTo>
                <a:cubicBezTo>
                  <a:pt x="13125" y="661"/>
                  <a:pt x="11967" y="464"/>
                  <a:pt x="10800" y="464"/>
                </a:cubicBezTo>
                <a:cubicBezTo>
                  <a:pt x="7851" y="463"/>
                  <a:pt x="5042" y="1723"/>
                  <a:pt x="3081" y="3925"/>
                </a:cubicBezTo>
                <a:lnTo>
                  <a:pt x="2735" y="3616"/>
                </a:lnTo>
                <a:cubicBezTo>
                  <a:pt x="4784" y="1315"/>
                  <a:pt x="7718" y="-1"/>
                  <a:pt x="10800" y="0"/>
                </a:cubicBezTo>
                <a:cubicBezTo>
                  <a:pt x="12019" y="0"/>
                  <a:pt x="13230" y="206"/>
                  <a:pt x="14380" y="610"/>
                </a:cubicBezTo>
                <a:lnTo>
                  <a:pt x="15275" y="-1937"/>
                </a:lnTo>
                <a:lnTo>
                  <a:pt x="17069" y="1801"/>
                </a:lnTo>
                <a:lnTo>
                  <a:pt x="13331" y="3595"/>
                </a:lnTo>
                <a:lnTo>
                  <a:pt x="14226" y="1048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524000" y="2605088"/>
            <a:ext cx="2335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/>
              <a:t>Creating the Future</a:t>
            </a:r>
          </a:p>
        </p:txBody>
      </p:sp>
      <p:pic>
        <p:nvPicPr>
          <p:cNvPr id="11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05200"/>
            <a:ext cx="4596399" cy="3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00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  <p:bldP spid="23556" grpId="0" animBg="1"/>
      <p:bldP spid="23557" grpId="0" animBg="1"/>
      <p:bldP spid="23558" grpId="0"/>
      <p:bldP spid="23559" grpId="0"/>
      <p:bldP spid="23560" grpId="0"/>
      <p:bldP spid="23561" grpId="0" animBg="1"/>
      <p:bldP spid="235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the Future</a:t>
            </a:r>
          </a:p>
        </p:txBody>
      </p:sp>
      <p:pic>
        <p:nvPicPr>
          <p:cNvPr id="17412" name="Picture 4"/>
          <p:cNvPicPr>
            <a:picLocks noGrp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209800"/>
            <a:ext cx="4595813" cy="3279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838200" y="2133600"/>
            <a:ext cx="3048000" cy="286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One Week exposure to Landmark</a:t>
            </a:r>
          </a:p>
          <a:p>
            <a:pPr>
              <a:spcBef>
                <a:spcPct val="50000"/>
              </a:spcBef>
            </a:pPr>
            <a:r>
              <a:rPr lang="en-US" sz="2800"/>
              <a:t>All new employees from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142011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4715" y="1170728"/>
            <a:ext cx="8170409" cy="4983369"/>
            <a:chOff x="244715" y="1170728"/>
            <a:chExt cx="8170409" cy="4983369"/>
          </a:xfrm>
        </p:grpSpPr>
        <p:sp>
          <p:nvSpPr>
            <p:cNvPr id="3" name="Rectangle 2"/>
            <p:cNvSpPr/>
            <p:nvPr/>
          </p:nvSpPr>
          <p:spPr>
            <a:xfrm>
              <a:off x="469530" y="5398097"/>
              <a:ext cx="7945594" cy="7560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blurRad="266700" dist="1778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69530" y="5398097"/>
              <a:ext cx="552107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Information Management Foundation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69530" y="3578520"/>
              <a:ext cx="7938052" cy="72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266700" dist="1778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77072" y="3578520"/>
              <a:ext cx="318851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Application Foundation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69530" y="2668732"/>
              <a:ext cx="7938052" cy="72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266700" dist="1778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77072" y="2668732"/>
              <a:ext cx="303877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Ecosystem Foundation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69530" y="4488308"/>
              <a:ext cx="7938051" cy="720000"/>
            </a:xfrm>
            <a:prstGeom prst="rect">
              <a:avLst/>
            </a:prstGeom>
            <a:solidFill>
              <a:srgbClr val="2E3C48"/>
            </a:solidFill>
            <a:ln>
              <a:noFill/>
            </a:ln>
            <a:effectLst>
              <a:outerShdw blurRad="266700" dist="1778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77072" y="4488308"/>
              <a:ext cx="320981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Integration Foundation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 flipH="1">
              <a:off x="1118251" y="2478305"/>
              <a:ext cx="104510" cy="157755"/>
            </a:xfrm>
            <a:custGeom>
              <a:avLst/>
              <a:gdLst>
                <a:gd name="connsiteX0" fmla="*/ 0 w 2260016"/>
                <a:gd name="connsiteY0" fmla="*/ 0 h 2031717"/>
                <a:gd name="connsiteX1" fmla="*/ 749509 w 2260016"/>
                <a:gd name="connsiteY1" fmla="*/ 539646 h 2031717"/>
                <a:gd name="connsiteX2" fmla="*/ 119922 w 2260016"/>
                <a:gd name="connsiteY2" fmla="*/ 1139252 h 2031717"/>
                <a:gd name="connsiteX3" fmla="*/ 134912 w 2260016"/>
                <a:gd name="connsiteY3" fmla="*/ 1768839 h 2031717"/>
                <a:gd name="connsiteX4" fmla="*/ 1049312 w 2260016"/>
                <a:gd name="connsiteY4" fmla="*/ 2023672 h 2031717"/>
                <a:gd name="connsiteX5" fmla="*/ 1993692 w 2260016"/>
                <a:gd name="connsiteY5" fmla="*/ 1903751 h 2031717"/>
                <a:gd name="connsiteX6" fmla="*/ 2248525 w 2260016"/>
                <a:gd name="connsiteY6" fmla="*/ 1289154 h 2031717"/>
                <a:gd name="connsiteX7" fmla="*/ 1708879 w 2260016"/>
                <a:gd name="connsiteY7" fmla="*/ 689547 h 2031717"/>
                <a:gd name="connsiteX8" fmla="*/ 2203555 w 2260016"/>
                <a:gd name="connsiteY8" fmla="*/ 74951 h 2031717"/>
                <a:gd name="connsiteX9" fmla="*/ 2203555 w 2260016"/>
                <a:gd name="connsiteY9" fmla="*/ 74951 h 2031717"/>
                <a:gd name="connsiteX0" fmla="*/ 0 w 2272443"/>
                <a:gd name="connsiteY0" fmla="*/ 0 h 2031717"/>
                <a:gd name="connsiteX1" fmla="*/ 749509 w 2272443"/>
                <a:gd name="connsiteY1" fmla="*/ 539646 h 2031717"/>
                <a:gd name="connsiteX2" fmla="*/ 119922 w 2272443"/>
                <a:gd name="connsiteY2" fmla="*/ 1139252 h 2031717"/>
                <a:gd name="connsiteX3" fmla="*/ 134912 w 2272443"/>
                <a:gd name="connsiteY3" fmla="*/ 1768839 h 2031717"/>
                <a:gd name="connsiteX4" fmla="*/ 1049312 w 2272443"/>
                <a:gd name="connsiteY4" fmla="*/ 2023672 h 2031717"/>
                <a:gd name="connsiteX5" fmla="*/ 1993692 w 2272443"/>
                <a:gd name="connsiteY5" fmla="*/ 1903751 h 2031717"/>
                <a:gd name="connsiteX6" fmla="*/ 2248525 w 2272443"/>
                <a:gd name="connsiteY6" fmla="*/ 1289154 h 2031717"/>
                <a:gd name="connsiteX7" fmla="*/ 1505679 w 2272443"/>
                <a:gd name="connsiteY7" fmla="*/ 537147 h 2031717"/>
                <a:gd name="connsiteX8" fmla="*/ 2203555 w 2272443"/>
                <a:gd name="connsiteY8" fmla="*/ 74951 h 2031717"/>
                <a:gd name="connsiteX9" fmla="*/ 2203555 w 2272443"/>
                <a:gd name="connsiteY9" fmla="*/ 74951 h 2031717"/>
                <a:gd name="connsiteX0" fmla="*/ 0 w 2203555"/>
                <a:gd name="connsiteY0" fmla="*/ 0 h 2036028"/>
                <a:gd name="connsiteX1" fmla="*/ 749509 w 2203555"/>
                <a:gd name="connsiteY1" fmla="*/ 539646 h 2036028"/>
                <a:gd name="connsiteX2" fmla="*/ 119922 w 2203555"/>
                <a:gd name="connsiteY2" fmla="*/ 1139252 h 2036028"/>
                <a:gd name="connsiteX3" fmla="*/ 134912 w 2203555"/>
                <a:gd name="connsiteY3" fmla="*/ 1768839 h 2036028"/>
                <a:gd name="connsiteX4" fmla="*/ 1049312 w 2203555"/>
                <a:gd name="connsiteY4" fmla="*/ 2023672 h 2036028"/>
                <a:gd name="connsiteX5" fmla="*/ 1993692 w 2203555"/>
                <a:gd name="connsiteY5" fmla="*/ 1903751 h 2036028"/>
                <a:gd name="connsiteX6" fmla="*/ 2134225 w 2203555"/>
                <a:gd name="connsiteY6" fmla="*/ 1124054 h 2036028"/>
                <a:gd name="connsiteX7" fmla="*/ 1505679 w 2203555"/>
                <a:gd name="connsiteY7" fmla="*/ 537147 h 2036028"/>
                <a:gd name="connsiteX8" fmla="*/ 2203555 w 2203555"/>
                <a:gd name="connsiteY8" fmla="*/ 74951 h 2036028"/>
                <a:gd name="connsiteX9" fmla="*/ 2203555 w 2203555"/>
                <a:gd name="connsiteY9" fmla="*/ 74951 h 2036028"/>
                <a:gd name="connsiteX0" fmla="*/ 0 w 2215861"/>
                <a:gd name="connsiteY0" fmla="*/ 0 h 2023951"/>
                <a:gd name="connsiteX1" fmla="*/ 749509 w 2215861"/>
                <a:gd name="connsiteY1" fmla="*/ 539646 h 2023951"/>
                <a:gd name="connsiteX2" fmla="*/ 119922 w 2215861"/>
                <a:gd name="connsiteY2" fmla="*/ 1139252 h 2023951"/>
                <a:gd name="connsiteX3" fmla="*/ 134912 w 2215861"/>
                <a:gd name="connsiteY3" fmla="*/ 1768839 h 2023951"/>
                <a:gd name="connsiteX4" fmla="*/ 1049312 w 2215861"/>
                <a:gd name="connsiteY4" fmla="*/ 2023672 h 2023951"/>
                <a:gd name="connsiteX5" fmla="*/ 2088942 w 2215861"/>
                <a:gd name="connsiteY5" fmla="*/ 1802151 h 2023951"/>
                <a:gd name="connsiteX6" fmla="*/ 2134225 w 2215861"/>
                <a:gd name="connsiteY6" fmla="*/ 1124054 h 2023951"/>
                <a:gd name="connsiteX7" fmla="*/ 1505679 w 2215861"/>
                <a:gd name="connsiteY7" fmla="*/ 537147 h 2023951"/>
                <a:gd name="connsiteX8" fmla="*/ 2203555 w 2215861"/>
                <a:gd name="connsiteY8" fmla="*/ 74951 h 2023951"/>
                <a:gd name="connsiteX9" fmla="*/ 2203555 w 2215861"/>
                <a:gd name="connsiteY9" fmla="*/ 74951 h 2023951"/>
                <a:gd name="connsiteX0" fmla="*/ 0 w 2209323"/>
                <a:gd name="connsiteY0" fmla="*/ 0 h 2055634"/>
                <a:gd name="connsiteX1" fmla="*/ 749509 w 2209323"/>
                <a:gd name="connsiteY1" fmla="*/ 539646 h 2055634"/>
                <a:gd name="connsiteX2" fmla="*/ 119922 w 2209323"/>
                <a:gd name="connsiteY2" fmla="*/ 1139252 h 2055634"/>
                <a:gd name="connsiteX3" fmla="*/ 134912 w 2209323"/>
                <a:gd name="connsiteY3" fmla="*/ 1768839 h 2055634"/>
                <a:gd name="connsiteX4" fmla="*/ 1157262 w 2209323"/>
                <a:gd name="connsiteY4" fmla="*/ 2055422 h 2055634"/>
                <a:gd name="connsiteX5" fmla="*/ 2088942 w 2209323"/>
                <a:gd name="connsiteY5" fmla="*/ 1802151 h 2055634"/>
                <a:gd name="connsiteX6" fmla="*/ 2134225 w 2209323"/>
                <a:gd name="connsiteY6" fmla="*/ 1124054 h 2055634"/>
                <a:gd name="connsiteX7" fmla="*/ 1505679 w 2209323"/>
                <a:gd name="connsiteY7" fmla="*/ 537147 h 2055634"/>
                <a:gd name="connsiteX8" fmla="*/ 2203555 w 2209323"/>
                <a:gd name="connsiteY8" fmla="*/ 74951 h 2055634"/>
                <a:gd name="connsiteX9" fmla="*/ 2203555 w 2209323"/>
                <a:gd name="connsiteY9" fmla="*/ 74951 h 2055634"/>
                <a:gd name="connsiteX0" fmla="*/ 0 w 2211984"/>
                <a:gd name="connsiteY0" fmla="*/ 0 h 2042957"/>
                <a:gd name="connsiteX1" fmla="*/ 749509 w 2211984"/>
                <a:gd name="connsiteY1" fmla="*/ 539646 h 2042957"/>
                <a:gd name="connsiteX2" fmla="*/ 119922 w 2211984"/>
                <a:gd name="connsiteY2" fmla="*/ 1139252 h 2042957"/>
                <a:gd name="connsiteX3" fmla="*/ 134912 w 2211984"/>
                <a:gd name="connsiteY3" fmla="*/ 1768839 h 2042957"/>
                <a:gd name="connsiteX4" fmla="*/ 1112812 w 2211984"/>
                <a:gd name="connsiteY4" fmla="*/ 2042722 h 2042957"/>
                <a:gd name="connsiteX5" fmla="*/ 2088942 w 2211984"/>
                <a:gd name="connsiteY5" fmla="*/ 1802151 h 2042957"/>
                <a:gd name="connsiteX6" fmla="*/ 2134225 w 2211984"/>
                <a:gd name="connsiteY6" fmla="*/ 1124054 h 2042957"/>
                <a:gd name="connsiteX7" fmla="*/ 1505679 w 2211984"/>
                <a:gd name="connsiteY7" fmla="*/ 537147 h 2042957"/>
                <a:gd name="connsiteX8" fmla="*/ 2203555 w 2211984"/>
                <a:gd name="connsiteY8" fmla="*/ 74951 h 2042957"/>
                <a:gd name="connsiteX9" fmla="*/ 2203555 w 2211984"/>
                <a:gd name="connsiteY9" fmla="*/ 74951 h 2042957"/>
                <a:gd name="connsiteX0" fmla="*/ 0 w 2362305"/>
                <a:gd name="connsiteY0" fmla="*/ 0 h 2042957"/>
                <a:gd name="connsiteX1" fmla="*/ 749509 w 2362305"/>
                <a:gd name="connsiteY1" fmla="*/ 539646 h 2042957"/>
                <a:gd name="connsiteX2" fmla="*/ 119922 w 2362305"/>
                <a:gd name="connsiteY2" fmla="*/ 1139252 h 2042957"/>
                <a:gd name="connsiteX3" fmla="*/ 134912 w 2362305"/>
                <a:gd name="connsiteY3" fmla="*/ 1768839 h 2042957"/>
                <a:gd name="connsiteX4" fmla="*/ 1112812 w 2362305"/>
                <a:gd name="connsiteY4" fmla="*/ 2042722 h 2042957"/>
                <a:gd name="connsiteX5" fmla="*/ 2088942 w 2362305"/>
                <a:gd name="connsiteY5" fmla="*/ 1802151 h 2042957"/>
                <a:gd name="connsiteX6" fmla="*/ 2134225 w 2362305"/>
                <a:gd name="connsiteY6" fmla="*/ 1124054 h 2042957"/>
                <a:gd name="connsiteX7" fmla="*/ 1505679 w 2362305"/>
                <a:gd name="connsiteY7" fmla="*/ 537147 h 2042957"/>
                <a:gd name="connsiteX8" fmla="*/ 2203555 w 2362305"/>
                <a:gd name="connsiteY8" fmla="*/ 74951 h 2042957"/>
                <a:gd name="connsiteX9" fmla="*/ 2362305 w 2362305"/>
                <a:gd name="connsiteY9" fmla="*/ 240051 h 2042957"/>
                <a:gd name="connsiteX0" fmla="*/ 0 w 2362305"/>
                <a:gd name="connsiteY0" fmla="*/ 1848 h 2044805"/>
                <a:gd name="connsiteX1" fmla="*/ 749509 w 2362305"/>
                <a:gd name="connsiteY1" fmla="*/ 541494 h 2044805"/>
                <a:gd name="connsiteX2" fmla="*/ 119922 w 2362305"/>
                <a:gd name="connsiteY2" fmla="*/ 1141100 h 2044805"/>
                <a:gd name="connsiteX3" fmla="*/ 134912 w 2362305"/>
                <a:gd name="connsiteY3" fmla="*/ 1770687 h 2044805"/>
                <a:gd name="connsiteX4" fmla="*/ 1112812 w 2362305"/>
                <a:gd name="connsiteY4" fmla="*/ 2044570 h 2044805"/>
                <a:gd name="connsiteX5" fmla="*/ 2088942 w 2362305"/>
                <a:gd name="connsiteY5" fmla="*/ 1803999 h 2044805"/>
                <a:gd name="connsiteX6" fmla="*/ 2134225 w 2362305"/>
                <a:gd name="connsiteY6" fmla="*/ 1125902 h 2044805"/>
                <a:gd name="connsiteX7" fmla="*/ 1505679 w 2362305"/>
                <a:gd name="connsiteY7" fmla="*/ 538995 h 2044805"/>
                <a:gd name="connsiteX8" fmla="*/ 2273405 w 2362305"/>
                <a:gd name="connsiteY8" fmla="*/ 6949 h 2044805"/>
                <a:gd name="connsiteX9" fmla="*/ 2362305 w 2362305"/>
                <a:gd name="connsiteY9" fmla="*/ 241899 h 2044805"/>
                <a:gd name="connsiteX0" fmla="*/ 0 w 2432155"/>
                <a:gd name="connsiteY0" fmla="*/ 1848 h 2044805"/>
                <a:gd name="connsiteX1" fmla="*/ 749509 w 2432155"/>
                <a:gd name="connsiteY1" fmla="*/ 541494 h 2044805"/>
                <a:gd name="connsiteX2" fmla="*/ 119922 w 2432155"/>
                <a:gd name="connsiteY2" fmla="*/ 1141100 h 2044805"/>
                <a:gd name="connsiteX3" fmla="*/ 134912 w 2432155"/>
                <a:gd name="connsiteY3" fmla="*/ 1770687 h 2044805"/>
                <a:gd name="connsiteX4" fmla="*/ 1112812 w 2432155"/>
                <a:gd name="connsiteY4" fmla="*/ 2044570 h 2044805"/>
                <a:gd name="connsiteX5" fmla="*/ 2088942 w 2432155"/>
                <a:gd name="connsiteY5" fmla="*/ 1803999 h 2044805"/>
                <a:gd name="connsiteX6" fmla="*/ 2134225 w 2432155"/>
                <a:gd name="connsiteY6" fmla="*/ 1125902 h 2044805"/>
                <a:gd name="connsiteX7" fmla="*/ 1505679 w 2432155"/>
                <a:gd name="connsiteY7" fmla="*/ 538995 h 2044805"/>
                <a:gd name="connsiteX8" fmla="*/ 2273405 w 2432155"/>
                <a:gd name="connsiteY8" fmla="*/ 6949 h 2044805"/>
                <a:gd name="connsiteX9" fmla="*/ 2432155 w 2432155"/>
                <a:gd name="connsiteY9" fmla="*/ 241899 h 2044805"/>
                <a:gd name="connsiteX0" fmla="*/ 0 w 2273405"/>
                <a:gd name="connsiteY0" fmla="*/ 0 h 2042957"/>
                <a:gd name="connsiteX1" fmla="*/ 749509 w 2273405"/>
                <a:gd name="connsiteY1" fmla="*/ 539646 h 2042957"/>
                <a:gd name="connsiteX2" fmla="*/ 119922 w 2273405"/>
                <a:gd name="connsiteY2" fmla="*/ 1139252 h 2042957"/>
                <a:gd name="connsiteX3" fmla="*/ 134912 w 2273405"/>
                <a:gd name="connsiteY3" fmla="*/ 1768839 h 2042957"/>
                <a:gd name="connsiteX4" fmla="*/ 1112812 w 2273405"/>
                <a:gd name="connsiteY4" fmla="*/ 2042722 h 2042957"/>
                <a:gd name="connsiteX5" fmla="*/ 2088942 w 2273405"/>
                <a:gd name="connsiteY5" fmla="*/ 1802151 h 2042957"/>
                <a:gd name="connsiteX6" fmla="*/ 2134225 w 2273405"/>
                <a:gd name="connsiteY6" fmla="*/ 1124054 h 2042957"/>
                <a:gd name="connsiteX7" fmla="*/ 1505679 w 2273405"/>
                <a:gd name="connsiteY7" fmla="*/ 537147 h 2042957"/>
                <a:gd name="connsiteX8" fmla="*/ 2273405 w 2273405"/>
                <a:gd name="connsiteY8" fmla="*/ 5101 h 2042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3405" h="2042957">
                  <a:moveTo>
                    <a:pt x="0" y="0"/>
                  </a:moveTo>
                  <a:cubicBezTo>
                    <a:pt x="364761" y="174885"/>
                    <a:pt x="729522" y="349771"/>
                    <a:pt x="749509" y="539646"/>
                  </a:cubicBezTo>
                  <a:cubicBezTo>
                    <a:pt x="769496" y="729521"/>
                    <a:pt x="222355" y="934387"/>
                    <a:pt x="119922" y="1139252"/>
                  </a:cubicBezTo>
                  <a:cubicBezTo>
                    <a:pt x="17489" y="1344117"/>
                    <a:pt x="-30570" y="1618261"/>
                    <a:pt x="134912" y="1768839"/>
                  </a:cubicBezTo>
                  <a:cubicBezTo>
                    <a:pt x="300394" y="1919417"/>
                    <a:pt x="787140" y="2037170"/>
                    <a:pt x="1112812" y="2042722"/>
                  </a:cubicBezTo>
                  <a:cubicBezTo>
                    <a:pt x="1438484" y="2048274"/>
                    <a:pt x="1918707" y="1955262"/>
                    <a:pt x="2088942" y="1802151"/>
                  </a:cubicBezTo>
                  <a:cubicBezTo>
                    <a:pt x="2259177" y="1649040"/>
                    <a:pt x="2231436" y="1334888"/>
                    <a:pt x="2134225" y="1124054"/>
                  </a:cubicBezTo>
                  <a:cubicBezTo>
                    <a:pt x="2037015" y="913220"/>
                    <a:pt x="1482482" y="723639"/>
                    <a:pt x="1505679" y="537147"/>
                  </a:cubicBezTo>
                  <a:cubicBezTo>
                    <a:pt x="1528876" y="350655"/>
                    <a:pt x="2118992" y="54617"/>
                    <a:pt x="2273405" y="5101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 flipH="1">
              <a:off x="2978044" y="2478305"/>
              <a:ext cx="104510" cy="157755"/>
            </a:xfrm>
            <a:custGeom>
              <a:avLst/>
              <a:gdLst>
                <a:gd name="connsiteX0" fmla="*/ 0 w 2260016"/>
                <a:gd name="connsiteY0" fmla="*/ 0 h 2031717"/>
                <a:gd name="connsiteX1" fmla="*/ 749509 w 2260016"/>
                <a:gd name="connsiteY1" fmla="*/ 539646 h 2031717"/>
                <a:gd name="connsiteX2" fmla="*/ 119922 w 2260016"/>
                <a:gd name="connsiteY2" fmla="*/ 1139252 h 2031717"/>
                <a:gd name="connsiteX3" fmla="*/ 134912 w 2260016"/>
                <a:gd name="connsiteY3" fmla="*/ 1768839 h 2031717"/>
                <a:gd name="connsiteX4" fmla="*/ 1049312 w 2260016"/>
                <a:gd name="connsiteY4" fmla="*/ 2023672 h 2031717"/>
                <a:gd name="connsiteX5" fmla="*/ 1993692 w 2260016"/>
                <a:gd name="connsiteY5" fmla="*/ 1903751 h 2031717"/>
                <a:gd name="connsiteX6" fmla="*/ 2248525 w 2260016"/>
                <a:gd name="connsiteY6" fmla="*/ 1289154 h 2031717"/>
                <a:gd name="connsiteX7" fmla="*/ 1708879 w 2260016"/>
                <a:gd name="connsiteY7" fmla="*/ 689547 h 2031717"/>
                <a:gd name="connsiteX8" fmla="*/ 2203555 w 2260016"/>
                <a:gd name="connsiteY8" fmla="*/ 74951 h 2031717"/>
                <a:gd name="connsiteX9" fmla="*/ 2203555 w 2260016"/>
                <a:gd name="connsiteY9" fmla="*/ 74951 h 2031717"/>
                <a:gd name="connsiteX0" fmla="*/ 0 w 2272443"/>
                <a:gd name="connsiteY0" fmla="*/ 0 h 2031717"/>
                <a:gd name="connsiteX1" fmla="*/ 749509 w 2272443"/>
                <a:gd name="connsiteY1" fmla="*/ 539646 h 2031717"/>
                <a:gd name="connsiteX2" fmla="*/ 119922 w 2272443"/>
                <a:gd name="connsiteY2" fmla="*/ 1139252 h 2031717"/>
                <a:gd name="connsiteX3" fmla="*/ 134912 w 2272443"/>
                <a:gd name="connsiteY3" fmla="*/ 1768839 h 2031717"/>
                <a:gd name="connsiteX4" fmla="*/ 1049312 w 2272443"/>
                <a:gd name="connsiteY4" fmla="*/ 2023672 h 2031717"/>
                <a:gd name="connsiteX5" fmla="*/ 1993692 w 2272443"/>
                <a:gd name="connsiteY5" fmla="*/ 1903751 h 2031717"/>
                <a:gd name="connsiteX6" fmla="*/ 2248525 w 2272443"/>
                <a:gd name="connsiteY6" fmla="*/ 1289154 h 2031717"/>
                <a:gd name="connsiteX7" fmla="*/ 1505679 w 2272443"/>
                <a:gd name="connsiteY7" fmla="*/ 537147 h 2031717"/>
                <a:gd name="connsiteX8" fmla="*/ 2203555 w 2272443"/>
                <a:gd name="connsiteY8" fmla="*/ 74951 h 2031717"/>
                <a:gd name="connsiteX9" fmla="*/ 2203555 w 2272443"/>
                <a:gd name="connsiteY9" fmla="*/ 74951 h 2031717"/>
                <a:gd name="connsiteX0" fmla="*/ 0 w 2203555"/>
                <a:gd name="connsiteY0" fmla="*/ 0 h 2036028"/>
                <a:gd name="connsiteX1" fmla="*/ 749509 w 2203555"/>
                <a:gd name="connsiteY1" fmla="*/ 539646 h 2036028"/>
                <a:gd name="connsiteX2" fmla="*/ 119922 w 2203555"/>
                <a:gd name="connsiteY2" fmla="*/ 1139252 h 2036028"/>
                <a:gd name="connsiteX3" fmla="*/ 134912 w 2203555"/>
                <a:gd name="connsiteY3" fmla="*/ 1768839 h 2036028"/>
                <a:gd name="connsiteX4" fmla="*/ 1049312 w 2203555"/>
                <a:gd name="connsiteY4" fmla="*/ 2023672 h 2036028"/>
                <a:gd name="connsiteX5" fmla="*/ 1993692 w 2203555"/>
                <a:gd name="connsiteY5" fmla="*/ 1903751 h 2036028"/>
                <a:gd name="connsiteX6" fmla="*/ 2134225 w 2203555"/>
                <a:gd name="connsiteY6" fmla="*/ 1124054 h 2036028"/>
                <a:gd name="connsiteX7" fmla="*/ 1505679 w 2203555"/>
                <a:gd name="connsiteY7" fmla="*/ 537147 h 2036028"/>
                <a:gd name="connsiteX8" fmla="*/ 2203555 w 2203555"/>
                <a:gd name="connsiteY8" fmla="*/ 74951 h 2036028"/>
                <a:gd name="connsiteX9" fmla="*/ 2203555 w 2203555"/>
                <a:gd name="connsiteY9" fmla="*/ 74951 h 2036028"/>
                <a:gd name="connsiteX0" fmla="*/ 0 w 2215861"/>
                <a:gd name="connsiteY0" fmla="*/ 0 h 2023951"/>
                <a:gd name="connsiteX1" fmla="*/ 749509 w 2215861"/>
                <a:gd name="connsiteY1" fmla="*/ 539646 h 2023951"/>
                <a:gd name="connsiteX2" fmla="*/ 119922 w 2215861"/>
                <a:gd name="connsiteY2" fmla="*/ 1139252 h 2023951"/>
                <a:gd name="connsiteX3" fmla="*/ 134912 w 2215861"/>
                <a:gd name="connsiteY3" fmla="*/ 1768839 h 2023951"/>
                <a:gd name="connsiteX4" fmla="*/ 1049312 w 2215861"/>
                <a:gd name="connsiteY4" fmla="*/ 2023672 h 2023951"/>
                <a:gd name="connsiteX5" fmla="*/ 2088942 w 2215861"/>
                <a:gd name="connsiteY5" fmla="*/ 1802151 h 2023951"/>
                <a:gd name="connsiteX6" fmla="*/ 2134225 w 2215861"/>
                <a:gd name="connsiteY6" fmla="*/ 1124054 h 2023951"/>
                <a:gd name="connsiteX7" fmla="*/ 1505679 w 2215861"/>
                <a:gd name="connsiteY7" fmla="*/ 537147 h 2023951"/>
                <a:gd name="connsiteX8" fmla="*/ 2203555 w 2215861"/>
                <a:gd name="connsiteY8" fmla="*/ 74951 h 2023951"/>
                <a:gd name="connsiteX9" fmla="*/ 2203555 w 2215861"/>
                <a:gd name="connsiteY9" fmla="*/ 74951 h 2023951"/>
                <a:gd name="connsiteX0" fmla="*/ 0 w 2209323"/>
                <a:gd name="connsiteY0" fmla="*/ 0 h 2055634"/>
                <a:gd name="connsiteX1" fmla="*/ 749509 w 2209323"/>
                <a:gd name="connsiteY1" fmla="*/ 539646 h 2055634"/>
                <a:gd name="connsiteX2" fmla="*/ 119922 w 2209323"/>
                <a:gd name="connsiteY2" fmla="*/ 1139252 h 2055634"/>
                <a:gd name="connsiteX3" fmla="*/ 134912 w 2209323"/>
                <a:gd name="connsiteY3" fmla="*/ 1768839 h 2055634"/>
                <a:gd name="connsiteX4" fmla="*/ 1157262 w 2209323"/>
                <a:gd name="connsiteY4" fmla="*/ 2055422 h 2055634"/>
                <a:gd name="connsiteX5" fmla="*/ 2088942 w 2209323"/>
                <a:gd name="connsiteY5" fmla="*/ 1802151 h 2055634"/>
                <a:gd name="connsiteX6" fmla="*/ 2134225 w 2209323"/>
                <a:gd name="connsiteY6" fmla="*/ 1124054 h 2055634"/>
                <a:gd name="connsiteX7" fmla="*/ 1505679 w 2209323"/>
                <a:gd name="connsiteY7" fmla="*/ 537147 h 2055634"/>
                <a:gd name="connsiteX8" fmla="*/ 2203555 w 2209323"/>
                <a:gd name="connsiteY8" fmla="*/ 74951 h 2055634"/>
                <a:gd name="connsiteX9" fmla="*/ 2203555 w 2209323"/>
                <a:gd name="connsiteY9" fmla="*/ 74951 h 2055634"/>
                <a:gd name="connsiteX0" fmla="*/ 0 w 2211984"/>
                <a:gd name="connsiteY0" fmla="*/ 0 h 2042957"/>
                <a:gd name="connsiteX1" fmla="*/ 749509 w 2211984"/>
                <a:gd name="connsiteY1" fmla="*/ 539646 h 2042957"/>
                <a:gd name="connsiteX2" fmla="*/ 119922 w 2211984"/>
                <a:gd name="connsiteY2" fmla="*/ 1139252 h 2042957"/>
                <a:gd name="connsiteX3" fmla="*/ 134912 w 2211984"/>
                <a:gd name="connsiteY3" fmla="*/ 1768839 h 2042957"/>
                <a:gd name="connsiteX4" fmla="*/ 1112812 w 2211984"/>
                <a:gd name="connsiteY4" fmla="*/ 2042722 h 2042957"/>
                <a:gd name="connsiteX5" fmla="*/ 2088942 w 2211984"/>
                <a:gd name="connsiteY5" fmla="*/ 1802151 h 2042957"/>
                <a:gd name="connsiteX6" fmla="*/ 2134225 w 2211984"/>
                <a:gd name="connsiteY6" fmla="*/ 1124054 h 2042957"/>
                <a:gd name="connsiteX7" fmla="*/ 1505679 w 2211984"/>
                <a:gd name="connsiteY7" fmla="*/ 537147 h 2042957"/>
                <a:gd name="connsiteX8" fmla="*/ 2203555 w 2211984"/>
                <a:gd name="connsiteY8" fmla="*/ 74951 h 2042957"/>
                <a:gd name="connsiteX9" fmla="*/ 2203555 w 2211984"/>
                <a:gd name="connsiteY9" fmla="*/ 74951 h 2042957"/>
                <a:gd name="connsiteX0" fmla="*/ 0 w 2362305"/>
                <a:gd name="connsiteY0" fmla="*/ 0 h 2042957"/>
                <a:gd name="connsiteX1" fmla="*/ 749509 w 2362305"/>
                <a:gd name="connsiteY1" fmla="*/ 539646 h 2042957"/>
                <a:gd name="connsiteX2" fmla="*/ 119922 w 2362305"/>
                <a:gd name="connsiteY2" fmla="*/ 1139252 h 2042957"/>
                <a:gd name="connsiteX3" fmla="*/ 134912 w 2362305"/>
                <a:gd name="connsiteY3" fmla="*/ 1768839 h 2042957"/>
                <a:gd name="connsiteX4" fmla="*/ 1112812 w 2362305"/>
                <a:gd name="connsiteY4" fmla="*/ 2042722 h 2042957"/>
                <a:gd name="connsiteX5" fmla="*/ 2088942 w 2362305"/>
                <a:gd name="connsiteY5" fmla="*/ 1802151 h 2042957"/>
                <a:gd name="connsiteX6" fmla="*/ 2134225 w 2362305"/>
                <a:gd name="connsiteY6" fmla="*/ 1124054 h 2042957"/>
                <a:gd name="connsiteX7" fmla="*/ 1505679 w 2362305"/>
                <a:gd name="connsiteY7" fmla="*/ 537147 h 2042957"/>
                <a:gd name="connsiteX8" fmla="*/ 2203555 w 2362305"/>
                <a:gd name="connsiteY8" fmla="*/ 74951 h 2042957"/>
                <a:gd name="connsiteX9" fmla="*/ 2362305 w 2362305"/>
                <a:gd name="connsiteY9" fmla="*/ 240051 h 2042957"/>
                <a:gd name="connsiteX0" fmla="*/ 0 w 2362305"/>
                <a:gd name="connsiteY0" fmla="*/ 1848 h 2044805"/>
                <a:gd name="connsiteX1" fmla="*/ 749509 w 2362305"/>
                <a:gd name="connsiteY1" fmla="*/ 541494 h 2044805"/>
                <a:gd name="connsiteX2" fmla="*/ 119922 w 2362305"/>
                <a:gd name="connsiteY2" fmla="*/ 1141100 h 2044805"/>
                <a:gd name="connsiteX3" fmla="*/ 134912 w 2362305"/>
                <a:gd name="connsiteY3" fmla="*/ 1770687 h 2044805"/>
                <a:gd name="connsiteX4" fmla="*/ 1112812 w 2362305"/>
                <a:gd name="connsiteY4" fmla="*/ 2044570 h 2044805"/>
                <a:gd name="connsiteX5" fmla="*/ 2088942 w 2362305"/>
                <a:gd name="connsiteY5" fmla="*/ 1803999 h 2044805"/>
                <a:gd name="connsiteX6" fmla="*/ 2134225 w 2362305"/>
                <a:gd name="connsiteY6" fmla="*/ 1125902 h 2044805"/>
                <a:gd name="connsiteX7" fmla="*/ 1505679 w 2362305"/>
                <a:gd name="connsiteY7" fmla="*/ 538995 h 2044805"/>
                <a:gd name="connsiteX8" fmla="*/ 2273405 w 2362305"/>
                <a:gd name="connsiteY8" fmla="*/ 6949 h 2044805"/>
                <a:gd name="connsiteX9" fmla="*/ 2362305 w 2362305"/>
                <a:gd name="connsiteY9" fmla="*/ 241899 h 2044805"/>
                <a:gd name="connsiteX0" fmla="*/ 0 w 2432155"/>
                <a:gd name="connsiteY0" fmla="*/ 1848 h 2044805"/>
                <a:gd name="connsiteX1" fmla="*/ 749509 w 2432155"/>
                <a:gd name="connsiteY1" fmla="*/ 541494 h 2044805"/>
                <a:gd name="connsiteX2" fmla="*/ 119922 w 2432155"/>
                <a:gd name="connsiteY2" fmla="*/ 1141100 h 2044805"/>
                <a:gd name="connsiteX3" fmla="*/ 134912 w 2432155"/>
                <a:gd name="connsiteY3" fmla="*/ 1770687 h 2044805"/>
                <a:gd name="connsiteX4" fmla="*/ 1112812 w 2432155"/>
                <a:gd name="connsiteY4" fmla="*/ 2044570 h 2044805"/>
                <a:gd name="connsiteX5" fmla="*/ 2088942 w 2432155"/>
                <a:gd name="connsiteY5" fmla="*/ 1803999 h 2044805"/>
                <a:gd name="connsiteX6" fmla="*/ 2134225 w 2432155"/>
                <a:gd name="connsiteY6" fmla="*/ 1125902 h 2044805"/>
                <a:gd name="connsiteX7" fmla="*/ 1505679 w 2432155"/>
                <a:gd name="connsiteY7" fmla="*/ 538995 h 2044805"/>
                <a:gd name="connsiteX8" fmla="*/ 2273405 w 2432155"/>
                <a:gd name="connsiteY8" fmla="*/ 6949 h 2044805"/>
                <a:gd name="connsiteX9" fmla="*/ 2432155 w 2432155"/>
                <a:gd name="connsiteY9" fmla="*/ 241899 h 2044805"/>
                <a:gd name="connsiteX0" fmla="*/ 0 w 2273405"/>
                <a:gd name="connsiteY0" fmla="*/ 0 h 2042957"/>
                <a:gd name="connsiteX1" fmla="*/ 749509 w 2273405"/>
                <a:gd name="connsiteY1" fmla="*/ 539646 h 2042957"/>
                <a:gd name="connsiteX2" fmla="*/ 119922 w 2273405"/>
                <a:gd name="connsiteY2" fmla="*/ 1139252 h 2042957"/>
                <a:gd name="connsiteX3" fmla="*/ 134912 w 2273405"/>
                <a:gd name="connsiteY3" fmla="*/ 1768839 h 2042957"/>
                <a:gd name="connsiteX4" fmla="*/ 1112812 w 2273405"/>
                <a:gd name="connsiteY4" fmla="*/ 2042722 h 2042957"/>
                <a:gd name="connsiteX5" fmla="*/ 2088942 w 2273405"/>
                <a:gd name="connsiteY5" fmla="*/ 1802151 h 2042957"/>
                <a:gd name="connsiteX6" fmla="*/ 2134225 w 2273405"/>
                <a:gd name="connsiteY6" fmla="*/ 1124054 h 2042957"/>
                <a:gd name="connsiteX7" fmla="*/ 1505679 w 2273405"/>
                <a:gd name="connsiteY7" fmla="*/ 537147 h 2042957"/>
                <a:gd name="connsiteX8" fmla="*/ 2273405 w 2273405"/>
                <a:gd name="connsiteY8" fmla="*/ 5101 h 2042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3405" h="2042957">
                  <a:moveTo>
                    <a:pt x="0" y="0"/>
                  </a:moveTo>
                  <a:cubicBezTo>
                    <a:pt x="364761" y="174885"/>
                    <a:pt x="729522" y="349771"/>
                    <a:pt x="749509" y="539646"/>
                  </a:cubicBezTo>
                  <a:cubicBezTo>
                    <a:pt x="769496" y="729521"/>
                    <a:pt x="222355" y="934387"/>
                    <a:pt x="119922" y="1139252"/>
                  </a:cubicBezTo>
                  <a:cubicBezTo>
                    <a:pt x="17489" y="1344117"/>
                    <a:pt x="-30570" y="1618261"/>
                    <a:pt x="134912" y="1768839"/>
                  </a:cubicBezTo>
                  <a:cubicBezTo>
                    <a:pt x="300394" y="1919417"/>
                    <a:pt x="787140" y="2037170"/>
                    <a:pt x="1112812" y="2042722"/>
                  </a:cubicBezTo>
                  <a:cubicBezTo>
                    <a:pt x="1438484" y="2048274"/>
                    <a:pt x="1918707" y="1955262"/>
                    <a:pt x="2088942" y="1802151"/>
                  </a:cubicBezTo>
                  <a:cubicBezTo>
                    <a:pt x="2259177" y="1649040"/>
                    <a:pt x="2231436" y="1334888"/>
                    <a:pt x="2134225" y="1124054"/>
                  </a:cubicBezTo>
                  <a:cubicBezTo>
                    <a:pt x="2037015" y="913220"/>
                    <a:pt x="1482482" y="723639"/>
                    <a:pt x="1505679" y="537147"/>
                  </a:cubicBezTo>
                  <a:cubicBezTo>
                    <a:pt x="1528876" y="350655"/>
                    <a:pt x="2118992" y="54617"/>
                    <a:pt x="2273405" y="5101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 flipH="1">
              <a:off x="6473202" y="2478305"/>
              <a:ext cx="104510" cy="157755"/>
            </a:xfrm>
            <a:custGeom>
              <a:avLst/>
              <a:gdLst>
                <a:gd name="connsiteX0" fmla="*/ 0 w 2260016"/>
                <a:gd name="connsiteY0" fmla="*/ 0 h 2031717"/>
                <a:gd name="connsiteX1" fmla="*/ 749509 w 2260016"/>
                <a:gd name="connsiteY1" fmla="*/ 539646 h 2031717"/>
                <a:gd name="connsiteX2" fmla="*/ 119922 w 2260016"/>
                <a:gd name="connsiteY2" fmla="*/ 1139252 h 2031717"/>
                <a:gd name="connsiteX3" fmla="*/ 134912 w 2260016"/>
                <a:gd name="connsiteY3" fmla="*/ 1768839 h 2031717"/>
                <a:gd name="connsiteX4" fmla="*/ 1049312 w 2260016"/>
                <a:gd name="connsiteY4" fmla="*/ 2023672 h 2031717"/>
                <a:gd name="connsiteX5" fmla="*/ 1993692 w 2260016"/>
                <a:gd name="connsiteY5" fmla="*/ 1903751 h 2031717"/>
                <a:gd name="connsiteX6" fmla="*/ 2248525 w 2260016"/>
                <a:gd name="connsiteY6" fmla="*/ 1289154 h 2031717"/>
                <a:gd name="connsiteX7" fmla="*/ 1708879 w 2260016"/>
                <a:gd name="connsiteY7" fmla="*/ 689547 h 2031717"/>
                <a:gd name="connsiteX8" fmla="*/ 2203555 w 2260016"/>
                <a:gd name="connsiteY8" fmla="*/ 74951 h 2031717"/>
                <a:gd name="connsiteX9" fmla="*/ 2203555 w 2260016"/>
                <a:gd name="connsiteY9" fmla="*/ 74951 h 2031717"/>
                <a:gd name="connsiteX0" fmla="*/ 0 w 2272443"/>
                <a:gd name="connsiteY0" fmla="*/ 0 h 2031717"/>
                <a:gd name="connsiteX1" fmla="*/ 749509 w 2272443"/>
                <a:gd name="connsiteY1" fmla="*/ 539646 h 2031717"/>
                <a:gd name="connsiteX2" fmla="*/ 119922 w 2272443"/>
                <a:gd name="connsiteY2" fmla="*/ 1139252 h 2031717"/>
                <a:gd name="connsiteX3" fmla="*/ 134912 w 2272443"/>
                <a:gd name="connsiteY3" fmla="*/ 1768839 h 2031717"/>
                <a:gd name="connsiteX4" fmla="*/ 1049312 w 2272443"/>
                <a:gd name="connsiteY4" fmla="*/ 2023672 h 2031717"/>
                <a:gd name="connsiteX5" fmla="*/ 1993692 w 2272443"/>
                <a:gd name="connsiteY5" fmla="*/ 1903751 h 2031717"/>
                <a:gd name="connsiteX6" fmla="*/ 2248525 w 2272443"/>
                <a:gd name="connsiteY6" fmla="*/ 1289154 h 2031717"/>
                <a:gd name="connsiteX7" fmla="*/ 1505679 w 2272443"/>
                <a:gd name="connsiteY7" fmla="*/ 537147 h 2031717"/>
                <a:gd name="connsiteX8" fmla="*/ 2203555 w 2272443"/>
                <a:gd name="connsiteY8" fmla="*/ 74951 h 2031717"/>
                <a:gd name="connsiteX9" fmla="*/ 2203555 w 2272443"/>
                <a:gd name="connsiteY9" fmla="*/ 74951 h 2031717"/>
                <a:gd name="connsiteX0" fmla="*/ 0 w 2203555"/>
                <a:gd name="connsiteY0" fmla="*/ 0 h 2036028"/>
                <a:gd name="connsiteX1" fmla="*/ 749509 w 2203555"/>
                <a:gd name="connsiteY1" fmla="*/ 539646 h 2036028"/>
                <a:gd name="connsiteX2" fmla="*/ 119922 w 2203555"/>
                <a:gd name="connsiteY2" fmla="*/ 1139252 h 2036028"/>
                <a:gd name="connsiteX3" fmla="*/ 134912 w 2203555"/>
                <a:gd name="connsiteY3" fmla="*/ 1768839 h 2036028"/>
                <a:gd name="connsiteX4" fmla="*/ 1049312 w 2203555"/>
                <a:gd name="connsiteY4" fmla="*/ 2023672 h 2036028"/>
                <a:gd name="connsiteX5" fmla="*/ 1993692 w 2203555"/>
                <a:gd name="connsiteY5" fmla="*/ 1903751 h 2036028"/>
                <a:gd name="connsiteX6" fmla="*/ 2134225 w 2203555"/>
                <a:gd name="connsiteY6" fmla="*/ 1124054 h 2036028"/>
                <a:gd name="connsiteX7" fmla="*/ 1505679 w 2203555"/>
                <a:gd name="connsiteY7" fmla="*/ 537147 h 2036028"/>
                <a:gd name="connsiteX8" fmla="*/ 2203555 w 2203555"/>
                <a:gd name="connsiteY8" fmla="*/ 74951 h 2036028"/>
                <a:gd name="connsiteX9" fmla="*/ 2203555 w 2203555"/>
                <a:gd name="connsiteY9" fmla="*/ 74951 h 2036028"/>
                <a:gd name="connsiteX0" fmla="*/ 0 w 2215861"/>
                <a:gd name="connsiteY0" fmla="*/ 0 h 2023951"/>
                <a:gd name="connsiteX1" fmla="*/ 749509 w 2215861"/>
                <a:gd name="connsiteY1" fmla="*/ 539646 h 2023951"/>
                <a:gd name="connsiteX2" fmla="*/ 119922 w 2215861"/>
                <a:gd name="connsiteY2" fmla="*/ 1139252 h 2023951"/>
                <a:gd name="connsiteX3" fmla="*/ 134912 w 2215861"/>
                <a:gd name="connsiteY3" fmla="*/ 1768839 h 2023951"/>
                <a:gd name="connsiteX4" fmla="*/ 1049312 w 2215861"/>
                <a:gd name="connsiteY4" fmla="*/ 2023672 h 2023951"/>
                <a:gd name="connsiteX5" fmla="*/ 2088942 w 2215861"/>
                <a:gd name="connsiteY5" fmla="*/ 1802151 h 2023951"/>
                <a:gd name="connsiteX6" fmla="*/ 2134225 w 2215861"/>
                <a:gd name="connsiteY6" fmla="*/ 1124054 h 2023951"/>
                <a:gd name="connsiteX7" fmla="*/ 1505679 w 2215861"/>
                <a:gd name="connsiteY7" fmla="*/ 537147 h 2023951"/>
                <a:gd name="connsiteX8" fmla="*/ 2203555 w 2215861"/>
                <a:gd name="connsiteY8" fmla="*/ 74951 h 2023951"/>
                <a:gd name="connsiteX9" fmla="*/ 2203555 w 2215861"/>
                <a:gd name="connsiteY9" fmla="*/ 74951 h 2023951"/>
                <a:gd name="connsiteX0" fmla="*/ 0 w 2209323"/>
                <a:gd name="connsiteY0" fmla="*/ 0 h 2055634"/>
                <a:gd name="connsiteX1" fmla="*/ 749509 w 2209323"/>
                <a:gd name="connsiteY1" fmla="*/ 539646 h 2055634"/>
                <a:gd name="connsiteX2" fmla="*/ 119922 w 2209323"/>
                <a:gd name="connsiteY2" fmla="*/ 1139252 h 2055634"/>
                <a:gd name="connsiteX3" fmla="*/ 134912 w 2209323"/>
                <a:gd name="connsiteY3" fmla="*/ 1768839 h 2055634"/>
                <a:gd name="connsiteX4" fmla="*/ 1157262 w 2209323"/>
                <a:gd name="connsiteY4" fmla="*/ 2055422 h 2055634"/>
                <a:gd name="connsiteX5" fmla="*/ 2088942 w 2209323"/>
                <a:gd name="connsiteY5" fmla="*/ 1802151 h 2055634"/>
                <a:gd name="connsiteX6" fmla="*/ 2134225 w 2209323"/>
                <a:gd name="connsiteY6" fmla="*/ 1124054 h 2055634"/>
                <a:gd name="connsiteX7" fmla="*/ 1505679 w 2209323"/>
                <a:gd name="connsiteY7" fmla="*/ 537147 h 2055634"/>
                <a:gd name="connsiteX8" fmla="*/ 2203555 w 2209323"/>
                <a:gd name="connsiteY8" fmla="*/ 74951 h 2055634"/>
                <a:gd name="connsiteX9" fmla="*/ 2203555 w 2209323"/>
                <a:gd name="connsiteY9" fmla="*/ 74951 h 2055634"/>
                <a:gd name="connsiteX0" fmla="*/ 0 w 2211984"/>
                <a:gd name="connsiteY0" fmla="*/ 0 h 2042957"/>
                <a:gd name="connsiteX1" fmla="*/ 749509 w 2211984"/>
                <a:gd name="connsiteY1" fmla="*/ 539646 h 2042957"/>
                <a:gd name="connsiteX2" fmla="*/ 119922 w 2211984"/>
                <a:gd name="connsiteY2" fmla="*/ 1139252 h 2042957"/>
                <a:gd name="connsiteX3" fmla="*/ 134912 w 2211984"/>
                <a:gd name="connsiteY3" fmla="*/ 1768839 h 2042957"/>
                <a:gd name="connsiteX4" fmla="*/ 1112812 w 2211984"/>
                <a:gd name="connsiteY4" fmla="*/ 2042722 h 2042957"/>
                <a:gd name="connsiteX5" fmla="*/ 2088942 w 2211984"/>
                <a:gd name="connsiteY5" fmla="*/ 1802151 h 2042957"/>
                <a:gd name="connsiteX6" fmla="*/ 2134225 w 2211984"/>
                <a:gd name="connsiteY6" fmla="*/ 1124054 h 2042957"/>
                <a:gd name="connsiteX7" fmla="*/ 1505679 w 2211984"/>
                <a:gd name="connsiteY7" fmla="*/ 537147 h 2042957"/>
                <a:gd name="connsiteX8" fmla="*/ 2203555 w 2211984"/>
                <a:gd name="connsiteY8" fmla="*/ 74951 h 2042957"/>
                <a:gd name="connsiteX9" fmla="*/ 2203555 w 2211984"/>
                <a:gd name="connsiteY9" fmla="*/ 74951 h 2042957"/>
                <a:gd name="connsiteX0" fmla="*/ 0 w 2362305"/>
                <a:gd name="connsiteY0" fmla="*/ 0 h 2042957"/>
                <a:gd name="connsiteX1" fmla="*/ 749509 w 2362305"/>
                <a:gd name="connsiteY1" fmla="*/ 539646 h 2042957"/>
                <a:gd name="connsiteX2" fmla="*/ 119922 w 2362305"/>
                <a:gd name="connsiteY2" fmla="*/ 1139252 h 2042957"/>
                <a:gd name="connsiteX3" fmla="*/ 134912 w 2362305"/>
                <a:gd name="connsiteY3" fmla="*/ 1768839 h 2042957"/>
                <a:gd name="connsiteX4" fmla="*/ 1112812 w 2362305"/>
                <a:gd name="connsiteY4" fmla="*/ 2042722 h 2042957"/>
                <a:gd name="connsiteX5" fmla="*/ 2088942 w 2362305"/>
                <a:gd name="connsiteY5" fmla="*/ 1802151 h 2042957"/>
                <a:gd name="connsiteX6" fmla="*/ 2134225 w 2362305"/>
                <a:gd name="connsiteY6" fmla="*/ 1124054 h 2042957"/>
                <a:gd name="connsiteX7" fmla="*/ 1505679 w 2362305"/>
                <a:gd name="connsiteY7" fmla="*/ 537147 h 2042957"/>
                <a:gd name="connsiteX8" fmla="*/ 2203555 w 2362305"/>
                <a:gd name="connsiteY8" fmla="*/ 74951 h 2042957"/>
                <a:gd name="connsiteX9" fmla="*/ 2362305 w 2362305"/>
                <a:gd name="connsiteY9" fmla="*/ 240051 h 2042957"/>
                <a:gd name="connsiteX0" fmla="*/ 0 w 2362305"/>
                <a:gd name="connsiteY0" fmla="*/ 1848 h 2044805"/>
                <a:gd name="connsiteX1" fmla="*/ 749509 w 2362305"/>
                <a:gd name="connsiteY1" fmla="*/ 541494 h 2044805"/>
                <a:gd name="connsiteX2" fmla="*/ 119922 w 2362305"/>
                <a:gd name="connsiteY2" fmla="*/ 1141100 h 2044805"/>
                <a:gd name="connsiteX3" fmla="*/ 134912 w 2362305"/>
                <a:gd name="connsiteY3" fmla="*/ 1770687 h 2044805"/>
                <a:gd name="connsiteX4" fmla="*/ 1112812 w 2362305"/>
                <a:gd name="connsiteY4" fmla="*/ 2044570 h 2044805"/>
                <a:gd name="connsiteX5" fmla="*/ 2088942 w 2362305"/>
                <a:gd name="connsiteY5" fmla="*/ 1803999 h 2044805"/>
                <a:gd name="connsiteX6" fmla="*/ 2134225 w 2362305"/>
                <a:gd name="connsiteY6" fmla="*/ 1125902 h 2044805"/>
                <a:gd name="connsiteX7" fmla="*/ 1505679 w 2362305"/>
                <a:gd name="connsiteY7" fmla="*/ 538995 h 2044805"/>
                <a:gd name="connsiteX8" fmla="*/ 2273405 w 2362305"/>
                <a:gd name="connsiteY8" fmla="*/ 6949 h 2044805"/>
                <a:gd name="connsiteX9" fmla="*/ 2362305 w 2362305"/>
                <a:gd name="connsiteY9" fmla="*/ 241899 h 2044805"/>
                <a:gd name="connsiteX0" fmla="*/ 0 w 2432155"/>
                <a:gd name="connsiteY0" fmla="*/ 1848 h 2044805"/>
                <a:gd name="connsiteX1" fmla="*/ 749509 w 2432155"/>
                <a:gd name="connsiteY1" fmla="*/ 541494 h 2044805"/>
                <a:gd name="connsiteX2" fmla="*/ 119922 w 2432155"/>
                <a:gd name="connsiteY2" fmla="*/ 1141100 h 2044805"/>
                <a:gd name="connsiteX3" fmla="*/ 134912 w 2432155"/>
                <a:gd name="connsiteY3" fmla="*/ 1770687 h 2044805"/>
                <a:gd name="connsiteX4" fmla="*/ 1112812 w 2432155"/>
                <a:gd name="connsiteY4" fmla="*/ 2044570 h 2044805"/>
                <a:gd name="connsiteX5" fmla="*/ 2088942 w 2432155"/>
                <a:gd name="connsiteY5" fmla="*/ 1803999 h 2044805"/>
                <a:gd name="connsiteX6" fmla="*/ 2134225 w 2432155"/>
                <a:gd name="connsiteY6" fmla="*/ 1125902 h 2044805"/>
                <a:gd name="connsiteX7" fmla="*/ 1505679 w 2432155"/>
                <a:gd name="connsiteY7" fmla="*/ 538995 h 2044805"/>
                <a:gd name="connsiteX8" fmla="*/ 2273405 w 2432155"/>
                <a:gd name="connsiteY8" fmla="*/ 6949 h 2044805"/>
                <a:gd name="connsiteX9" fmla="*/ 2432155 w 2432155"/>
                <a:gd name="connsiteY9" fmla="*/ 241899 h 2044805"/>
                <a:gd name="connsiteX0" fmla="*/ 0 w 2273405"/>
                <a:gd name="connsiteY0" fmla="*/ 0 h 2042957"/>
                <a:gd name="connsiteX1" fmla="*/ 749509 w 2273405"/>
                <a:gd name="connsiteY1" fmla="*/ 539646 h 2042957"/>
                <a:gd name="connsiteX2" fmla="*/ 119922 w 2273405"/>
                <a:gd name="connsiteY2" fmla="*/ 1139252 h 2042957"/>
                <a:gd name="connsiteX3" fmla="*/ 134912 w 2273405"/>
                <a:gd name="connsiteY3" fmla="*/ 1768839 h 2042957"/>
                <a:gd name="connsiteX4" fmla="*/ 1112812 w 2273405"/>
                <a:gd name="connsiteY4" fmla="*/ 2042722 h 2042957"/>
                <a:gd name="connsiteX5" fmla="*/ 2088942 w 2273405"/>
                <a:gd name="connsiteY5" fmla="*/ 1802151 h 2042957"/>
                <a:gd name="connsiteX6" fmla="*/ 2134225 w 2273405"/>
                <a:gd name="connsiteY6" fmla="*/ 1124054 h 2042957"/>
                <a:gd name="connsiteX7" fmla="*/ 1505679 w 2273405"/>
                <a:gd name="connsiteY7" fmla="*/ 537147 h 2042957"/>
                <a:gd name="connsiteX8" fmla="*/ 2273405 w 2273405"/>
                <a:gd name="connsiteY8" fmla="*/ 5101 h 2042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3405" h="2042957">
                  <a:moveTo>
                    <a:pt x="0" y="0"/>
                  </a:moveTo>
                  <a:cubicBezTo>
                    <a:pt x="364761" y="174885"/>
                    <a:pt x="729522" y="349771"/>
                    <a:pt x="749509" y="539646"/>
                  </a:cubicBezTo>
                  <a:cubicBezTo>
                    <a:pt x="769496" y="729521"/>
                    <a:pt x="222355" y="934387"/>
                    <a:pt x="119922" y="1139252"/>
                  </a:cubicBezTo>
                  <a:cubicBezTo>
                    <a:pt x="17489" y="1344117"/>
                    <a:pt x="-30570" y="1618261"/>
                    <a:pt x="134912" y="1768839"/>
                  </a:cubicBezTo>
                  <a:cubicBezTo>
                    <a:pt x="300394" y="1919417"/>
                    <a:pt x="787140" y="2037170"/>
                    <a:pt x="1112812" y="2042722"/>
                  </a:cubicBezTo>
                  <a:cubicBezTo>
                    <a:pt x="1438484" y="2048274"/>
                    <a:pt x="1918707" y="1955262"/>
                    <a:pt x="2088942" y="1802151"/>
                  </a:cubicBezTo>
                  <a:cubicBezTo>
                    <a:pt x="2259177" y="1649040"/>
                    <a:pt x="2231436" y="1334888"/>
                    <a:pt x="2134225" y="1124054"/>
                  </a:cubicBezTo>
                  <a:cubicBezTo>
                    <a:pt x="2037015" y="913220"/>
                    <a:pt x="1482482" y="723639"/>
                    <a:pt x="1505679" y="537147"/>
                  </a:cubicBezTo>
                  <a:cubicBezTo>
                    <a:pt x="1528876" y="350655"/>
                    <a:pt x="2118992" y="54617"/>
                    <a:pt x="2273405" y="5101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000" b="1" dirty="0">
                <a:solidFill>
                  <a:srgbClr val="000000"/>
                </a:solidFill>
              </a:endParaRPr>
            </a:p>
          </p:txBody>
        </p:sp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7938" y="1524038"/>
              <a:ext cx="1282563" cy="961922"/>
            </a:xfrm>
            <a:prstGeom prst="rect">
              <a:avLst/>
            </a:prstGeom>
            <a:ln>
              <a:noFill/>
            </a:ln>
            <a:effectLst>
              <a:outerShdw blurRad="266700" dist="1778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0184" y="1524038"/>
              <a:ext cx="1250546" cy="976541"/>
            </a:xfrm>
            <a:prstGeom prst="rect">
              <a:avLst/>
            </a:prstGeom>
            <a:ln>
              <a:noFill/>
            </a:ln>
            <a:effectLst>
              <a:outerShdw blurRad="266700" dist="1778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1" name="Group 19"/>
            <p:cNvGrpSpPr/>
            <p:nvPr/>
          </p:nvGrpSpPr>
          <p:grpSpPr>
            <a:xfrm>
              <a:off x="7643666" y="1524038"/>
              <a:ext cx="763916" cy="974203"/>
              <a:chOff x="7050913" y="1627947"/>
              <a:chExt cx="1474668" cy="1155895"/>
            </a:xfrm>
          </p:grpSpPr>
          <p:pic>
            <p:nvPicPr>
              <p:cNvPr id="72" name="Picture 2" descr="Apple MC705LL/A - The New iPad (3rd Gen) With Wi-Fi -16GB - Black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9016" t="6893" r="8252" b="6643"/>
              <a:stretch>
                <a:fillRect/>
              </a:stretch>
            </p:blipFill>
            <p:spPr bwMode="auto">
              <a:xfrm>
                <a:off x="7050913" y="1627947"/>
                <a:ext cx="1474668" cy="1155895"/>
              </a:xfrm>
              <a:prstGeom prst="rect">
                <a:avLst/>
              </a:prstGeom>
              <a:ln>
                <a:noFill/>
              </a:ln>
              <a:effectLst>
                <a:outerShdw blurRad="266700" dist="1778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3" name="Picture 72" descr="inergy_hm_Landing_1_15-12-11.jpg"/>
              <p:cNvPicPr>
                <a:picLocks noChangeAspect="1"/>
              </p:cNvPicPr>
              <p:nvPr/>
            </p:nvPicPr>
            <p:blipFill>
              <a:blip r:embed="rId6" cstate="print"/>
              <a:srcRect l="6805" r="8876" b="21553"/>
              <a:stretch>
                <a:fillRect/>
              </a:stretch>
            </p:blipFill>
            <p:spPr>
              <a:xfrm>
                <a:off x="7166768" y="1716381"/>
                <a:ext cx="1223672" cy="919180"/>
              </a:xfrm>
              <a:prstGeom prst="rect">
                <a:avLst/>
              </a:prstGeom>
              <a:ln>
                <a:noFill/>
              </a:ln>
              <a:effectLst>
                <a:outerShdw blurRad="266700" dist="1778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74" name="Freeform 73"/>
            <p:cNvSpPr/>
            <p:nvPr/>
          </p:nvSpPr>
          <p:spPr>
            <a:xfrm flipH="1">
              <a:off x="7973369" y="2478305"/>
              <a:ext cx="104510" cy="157755"/>
            </a:xfrm>
            <a:custGeom>
              <a:avLst/>
              <a:gdLst>
                <a:gd name="connsiteX0" fmla="*/ 0 w 2260016"/>
                <a:gd name="connsiteY0" fmla="*/ 0 h 2031717"/>
                <a:gd name="connsiteX1" fmla="*/ 749509 w 2260016"/>
                <a:gd name="connsiteY1" fmla="*/ 539646 h 2031717"/>
                <a:gd name="connsiteX2" fmla="*/ 119922 w 2260016"/>
                <a:gd name="connsiteY2" fmla="*/ 1139252 h 2031717"/>
                <a:gd name="connsiteX3" fmla="*/ 134912 w 2260016"/>
                <a:gd name="connsiteY3" fmla="*/ 1768839 h 2031717"/>
                <a:gd name="connsiteX4" fmla="*/ 1049312 w 2260016"/>
                <a:gd name="connsiteY4" fmla="*/ 2023672 h 2031717"/>
                <a:gd name="connsiteX5" fmla="*/ 1993692 w 2260016"/>
                <a:gd name="connsiteY5" fmla="*/ 1903751 h 2031717"/>
                <a:gd name="connsiteX6" fmla="*/ 2248525 w 2260016"/>
                <a:gd name="connsiteY6" fmla="*/ 1289154 h 2031717"/>
                <a:gd name="connsiteX7" fmla="*/ 1708879 w 2260016"/>
                <a:gd name="connsiteY7" fmla="*/ 689547 h 2031717"/>
                <a:gd name="connsiteX8" fmla="*/ 2203555 w 2260016"/>
                <a:gd name="connsiteY8" fmla="*/ 74951 h 2031717"/>
                <a:gd name="connsiteX9" fmla="*/ 2203555 w 2260016"/>
                <a:gd name="connsiteY9" fmla="*/ 74951 h 2031717"/>
                <a:gd name="connsiteX0" fmla="*/ 0 w 2272443"/>
                <a:gd name="connsiteY0" fmla="*/ 0 h 2031717"/>
                <a:gd name="connsiteX1" fmla="*/ 749509 w 2272443"/>
                <a:gd name="connsiteY1" fmla="*/ 539646 h 2031717"/>
                <a:gd name="connsiteX2" fmla="*/ 119922 w 2272443"/>
                <a:gd name="connsiteY2" fmla="*/ 1139252 h 2031717"/>
                <a:gd name="connsiteX3" fmla="*/ 134912 w 2272443"/>
                <a:gd name="connsiteY3" fmla="*/ 1768839 h 2031717"/>
                <a:gd name="connsiteX4" fmla="*/ 1049312 w 2272443"/>
                <a:gd name="connsiteY4" fmla="*/ 2023672 h 2031717"/>
                <a:gd name="connsiteX5" fmla="*/ 1993692 w 2272443"/>
                <a:gd name="connsiteY5" fmla="*/ 1903751 h 2031717"/>
                <a:gd name="connsiteX6" fmla="*/ 2248525 w 2272443"/>
                <a:gd name="connsiteY6" fmla="*/ 1289154 h 2031717"/>
                <a:gd name="connsiteX7" fmla="*/ 1505679 w 2272443"/>
                <a:gd name="connsiteY7" fmla="*/ 537147 h 2031717"/>
                <a:gd name="connsiteX8" fmla="*/ 2203555 w 2272443"/>
                <a:gd name="connsiteY8" fmla="*/ 74951 h 2031717"/>
                <a:gd name="connsiteX9" fmla="*/ 2203555 w 2272443"/>
                <a:gd name="connsiteY9" fmla="*/ 74951 h 2031717"/>
                <a:gd name="connsiteX0" fmla="*/ 0 w 2203555"/>
                <a:gd name="connsiteY0" fmla="*/ 0 h 2036028"/>
                <a:gd name="connsiteX1" fmla="*/ 749509 w 2203555"/>
                <a:gd name="connsiteY1" fmla="*/ 539646 h 2036028"/>
                <a:gd name="connsiteX2" fmla="*/ 119922 w 2203555"/>
                <a:gd name="connsiteY2" fmla="*/ 1139252 h 2036028"/>
                <a:gd name="connsiteX3" fmla="*/ 134912 w 2203555"/>
                <a:gd name="connsiteY3" fmla="*/ 1768839 h 2036028"/>
                <a:gd name="connsiteX4" fmla="*/ 1049312 w 2203555"/>
                <a:gd name="connsiteY4" fmla="*/ 2023672 h 2036028"/>
                <a:gd name="connsiteX5" fmla="*/ 1993692 w 2203555"/>
                <a:gd name="connsiteY5" fmla="*/ 1903751 h 2036028"/>
                <a:gd name="connsiteX6" fmla="*/ 2134225 w 2203555"/>
                <a:gd name="connsiteY6" fmla="*/ 1124054 h 2036028"/>
                <a:gd name="connsiteX7" fmla="*/ 1505679 w 2203555"/>
                <a:gd name="connsiteY7" fmla="*/ 537147 h 2036028"/>
                <a:gd name="connsiteX8" fmla="*/ 2203555 w 2203555"/>
                <a:gd name="connsiteY8" fmla="*/ 74951 h 2036028"/>
                <a:gd name="connsiteX9" fmla="*/ 2203555 w 2203555"/>
                <a:gd name="connsiteY9" fmla="*/ 74951 h 2036028"/>
                <a:gd name="connsiteX0" fmla="*/ 0 w 2215861"/>
                <a:gd name="connsiteY0" fmla="*/ 0 h 2023951"/>
                <a:gd name="connsiteX1" fmla="*/ 749509 w 2215861"/>
                <a:gd name="connsiteY1" fmla="*/ 539646 h 2023951"/>
                <a:gd name="connsiteX2" fmla="*/ 119922 w 2215861"/>
                <a:gd name="connsiteY2" fmla="*/ 1139252 h 2023951"/>
                <a:gd name="connsiteX3" fmla="*/ 134912 w 2215861"/>
                <a:gd name="connsiteY3" fmla="*/ 1768839 h 2023951"/>
                <a:gd name="connsiteX4" fmla="*/ 1049312 w 2215861"/>
                <a:gd name="connsiteY4" fmla="*/ 2023672 h 2023951"/>
                <a:gd name="connsiteX5" fmla="*/ 2088942 w 2215861"/>
                <a:gd name="connsiteY5" fmla="*/ 1802151 h 2023951"/>
                <a:gd name="connsiteX6" fmla="*/ 2134225 w 2215861"/>
                <a:gd name="connsiteY6" fmla="*/ 1124054 h 2023951"/>
                <a:gd name="connsiteX7" fmla="*/ 1505679 w 2215861"/>
                <a:gd name="connsiteY7" fmla="*/ 537147 h 2023951"/>
                <a:gd name="connsiteX8" fmla="*/ 2203555 w 2215861"/>
                <a:gd name="connsiteY8" fmla="*/ 74951 h 2023951"/>
                <a:gd name="connsiteX9" fmla="*/ 2203555 w 2215861"/>
                <a:gd name="connsiteY9" fmla="*/ 74951 h 2023951"/>
                <a:gd name="connsiteX0" fmla="*/ 0 w 2209323"/>
                <a:gd name="connsiteY0" fmla="*/ 0 h 2055634"/>
                <a:gd name="connsiteX1" fmla="*/ 749509 w 2209323"/>
                <a:gd name="connsiteY1" fmla="*/ 539646 h 2055634"/>
                <a:gd name="connsiteX2" fmla="*/ 119922 w 2209323"/>
                <a:gd name="connsiteY2" fmla="*/ 1139252 h 2055634"/>
                <a:gd name="connsiteX3" fmla="*/ 134912 w 2209323"/>
                <a:gd name="connsiteY3" fmla="*/ 1768839 h 2055634"/>
                <a:gd name="connsiteX4" fmla="*/ 1157262 w 2209323"/>
                <a:gd name="connsiteY4" fmla="*/ 2055422 h 2055634"/>
                <a:gd name="connsiteX5" fmla="*/ 2088942 w 2209323"/>
                <a:gd name="connsiteY5" fmla="*/ 1802151 h 2055634"/>
                <a:gd name="connsiteX6" fmla="*/ 2134225 w 2209323"/>
                <a:gd name="connsiteY6" fmla="*/ 1124054 h 2055634"/>
                <a:gd name="connsiteX7" fmla="*/ 1505679 w 2209323"/>
                <a:gd name="connsiteY7" fmla="*/ 537147 h 2055634"/>
                <a:gd name="connsiteX8" fmla="*/ 2203555 w 2209323"/>
                <a:gd name="connsiteY8" fmla="*/ 74951 h 2055634"/>
                <a:gd name="connsiteX9" fmla="*/ 2203555 w 2209323"/>
                <a:gd name="connsiteY9" fmla="*/ 74951 h 2055634"/>
                <a:gd name="connsiteX0" fmla="*/ 0 w 2211984"/>
                <a:gd name="connsiteY0" fmla="*/ 0 h 2042957"/>
                <a:gd name="connsiteX1" fmla="*/ 749509 w 2211984"/>
                <a:gd name="connsiteY1" fmla="*/ 539646 h 2042957"/>
                <a:gd name="connsiteX2" fmla="*/ 119922 w 2211984"/>
                <a:gd name="connsiteY2" fmla="*/ 1139252 h 2042957"/>
                <a:gd name="connsiteX3" fmla="*/ 134912 w 2211984"/>
                <a:gd name="connsiteY3" fmla="*/ 1768839 h 2042957"/>
                <a:gd name="connsiteX4" fmla="*/ 1112812 w 2211984"/>
                <a:gd name="connsiteY4" fmla="*/ 2042722 h 2042957"/>
                <a:gd name="connsiteX5" fmla="*/ 2088942 w 2211984"/>
                <a:gd name="connsiteY5" fmla="*/ 1802151 h 2042957"/>
                <a:gd name="connsiteX6" fmla="*/ 2134225 w 2211984"/>
                <a:gd name="connsiteY6" fmla="*/ 1124054 h 2042957"/>
                <a:gd name="connsiteX7" fmla="*/ 1505679 w 2211984"/>
                <a:gd name="connsiteY7" fmla="*/ 537147 h 2042957"/>
                <a:gd name="connsiteX8" fmla="*/ 2203555 w 2211984"/>
                <a:gd name="connsiteY8" fmla="*/ 74951 h 2042957"/>
                <a:gd name="connsiteX9" fmla="*/ 2203555 w 2211984"/>
                <a:gd name="connsiteY9" fmla="*/ 74951 h 2042957"/>
                <a:gd name="connsiteX0" fmla="*/ 0 w 2362305"/>
                <a:gd name="connsiteY0" fmla="*/ 0 h 2042957"/>
                <a:gd name="connsiteX1" fmla="*/ 749509 w 2362305"/>
                <a:gd name="connsiteY1" fmla="*/ 539646 h 2042957"/>
                <a:gd name="connsiteX2" fmla="*/ 119922 w 2362305"/>
                <a:gd name="connsiteY2" fmla="*/ 1139252 h 2042957"/>
                <a:gd name="connsiteX3" fmla="*/ 134912 w 2362305"/>
                <a:gd name="connsiteY3" fmla="*/ 1768839 h 2042957"/>
                <a:gd name="connsiteX4" fmla="*/ 1112812 w 2362305"/>
                <a:gd name="connsiteY4" fmla="*/ 2042722 h 2042957"/>
                <a:gd name="connsiteX5" fmla="*/ 2088942 w 2362305"/>
                <a:gd name="connsiteY5" fmla="*/ 1802151 h 2042957"/>
                <a:gd name="connsiteX6" fmla="*/ 2134225 w 2362305"/>
                <a:gd name="connsiteY6" fmla="*/ 1124054 h 2042957"/>
                <a:gd name="connsiteX7" fmla="*/ 1505679 w 2362305"/>
                <a:gd name="connsiteY7" fmla="*/ 537147 h 2042957"/>
                <a:gd name="connsiteX8" fmla="*/ 2203555 w 2362305"/>
                <a:gd name="connsiteY8" fmla="*/ 74951 h 2042957"/>
                <a:gd name="connsiteX9" fmla="*/ 2362305 w 2362305"/>
                <a:gd name="connsiteY9" fmla="*/ 240051 h 2042957"/>
                <a:gd name="connsiteX0" fmla="*/ 0 w 2362305"/>
                <a:gd name="connsiteY0" fmla="*/ 1848 h 2044805"/>
                <a:gd name="connsiteX1" fmla="*/ 749509 w 2362305"/>
                <a:gd name="connsiteY1" fmla="*/ 541494 h 2044805"/>
                <a:gd name="connsiteX2" fmla="*/ 119922 w 2362305"/>
                <a:gd name="connsiteY2" fmla="*/ 1141100 h 2044805"/>
                <a:gd name="connsiteX3" fmla="*/ 134912 w 2362305"/>
                <a:gd name="connsiteY3" fmla="*/ 1770687 h 2044805"/>
                <a:gd name="connsiteX4" fmla="*/ 1112812 w 2362305"/>
                <a:gd name="connsiteY4" fmla="*/ 2044570 h 2044805"/>
                <a:gd name="connsiteX5" fmla="*/ 2088942 w 2362305"/>
                <a:gd name="connsiteY5" fmla="*/ 1803999 h 2044805"/>
                <a:gd name="connsiteX6" fmla="*/ 2134225 w 2362305"/>
                <a:gd name="connsiteY6" fmla="*/ 1125902 h 2044805"/>
                <a:gd name="connsiteX7" fmla="*/ 1505679 w 2362305"/>
                <a:gd name="connsiteY7" fmla="*/ 538995 h 2044805"/>
                <a:gd name="connsiteX8" fmla="*/ 2273405 w 2362305"/>
                <a:gd name="connsiteY8" fmla="*/ 6949 h 2044805"/>
                <a:gd name="connsiteX9" fmla="*/ 2362305 w 2362305"/>
                <a:gd name="connsiteY9" fmla="*/ 241899 h 2044805"/>
                <a:gd name="connsiteX0" fmla="*/ 0 w 2432155"/>
                <a:gd name="connsiteY0" fmla="*/ 1848 h 2044805"/>
                <a:gd name="connsiteX1" fmla="*/ 749509 w 2432155"/>
                <a:gd name="connsiteY1" fmla="*/ 541494 h 2044805"/>
                <a:gd name="connsiteX2" fmla="*/ 119922 w 2432155"/>
                <a:gd name="connsiteY2" fmla="*/ 1141100 h 2044805"/>
                <a:gd name="connsiteX3" fmla="*/ 134912 w 2432155"/>
                <a:gd name="connsiteY3" fmla="*/ 1770687 h 2044805"/>
                <a:gd name="connsiteX4" fmla="*/ 1112812 w 2432155"/>
                <a:gd name="connsiteY4" fmla="*/ 2044570 h 2044805"/>
                <a:gd name="connsiteX5" fmla="*/ 2088942 w 2432155"/>
                <a:gd name="connsiteY5" fmla="*/ 1803999 h 2044805"/>
                <a:gd name="connsiteX6" fmla="*/ 2134225 w 2432155"/>
                <a:gd name="connsiteY6" fmla="*/ 1125902 h 2044805"/>
                <a:gd name="connsiteX7" fmla="*/ 1505679 w 2432155"/>
                <a:gd name="connsiteY7" fmla="*/ 538995 h 2044805"/>
                <a:gd name="connsiteX8" fmla="*/ 2273405 w 2432155"/>
                <a:gd name="connsiteY8" fmla="*/ 6949 h 2044805"/>
                <a:gd name="connsiteX9" fmla="*/ 2432155 w 2432155"/>
                <a:gd name="connsiteY9" fmla="*/ 241899 h 2044805"/>
                <a:gd name="connsiteX0" fmla="*/ 0 w 2273405"/>
                <a:gd name="connsiteY0" fmla="*/ 0 h 2042957"/>
                <a:gd name="connsiteX1" fmla="*/ 749509 w 2273405"/>
                <a:gd name="connsiteY1" fmla="*/ 539646 h 2042957"/>
                <a:gd name="connsiteX2" fmla="*/ 119922 w 2273405"/>
                <a:gd name="connsiteY2" fmla="*/ 1139252 h 2042957"/>
                <a:gd name="connsiteX3" fmla="*/ 134912 w 2273405"/>
                <a:gd name="connsiteY3" fmla="*/ 1768839 h 2042957"/>
                <a:gd name="connsiteX4" fmla="*/ 1112812 w 2273405"/>
                <a:gd name="connsiteY4" fmla="*/ 2042722 h 2042957"/>
                <a:gd name="connsiteX5" fmla="*/ 2088942 w 2273405"/>
                <a:gd name="connsiteY5" fmla="*/ 1802151 h 2042957"/>
                <a:gd name="connsiteX6" fmla="*/ 2134225 w 2273405"/>
                <a:gd name="connsiteY6" fmla="*/ 1124054 h 2042957"/>
                <a:gd name="connsiteX7" fmla="*/ 1505679 w 2273405"/>
                <a:gd name="connsiteY7" fmla="*/ 537147 h 2042957"/>
                <a:gd name="connsiteX8" fmla="*/ 2273405 w 2273405"/>
                <a:gd name="connsiteY8" fmla="*/ 5101 h 2042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3405" h="2042957">
                  <a:moveTo>
                    <a:pt x="0" y="0"/>
                  </a:moveTo>
                  <a:cubicBezTo>
                    <a:pt x="364761" y="174885"/>
                    <a:pt x="729522" y="349771"/>
                    <a:pt x="749509" y="539646"/>
                  </a:cubicBezTo>
                  <a:cubicBezTo>
                    <a:pt x="769496" y="729521"/>
                    <a:pt x="222355" y="934387"/>
                    <a:pt x="119922" y="1139252"/>
                  </a:cubicBezTo>
                  <a:cubicBezTo>
                    <a:pt x="17489" y="1344117"/>
                    <a:pt x="-30570" y="1618261"/>
                    <a:pt x="134912" y="1768839"/>
                  </a:cubicBezTo>
                  <a:cubicBezTo>
                    <a:pt x="300394" y="1919417"/>
                    <a:pt x="787140" y="2037170"/>
                    <a:pt x="1112812" y="2042722"/>
                  </a:cubicBezTo>
                  <a:cubicBezTo>
                    <a:pt x="1438484" y="2048274"/>
                    <a:pt x="1918707" y="1955262"/>
                    <a:pt x="2088942" y="1802151"/>
                  </a:cubicBezTo>
                  <a:cubicBezTo>
                    <a:pt x="2259177" y="1649040"/>
                    <a:pt x="2231436" y="1334888"/>
                    <a:pt x="2134225" y="1124054"/>
                  </a:cubicBezTo>
                  <a:cubicBezTo>
                    <a:pt x="2037015" y="913220"/>
                    <a:pt x="1482482" y="723639"/>
                    <a:pt x="1505679" y="537147"/>
                  </a:cubicBezTo>
                  <a:cubicBezTo>
                    <a:pt x="1528876" y="350655"/>
                    <a:pt x="2118992" y="54617"/>
                    <a:pt x="2273405" y="5101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000" b="1" dirty="0">
                <a:solidFill>
                  <a:srgbClr val="000000"/>
                </a:solidFill>
              </a:endParaRPr>
            </a:p>
          </p:txBody>
        </p:sp>
        <p:pic>
          <p:nvPicPr>
            <p:cNvPr id="75" name="Picture 74" descr="1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530" y="1524038"/>
              <a:ext cx="1401952" cy="968622"/>
            </a:xfrm>
            <a:prstGeom prst="rect">
              <a:avLst/>
            </a:prstGeom>
            <a:ln>
              <a:noFill/>
            </a:ln>
            <a:effectLst>
              <a:outerShdw blurRad="2667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509040" y="5753288"/>
              <a:ext cx="39966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>
                  <a:solidFill>
                    <a:schemeClr val="bg1"/>
                  </a:solidFill>
                </a:rPr>
                <a:t>Comprehensive, Industry specific data management</a:t>
              </a:r>
              <a:endParaRPr lang="en-US" sz="12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09040" y="4845220"/>
              <a:ext cx="48210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>
                  <a:solidFill>
                    <a:schemeClr val="bg1"/>
                  </a:solidFill>
                </a:rPr>
                <a:t>Enterprise class Middleware purpose built for E&amp;P applications</a:t>
              </a:r>
              <a:endParaRPr lang="en-US" sz="12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9040" y="3937153"/>
              <a:ext cx="4154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>
                  <a:solidFill>
                    <a:schemeClr val="bg1"/>
                  </a:solidFill>
                </a:rPr>
                <a:t>Building &amp; Customizing richer E&amp;P applications faster</a:t>
              </a:r>
              <a:endParaRPr lang="en-US" sz="1200" b="1" i="1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09040" y="3029086"/>
              <a:ext cx="37728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 smtClean="0">
                  <a:solidFill>
                    <a:schemeClr val="bg1"/>
                  </a:solidFill>
                </a:rPr>
                <a:t>Superior experience , Flexibility, Expanded reach</a:t>
              </a:r>
              <a:endParaRPr lang="en-US" sz="1200" b="1" i="1" dirty="0">
                <a:solidFill>
                  <a:schemeClr val="bg1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938" y="1242968"/>
              <a:ext cx="2128909" cy="18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" name="Freeform 76"/>
            <p:cNvSpPr/>
            <p:nvPr/>
          </p:nvSpPr>
          <p:spPr>
            <a:xfrm flipH="1">
              <a:off x="4726964" y="2478305"/>
              <a:ext cx="104510" cy="157755"/>
            </a:xfrm>
            <a:custGeom>
              <a:avLst/>
              <a:gdLst>
                <a:gd name="connsiteX0" fmla="*/ 0 w 2260016"/>
                <a:gd name="connsiteY0" fmla="*/ 0 h 2031717"/>
                <a:gd name="connsiteX1" fmla="*/ 749509 w 2260016"/>
                <a:gd name="connsiteY1" fmla="*/ 539646 h 2031717"/>
                <a:gd name="connsiteX2" fmla="*/ 119922 w 2260016"/>
                <a:gd name="connsiteY2" fmla="*/ 1139252 h 2031717"/>
                <a:gd name="connsiteX3" fmla="*/ 134912 w 2260016"/>
                <a:gd name="connsiteY3" fmla="*/ 1768839 h 2031717"/>
                <a:gd name="connsiteX4" fmla="*/ 1049312 w 2260016"/>
                <a:gd name="connsiteY4" fmla="*/ 2023672 h 2031717"/>
                <a:gd name="connsiteX5" fmla="*/ 1993692 w 2260016"/>
                <a:gd name="connsiteY5" fmla="*/ 1903751 h 2031717"/>
                <a:gd name="connsiteX6" fmla="*/ 2248525 w 2260016"/>
                <a:gd name="connsiteY6" fmla="*/ 1289154 h 2031717"/>
                <a:gd name="connsiteX7" fmla="*/ 1708879 w 2260016"/>
                <a:gd name="connsiteY7" fmla="*/ 689547 h 2031717"/>
                <a:gd name="connsiteX8" fmla="*/ 2203555 w 2260016"/>
                <a:gd name="connsiteY8" fmla="*/ 74951 h 2031717"/>
                <a:gd name="connsiteX9" fmla="*/ 2203555 w 2260016"/>
                <a:gd name="connsiteY9" fmla="*/ 74951 h 2031717"/>
                <a:gd name="connsiteX0" fmla="*/ 0 w 2272443"/>
                <a:gd name="connsiteY0" fmla="*/ 0 h 2031717"/>
                <a:gd name="connsiteX1" fmla="*/ 749509 w 2272443"/>
                <a:gd name="connsiteY1" fmla="*/ 539646 h 2031717"/>
                <a:gd name="connsiteX2" fmla="*/ 119922 w 2272443"/>
                <a:gd name="connsiteY2" fmla="*/ 1139252 h 2031717"/>
                <a:gd name="connsiteX3" fmla="*/ 134912 w 2272443"/>
                <a:gd name="connsiteY3" fmla="*/ 1768839 h 2031717"/>
                <a:gd name="connsiteX4" fmla="*/ 1049312 w 2272443"/>
                <a:gd name="connsiteY4" fmla="*/ 2023672 h 2031717"/>
                <a:gd name="connsiteX5" fmla="*/ 1993692 w 2272443"/>
                <a:gd name="connsiteY5" fmla="*/ 1903751 h 2031717"/>
                <a:gd name="connsiteX6" fmla="*/ 2248525 w 2272443"/>
                <a:gd name="connsiteY6" fmla="*/ 1289154 h 2031717"/>
                <a:gd name="connsiteX7" fmla="*/ 1505679 w 2272443"/>
                <a:gd name="connsiteY7" fmla="*/ 537147 h 2031717"/>
                <a:gd name="connsiteX8" fmla="*/ 2203555 w 2272443"/>
                <a:gd name="connsiteY8" fmla="*/ 74951 h 2031717"/>
                <a:gd name="connsiteX9" fmla="*/ 2203555 w 2272443"/>
                <a:gd name="connsiteY9" fmla="*/ 74951 h 2031717"/>
                <a:gd name="connsiteX0" fmla="*/ 0 w 2203555"/>
                <a:gd name="connsiteY0" fmla="*/ 0 h 2036028"/>
                <a:gd name="connsiteX1" fmla="*/ 749509 w 2203555"/>
                <a:gd name="connsiteY1" fmla="*/ 539646 h 2036028"/>
                <a:gd name="connsiteX2" fmla="*/ 119922 w 2203555"/>
                <a:gd name="connsiteY2" fmla="*/ 1139252 h 2036028"/>
                <a:gd name="connsiteX3" fmla="*/ 134912 w 2203555"/>
                <a:gd name="connsiteY3" fmla="*/ 1768839 h 2036028"/>
                <a:gd name="connsiteX4" fmla="*/ 1049312 w 2203555"/>
                <a:gd name="connsiteY4" fmla="*/ 2023672 h 2036028"/>
                <a:gd name="connsiteX5" fmla="*/ 1993692 w 2203555"/>
                <a:gd name="connsiteY5" fmla="*/ 1903751 h 2036028"/>
                <a:gd name="connsiteX6" fmla="*/ 2134225 w 2203555"/>
                <a:gd name="connsiteY6" fmla="*/ 1124054 h 2036028"/>
                <a:gd name="connsiteX7" fmla="*/ 1505679 w 2203555"/>
                <a:gd name="connsiteY7" fmla="*/ 537147 h 2036028"/>
                <a:gd name="connsiteX8" fmla="*/ 2203555 w 2203555"/>
                <a:gd name="connsiteY8" fmla="*/ 74951 h 2036028"/>
                <a:gd name="connsiteX9" fmla="*/ 2203555 w 2203555"/>
                <a:gd name="connsiteY9" fmla="*/ 74951 h 2036028"/>
                <a:gd name="connsiteX0" fmla="*/ 0 w 2215861"/>
                <a:gd name="connsiteY0" fmla="*/ 0 h 2023951"/>
                <a:gd name="connsiteX1" fmla="*/ 749509 w 2215861"/>
                <a:gd name="connsiteY1" fmla="*/ 539646 h 2023951"/>
                <a:gd name="connsiteX2" fmla="*/ 119922 w 2215861"/>
                <a:gd name="connsiteY2" fmla="*/ 1139252 h 2023951"/>
                <a:gd name="connsiteX3" fmla="*/ 134912 w 2215861"/>
                <a:gd name="connsiteY3" fmla="*/ 1768839 h 2023951"/>
                <a:gd name="connsiteX4" fmla="*/ 1049312 w 2215861"/>
                <a:gd name="connsiteY4" fmla="*/ 2023672 h 2023951"/>
                <a:gd name="connsiteX5" fmla="*/ 2088942 w 2215861"/>
                <a:gd name="connsiteY5" fmla="*/ 1802151 h 2023951"/>
                <a:gd name="connsiteX6" fmla="*/ 2134225 w 2215861"/>
                <a:gd name="connsiteY6" fmla="*/ 1124054 h 2023951"/>
                <a:gd name="connsiteX7" fmla="*/ 1505679 w 2215861"/>
                <a:gd name="connsiteY7" fmla="*/ 537147 h 2023951"/>
                <a:gd name="connsiteX8" fmla="*/ 2203555 w 2215861"/>
                <a:gd name="connsiteY8" fmla="*/ 74951 h 2023951"/>
                <a:gd name="connsiteX9" fmla="*/ 2203555 w 2215861"/>
                <a:gd name="connsiteY9" fmla="*/ 74951 h 2023951"/>
                <a:gd name="connsiteX0" fmla="*/ 0 w 2209323"/>
                <a:gd name="connsiteY0" fmla="*/ 0 h 2055634"/>
                <a:gd name="connsiteX1" fmla="*/ 749509 w 2209323"/>
                <a:gd name="connsiteY1" fmla="*/ 539646 h 2055634"/>
                <a:gd name="connsiteX2" fmla="*/ 119922 w 2209323"/>
                <a:gd name="connsiteY2" fmla="*/ 1139252 h 2055634"/>
                <a:gd name="connsiteX3" fmla="*/ 134912 w 2209323"/>
                <a:gd name="connsiteY3" fmla="*/ 1768839 h 2055634"/>
                <a:gd name="connsiteX4" fmla="*/ 1157262 w 2209323"/>
                <a:gd name="connsiteY4" fmla="*/ 2055422 h 2055634"/>
                <a:gd name="connsiteX5" fmla="*/ 2088942 w 2209323"/>
                <a:gd name="connsiteY5" fmla="*/ 1802151 h 2055634"/>
                <a:gd name="connsiteX6" fmla="*/ 2134225 w 2209323"/>
                <a:gd name="connsiteY6" fmla="*/ 1124054 h 2055634"/>
                <a:gd name="connsiteX7" fmla="*/ 1505679 w 2209323"/>
                <a:gd name="connsiteY7" fmla="*/ 537147 h 2055634"/>
                <a:gd name="connsiteX8" fmla="*/ 2203555 w 2209323"/>
                <a:gd name="connsiteY8" fmla="*/ 74951 h 2055634"/>
                <a:gd name="connsiteX9" fmla="*/ 2203555 w 2209323"/>
                <a:gd name="connsiteY9" fmla="*/ 74951 h 2055634"/>
                <a:gd name="connsiteX0" fmla="*/ 0 w 2211984"/>
                <a:gd name="connsiteY0" fmla="*/ 0 h 2042957"/>
                <a:gd name="connsiteX1" fmla="*/ 749509 w 2211984"/>
                <a:gd name="connsiteY1" fmla="*/ 539646 h 2042957"/>
                <a:gd name="connsiteX2" fmla="*/ 119922 w 2211984"/>
                <a:gd name="connsiteY2" fmla="*/ 1139252 h 2042957"/>
                <a:gd name="connsiteX3" fmla="*/ 134912 w 2211984"/>
                <a:gd name="connsiteY3" fmla="*/ 1768839 h 2042957"/>
                <a:gd name="connsiteX4" fmla="*/ 1112812 w 2211984"/>
                <a:gd name="connsiteY4" fmla="*/ 2042722 h 2042957"/>
                <a:gd name="connsiteX5" fmla="*/ 2088942 w 2211984"/>
                <a:gd name="connsiteY5" fmla="*/ 1802151 h 2042957"/>
                <a:gd name="connsiteX6" fmla="*/ 2134225 w 2211984"/>
                <a:gd name="connsiteY6" fmla="*/ 1124054 h 2042957"/>
                <a:gd name="connsiteX7" fmla="*/ 1505679 w 2211984"/>
                <a:gd name="connsiteY7" fmla="*/ 537147 h 2042957"/>
                <a:gd name="connsiteX8" fmla="*/ 2203555 w 2211984"/>
                <a:gd name="connsiteY8" fmla="*/ 74951 h 2042957"/>
                <a:gd name="connsiteX9" fmla="*/ 2203555 w 2211984"/>
                <a:gd name="connsiteY9" fmla="*/ 74951 h 2042957"/>
                <a:gd name="connsiteX0" fmla="*/ 0 w 2362305"/>
                <a:gd name="connsiteY0" fmla="*/ 0 h 2042957"/>
                <a:gd name="connsiteX1" fmla="*/ 749509 w 2362305"/>
                <a:gd name="connsiteY1" fmla="*/ 539646 h 2042957"/>
                <a:gd name="connsiteX2" fmla="*/ 119922 w 2362305"/>
                <a:gd name="connsiteY2" fmla="*/ 1139252 h 2042957"/>
                <a:gd name="connsiteX3" fmla="*/ 134912 w 2362305"/>
                <a:gd name="connsiteY3" fmla="*/ 1768839 h 2042957"/>
                <a:gd name="connsiteX4" fmla="*/ 1112812 w 2362305"/>
                <a:gd name="connsiteY4" fmla="*/ 2042722 h 2042957"/>
                <a:gd name="connsiteX5" fmla="*/ 2088942 w 2362305"/>
                <a:gd name="connsiteY5" fmla="*/ 1802151 h 2042957"/>
                <a:gd name="connsiteX6" fmla="*/ 2134225 w 2362305"/>
                <a:gd name="connsiteY6" fmla="*/ 1124054 h 2042957"/>
                <a:gd name="connsiteX7" fmla="*/ 1505679 w 2362305"/>
                <a:gd name="connsiteY7" fmla="*/ 537147 h 2042957"/>
                <a:gd name="connsiteX8" fmla="*/ 2203555 w 2362305"/>
                <a:gd name="connsiteY8" fmla="*/ 74951 h 2042957"/>
                <a:gd name="connsiteX9" fmla="*/ 2362305 w 2362305"/>
                <a:gd name="connsiteY9" fmla="*/ 240051 h 2042957"/>
                <a:gd name="connsiteX0" fmla="*/ 0 w 2362305"/>
                <a:gd name="connsiteY0" fmla="*/ 1848 h 2044805"/>
                <a:gd name="connsiteX1" fmla="*/ 749509 w 2362305"/>
                <a:gd name="connsiteY1" fmla="*/ 541494 h 2044805"/>
                <a:gd name="connsiteX2" fmla="*/ 119922 w 2362305"/>
                <a:gd name="connsiteY2" fmla="*/ 1141100 h 2044805"/>
                <a:gd name="connsiteX3" fmla="*/ 134912 w 2362305"/>
                <a:gd name="connsiteY3" fmla="*/ 1770687 h 2044805"/>
                <a:gd name="connsiteX4" fmla="*/ 1112812 w 2362305"/>
                <a:gd name="connsiteY4" fmla="*/ 2044570 h 2044805"/>
                <a:gd name="connsiteX5" fmla="*/ 2088942 w 2362305"/>
                <a:gd name="connsiteY5" fmla="*/ 1803999 h 2044805"/>
                <a:gd name="connsiteX6" fmla="*/ 2134225 w 2362305"/>
                <a:gd name="connsiteY6" fmla="*/ 1125902 h 2044805"/>
                <a:gd name="connsiteX7" fmla="*/ 1505679 w 2362305"/>
                <a:gd name="connsiteY7" fmla="*/ 538995 h 2044805"/>
                <a:gd name="connsiteX8" fmla="*/ 2273405 w 2362305"/>
                <a:gd name="connsiteY8" fmla="*/ 6949 h 2044805"/>
                <a:gd name="connsiteX9" fmla="*/ 2362305 w 2362305"/>
                <a:gd name="connsiteY9" fmla="*/ 241899 h 2044805"/>
                <a:gd name="connsiteX0" fmla="*/ 0 w 2432155"/>
                <a:gd name="connsiteY0" fmla="*/ 1848 h 2044805"/>
                <a:gd name="connsiteX1" fmla="*/ 749509 w 2432155"/>
                <a:gd name="connsiteY1" fmla="*/ 541494 h 2044805"/>
                <a:gd name="connsiteX2" fmla="*/ 119922 w 2432155"/>
                <a:gd name="connsiteY2" fmla="*/ 1141100 h 2044805"/>
                <a:gd name="connsiteX3" fmla="*/ 134912 w 2432155"/>
                <a:gd name="connsiteY3" fmla="*/ 1770687 h 2044805"/>
                <a:gd name="connsiteX4" fmla="*/ 1112812 w 2432155"/>
                <a:gd name="connsiteY4" fmla="*/ 2044570 h 2044805"/>
                <a:gd name="connsiteX5" fmla="*/ 2088942 w 2432155"/>
                <a:gd name="connsiteY5" fmla="*/ 1803999 h 2044805"/>
                <a:gd name="connsiteX6" fmla="*/ 2134225 w 2432155"/>
                <a:gd name="connsiteY6" fmla="*/ 1125902 h 2044805"/>
                <a:gd name="connsiteX7" fmla="*/ 1505679 w 2432155"/>
                <a:gd name="connsiteY7" fmla="*/ 538995 h 2044805"/>
                <a:gd name="connsiteX8" fmla="*/ 2273405 w 2432155"/>
                <a:gd name="connsiteY8" fmla="*/ 6949 h 2044805"/>
                <a:gd name="connsiteX9" fmla="*/ 2432155 w 2432155"/>
                <a:gd name="connsiteY9" fmla="*/ 241899 h 2044805"/>
                <a:gd name="connsiteX0" fmla="*/ 0 w 2273405"/>
                <a:gd name="connsiteY0" fmla="*/ 0 h 2042957"/>
                <a:gd name="connsiteX1" fmla="*/ 749509 w 2273405"/>
                <a:gd name="connsiteY1" fmla="*/ 539646 h 2042957"/>
                <a:gd name="connsiteX2" fmla="*/ 119922 w 2273405"/>
                <a:gd name="connsiteY2" fmla="*/ 1139252 h 2042957"/>
                <a:gd name="connsiteX3" fmla="*/ 134912 w 2273405"/>
                <a:gd name="connsiteY3" fmla="*/ 1768839 h 2042957"/>
                <a:gd name="connsiteX4" fmla="*/ 1112812 w 2273405"/>
                <a:gd name="connsiteY4" fmla="*/ 2042722 h 2042957"/>
                <a:gd name="connsiteX5" fmla="*/ 2088942 w 2273405"/>
                <a:gd name="connsiteY5" fmla="*/ 1802151 h 2042957"/>
                <a:gd name="connsiteX6" fmla="*/ 2134225 w 2273405"/>
                <a:gd name="connsiteY6" fmla="*/ 1124054 h 2042957"/>
                <a:gd name="connsiteX7" fmla="*/ 1505679 w 2273405"/>
                <a:gd name="connsiteY7" fmla="*/ 537147 h 2042957"/>
                <a:gd name="connsiteX8" fmla="*/ 2273405 w 2273405"/>
                <a:gd name="connsiteY8" fmla="*/ 5101 h 2042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3405" h="2042957">
                  <a:moveTo>
                    <a:pt x="0" y="0"/>
                  </a:moveTo>
                  <a:cubicBezTo>
                    <a:pt x="364761" y="174885"/>
                    <a:pt x="729522" y="349771"/>
                    <a:pt x="749509" y="539646"/>
                  </a:cubicBezTo>
                  <a:cubicBezTo>
                    <a:pt x="769496" y="729521"/>
                    <a:pt x="222355" y="934387"/>
                    <a:pt x="119922" y="1139252"/>
                  </a:cubicBezTo>
                  <a:cubicBezTo>
                    <a:pt x="17489" y="1344117"/>
                    <a:pt x="-30570" y="1618261"/>
                    <a:pt x="134912" y="1768839"/>
                  </a:cubicBezTo>
                  <a:cubicBezTo>
                    <a:pt x="300394" y="1919417"/>
                    <a:pt x="787140" y="2037170"/>
                    <a:pt x="1112812" y="2042722"/>
                  </a:cubicBezTo>
                  <a:cubicBezTo>
                    <a:pt x="1438484" y="2048274"/>
                    <a:pt x="1918707" y="1955262"/>
                    <a:pt x="2088942" y="1802151"/>
                  </a:cubicBezTo>
                  <a:cubicBezTo>
                    <a:pt x="2259177" y="1649040"/>
                    <a:pt x="2231436" y="1334888"/>
                    <a:pt x="2134225" y="1124054"/>
                  </a:cubicBezTo>
                  <a:cubicBezTo>
                    <a:pt x="2037015" y="913220"/>
                    <a:pt x="1482482" y="723639"/>
                    <a:pt x="1505679" y="537147"/>
                  </a:cubicBezTo>
                  <a:cubicBezTo>
                    <a:pt x="1528876" y="350655"/>
                    <a:pt x="2118992" y="54617"/>
                    <a:pt x="2273405" y="5101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GB" sz="2000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83837" y="1170728"/>
              <a:ext cx="6735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Futura Bk"/>
                </a:rPr>
                <a:t>Mobile</a:t>
              </a:r>
              <a:endParaRPr lang="en-GB" sz="1200" b="1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672710" y="1170728"/>
              <a:ext cx="19001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latin typeface="Futura Bk"/>
                </a:rPr>
                <a:t>Real-time  |  Your portal</a:t>
              </a:r>
              <a:endParaRPr lang="en-GB" sz="1200" b="1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44715" y="1170728"/>
              <a:ext cx="53757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Futura Bk"/>
                </a:rPr>
                <a:t>Geosciences  |  Reservoir  |  Drilling  |  Production  |  Data management</a:t>
              </a:r>
              <a:endParaRPr lang="en-GB" sz="1200" b="1" dirty="0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Landmark E&amp;P Platform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-1752600" y="61540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663634" y="1171857"/>
            <a:ext cx="2195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High Science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7286262" y="3913160"/>
            <a:ext cx="295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Computer Science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36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Friday’s @ 4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Informal setting</a:t>
            </a:r>
          </a:p>
          <a:p>
            <a:pPr>
              <a:buFontTx/>
              <a:buNone/>
            </a:pPr>
            <a:r>
              <a:rPr lang="en-US"/>
              <a:t>Opportunity for news</a:t>
            </a:r>
          </a:p>
        </p:txBody>
      </p:sp>
      <p:pic>
        <p:nvPicPr>
          <p:cNvPr id="28677" name="Picture 5" descr="days-months-and-seasons-weekend-and-tgif-268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314325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PG-meeting-0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05200"/>
            <a:ext cx="4572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5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Product/Project Managers’ Meeting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Quarterly</a:t>
            </a:r>
          </a:p>
          <a:p>
            <a:pPr>
              <a:buFontTx/>
              <a:buNone/>
            </a:pPr>
            <a:r>
              <a:rPr lang="en-US"/>
              <a:t>Face to Face</a:t>
            </a:r>
          </a:p>
          <a:p>
            <a:pPr>
              <a:buFontTx/>
              <a:buNone/>
            </a:pPr>
            <a:r>
              <a:rPr lang="en-US"/>
              <a:t>2 days</a:t>
            </a:r>
          </a:p>
        </p:txBody>
      </p:sp>
      <p:pic>
        <p:nvPicPr>
          <p:cNvPr id="29701" name="Picture 5" descr="PG-meeting-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200335329-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48387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2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WorldWide Developers’ Conference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51038"/>
            <a:ext cx="2438400" cy="4525962"/>
          </a:xfrm>
        </p:spPr>
        <p:txBody>
          <a:bodyPr/>
          <a:lstStyle/>
          <a:p>
            <a:r>
              <a:rPr lang="en-US" sz="2800" dirty="0"/>
              <a:t>4 Day event</a:t>
            </a:r>
          </a:p>
          <a:p>
            <a:r>
              <a:rPr lang="en-US" sz="2800" dirty="0"/>
              <a:t>Everyone </a:t>
            </a:r>
            <a:r>
              <a:rPr lang="en-US" sz="2800" dirty="0" smtClean="0"/>
              <a:t>collocated</a:t>
            </a:r>
          </a:p>
          <a:p>
            <a:endParaRPr lang="en-US" sz="2800" dirty="0"/>
          </a:p>
          <a:p>
            <a:r>
              <a:rPr lang="en-US" sz="2800" dirty="0"/>
              <a:t>People </a:t>
            </a:r>
          </a:p>
          <a:p>
            <a:r>
              <a:rPr lang="en-US" sz="2800" dirty="0"/>
              <a:t>Purpose</a:t>
            </a:r>
          </a:p>
          <a:p>
            <a:r>
              <a:rPr lang="en-US" sz="2800" dirty="0"/>
              <a:t>Passion</a:t>
            </a:r>
          </a:p>
          <a:p>
            <a:endParaRPr lang="en-US" sz="2800" dirty="0"/>
          </a:p>
        </p:txBody>
      </p:sp>
      <p:pic>
        <p:nvPicPr>
          <p:cNvPr id="6" name="Picture 15" descr="http://media.techtarget.com/digitalguide/images/Misc/acockburn.jpg"/>
          <p:cNvPicPr>
            <a:picLocks noChangeAspect="1" noChangeArrowheads="1"/>
          </p:cNvPicPr>
          <p:nvPr/>
        </p:nvPicPr>
        <p:blipFill>
          <a:blip r:embed="rId3"/>
          <a:srcRect b="18000"/>
          <a:stretch>
            <a:fillRect/>
          </a:stretch>
        </p:blipFill>
        <p:spPr bwMode="auto">
          <a:xfrm>
            <a:off x="4953000" y="1684394"/>
            <a:ext cx="1170432" cy="1421860"/>
          </a:xfrm>
          <a:prstGeom prst="rect">
            <a:avLst/>
          </a:prstGeom>
          <a:noFill/>
        </p:spPr>
      </p:pic>
      <p:pic>
        <p:nvPicPr>
          <p:cNvPr id="7" name="Picture 2" descr="http://manifesto.agilealliance.org/Assets/images/Jim_Highsmit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709524"/>
            <a:ext cx="1167138" cy="1371600"/>
          </a:xfrm>
          <a:prstGeom prst="rect">
            <a:avLst/>
          </a:prstGeom>
          <a:noFill/>
        </p:spPr>
      </p:pic>
      <p:pic>
        <p:nvPicPr>
          <p:cNvPr id="8" name="Picture 6" descr="http://virtual.vtt.fi/virtual/xp2006/kuvat/kent_beck.jpg"/>
          <p:cNvPicPr>
            <a:picLocks noChangeAspect="1" noChangeArrowheads="1"/>
          </p:cNvPicPr>
          <p:nvPr/>
        </p:nvPicPr>
        <p:blipFill>
          <a:blip r:embed="rId5"/>
          <a:srcRect b="4571"/>
          <a:stretch>
            <a:fillRect/>
          </a:stretch>
        </p:blipFill>
        <p:spPr bwMode="auto">
          <a:xfrm>
            <a:off x="3733800" y="1691664"/>
            <a:ext cx="1170432" cy="1407321"/>
          </a:xfrm>
          <a:prstGeom prst="rect">
            <a:avLst/>
          </a:prstGeom>
          <a:noFill/>
        </p:spPr>
      </p:pic>
      <p:pic>
        <p:nvPicPr>
          <p:cNvPr id="12290" name="Picture 2" descr="https://encrypted-tbn0.gstatic.com/images?q=tbn:ANd9GcTtgCNGmwdUvKQljAeRzshV5H19JkFLzwFxQrh9YG3cbx_Ar3Hts04GDNr1"/>
          <p:cNvPicPr>
            <a:picLocks noGrp="1" noChangeAspect="1" noChangeArrowheads="1"/>
          </p:cNvPicPr>
          <p:nvPr>
            <p:ph type="media"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174" y="1671250"/>
            <a:ext cx="1086112" cy="144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aapg.org/explorer/2008/11nov/peebl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432" y="1666448"/>
            <a:ext cx="1048742" cy="145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encrypted-tbn1.gstatic.com/images?q=tbn:ANd9GcQ0QDI78nZ3dIHSNg8omFgkqoheeM6zxVh6qE5ITH6lZtBXUidRc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50" y="3072916"/>
            <a:ext cx="2338382" cy="165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xgenapplications.net/images/distributedTeam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01" y="3276600"/>
            <a:ext cx="4596399" cy="3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1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Bottom Line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175" y="1600200"/>
            <a:ext cx="8229600" cy="4525963"/>
          </a:xfrm>
        </p:spPr>
        <p:txBody>
          <a:bodyPr/>
          <a:lstStyle/>
          <a:p>
            <a:r>
              <a:rPr lang="en-US"/>
              <a:t>Revenue grew</a:t>
            </a:r>
          </a:p>
          <a:p>
            <a:r>
              <a:rPr lang="en-US"/>
              <a:t>Market share grew</a:t>
            </a:r>
          </a:p>
          <a:p>
            <a:endParaRPr lang="en-US"/>
          </a:p>
        </p:txBody>
      </p:sp>
      <p:pic>
        <p:nvPicPr>
          <p:cNvPr id="39942" name="Picture 6" descr="200295618-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895600"/>
            <a:ext cx="34575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 descr="arrow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05000"/>
            <a:ext cx="4848225" cy="483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69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cs typeface="Arial" pitchFamily="34" charset="0"/>
              </a:rPr>
              <a:t>Command &amp; </a:t>
            </a:r>
            <a:r>
              <a:rPr lang="en-GB" b="1" dirty="0" smtClean="0">
                <a:solidFill>
                  <a:schemeClr val="tx1"/>
                </a:solidFill>
                <a:cs typeface="Arial" pitchFamily="34" charset="0"/>
              </a:rPr>
              <a:t>Control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Failure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2282825" cy="1095375"/>
            <a:chOff x="6757988" y="1563688"/>
            <a:chExt cx="2282825" cy="1095375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-1221411">
              <a:off x="7077116" y="1704508"/>
              <a:ext cx="1963697" cy="95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How do we</a:t>
              </a:r>
              <a:br>
                <a:rPr lang="en-GB">
                  <a:solidFill>
                    <a:srgbClr val="002060"/>
                  </a:solidFill>
                  <a:cs typeface="Arial" pitchFamily="34" charset="0"/>
                </a:rPr>
              </a:br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1667814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4800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Gordon the Guided Missile</a:t>
            </a:r>
          </a:p>
        </p:txBody>
      </p:sp>
      <p:pic>
        <p:nvPicPr>
          <p:cNvPr id="11267" name="Picture 2" descr="http://www.tpub.com/content/aviation/14313/img/14313_79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dreamsofspace.nfshost.com/spacebookdraft07July-webpage_files/image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leese Gord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209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0088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57400" y="1752600"/>
            <a:ext cx="31242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Systems</a:t>
            </a:r>
            <a:endParaRPr lang="en-US" dirty="0"/>
          </a:p>
        </p:txBody>
      </p:sp>
      <p:graphicFrame>
        <p:nvGraphicFramePr>
          <p:cNvPr id="5" name="Diagra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889255"/>
              </p:ext>
            </p:extLst>
          </p:nvPr>
        </p:nvGraphicFramePr>
        <p:xfrm>
          <a:off x="1676400" y="1676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259938"/>
              </p:ext>
            </p:extLst>
          </p:nvPr>
        </p:nvGraphicFramePr>
        <p:xfrm>
          <a:off x="1676400" y="4343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Curved Up Arrow 7"/>
          <p:cNvSpPr>
            <a:spLocks noChangeAspect="1"/>
          </p:cNvSpPr>
          <p:nvPr/>
        </p:nvSpPr>
        <p:spPr>
          <a:xfrm rot="575575" flipH="1" flipV="1">
            <a:off x="4539625" y="4406071"/>
            <a:ext cx="1768505" cy="6743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4037" y="3006505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Command &amp; Control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426342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Agile Leadership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096000" y="4632760"/>
            <a:ext cx="9906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08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7" grpId="0">
        <p:bldAsOne/>
      </p:bldGraphic>
      <p:bldP spid="8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cs typeface="Arial" pitchFamily="34" charset="0"/>
              </a:rPr>
              <a:t>Command &amp; </a:t>
            </a:r>
            <a:r>
              <a:rPr lang="en-GB" b="1" dirty="0" smtClean="0">
                <a:solidFill>
                  <a:schemeClr val="tx1"/>
                </a:solidFill>
                <a:cs typeface="Arial" pitchFamily="34" charset="0"/>
              </a:rPr>
              <a:t>Control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Failure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2282825" cy="1095375"/>
            <a:chOff x="6757988" y="1563688"/>
            <a:chExt cx="2282825" cy="1095375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-1221411">
              <a:off x="7077116" y="1704508"/>
              <a:ext cx="1963697" cy="95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How do we</a:t>
              </a:r>
              <a:br>
                <a:rPr lang="en-GB">
                  <a:solidFill>
                    <a:srgbClr val="002060"/>
                  </a:solidFill>
                  <a:cs typeface="Arial" pitchFamily="34" charset="0"/>
                </a:rPr>
              </a:br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  <p:sp>
        <p:nvSpPr>
          <p:cNvPr id="27" name="Freeform 26"/>
          <p:cNvSpPr/>
          <p:nvPr/>
        </p:nvSpPr>
        <p:spPr>
          <a:xfrm>
            <a:off x="2312988" y="1524000"/>
            <a:ext cx="4876800" cy="4296074"/>
          </a:xfrm>
          <a:custGeom>
            <a:avLst/>
            <a:gdLst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1219200 w 3028950"/>
              <a:gd name="connsiteY6" fmla="*/ 933450 h 2667000"/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0 w 3028950"/>
              <a:gd name="connsiteY6" fmla="*/ 1866900 h 2667000"/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0 w 3028950"/>
              <a:gd name="connsiteY6" fmla="*/ 1866900 h 2667000"/>
              <a:gd name="connsiteX7" fmla="*/ 9525 w 3028950"/>
              <a:gd name="connsiteY7" fmla="*/ 1885950 h 2667000"/>
              <a:gd name="connsiteX0" fmla="*/ 9525 w 3028950"/>
              <a:gd name="connsiteY0" fmla="*/ 1885950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0 w 3028950"/>
              <a:gd name="connsiteY6" fmla="*/ 1866900 h 2644706"/>
              <a:gd name="connsiteX7" fmla="*/ 9525 w 3028950"/>
              <a:gd name="connsiteY7" fmla="*/ 1885950 h 2644706"/>
              <a:gd name="connsiteX0" fmla="*/ 9525 w 3028950"/>
              <a:gd name="connsiteY0" fmla="*/ 2019712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0 w 3028950"/>
              <a:gd name="connsiteY6" fmla="*/ 1866900 h 2644706"/>
              <a:gd name="connsiteX7" fmla="*/ 9525 w 3028950"/>
              <a:gd name="connsiteY7" fmla="*/ 2019712 h 2644706"/>
              <a:gd name="connsiteX0" fmla="*/ 9525 w 3028950"/>
              <a:gd name="connsiteY0" fmla="*/ 2019712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22492 w 3028950"/>
              <a:gd name="connsiteY6" fmla="*/ 2000662 h 2644706"/>
              <a:gd name="connsiteX7" fmla="*/ 9525 w 3028950"/>
              <a:gd name="connsiteY7" fmla="*/ 2019712 h 26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8950" h="2644706">
                <a:moveTo>
                  <a:pt x="9525" y="2019712"/>
                </a:moveTo>
                <a:lnTo>
                  <a:pt x="0" y="2638425"/>
                </a:lnTo>
                <a:lnTo>
                  <a:pt x="609140" y="2644706"/>
                </a:lnTo>
                <a:lnTo>
                  <a:pt x="3028950" y="695325"/>
                </a:lnTo>
                <a:lnTo>
                  <a:pt x="3028950" y="19050"/>
                </a:lnTo>
                <a:lnTo>
                  <a:pt x="2447925" y="0"/>
                </a:lnTo>
                <a:lnTo>
                  <a:pt x="22492" y="2000662"/>
                </a:lnTo>
                <a:lnTo>
                  <a:pt x="9525" y="2019712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60000"/>
                  <a:lumOff val="40000"/>
                  <a:alpha val="3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 rot="19312436">
            <a:off x="3556314" y="3161074"/>
            <a:ext cx="2377440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Zone of </a:t>
            </a:r>
            <a:endParaRPr lang="en-US" sz="16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Stable Control</a:t>
            </a:r>
            <a:endParaRPr lang="en-US" sz="16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4" name="Straight Connector 3"/>
          <p:cNvCxnSpPr>
            <a:stCxn id="27" idx="1"/>
            <a:endCxn id="27" idx="4"/>
          </p:cNvCxnSpPr>
          <p:nvPr/>
        </p:nvCxnSpPr>
        <p:spPr>
          <a:xfrm flipV="1">
            <a:off x="2312988" y="1554945"/>
            <a:ext cx="4876800" cy="425492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2854860" y="4943192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3352800" y="44958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3845460" y="4088394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/>
          <p:cNvSpPr/>
          <p:nvPr/>
        </p:nvSpPr>
        <p:spPr>
          <a:xfrm>
            <a:off x="4343400" y="36576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/>
          <p:cNvSpPr/>
          <p:nvPr/>
        </p:nvSpPr>
        <p:spPr>
          <a:xfrm>
            <a:off x="4800600" y="3250194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>
            <a:off x="5293260" y="28194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/>
        </p:nvSpPr>
        <p:spPr>
          <a:xfrm>
            <a:off x="5791200" y="2362200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6289140" y="1919106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 rot="10800000">
            <a:off x="2849580" y="4935647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51"/>
          <p:cNvSpPr/>
          <p:nvPr/>
        </p:nvSpPr>
        <p:spPr>
          <a:xfrm rot="10800000">
            <a:off x="3347520" y="44882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 rot="10800000">
            <a:off x="3840180" y="4080849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53"/>
          <p:cNvSpPr/>
          <p:nvPr/>
        </p:nvSpPr>
        <p:spPr>
          <a:xfrm rot="10800000">
            <a:off x="4338120" y="36500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/>
          <p:cNvSpPr/>
          <p:nvPr/>
        </p:nvSpPr>
        <p:spPr>
          <a:xfrm rot="10800000">
            <a:off x="4795320" y="3242649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 rot="10800000">
            <a:off x="5287980" y="28118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 56"/>
          <p:cNvSpPr/>
          <p:nvPr/>
        </p:nvSpPr>
        <p:spPr>
          <a:xfrm rot="10800000">
            <a:off x="5785920" y="2354655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/>
          <p:nvPr/>
        </p:nvSpPr>
        <p:spPr>
          <a:xfrm rot="10800000">
            <a:off x="6283860" y="1911561"/>
            <a:ext cx="497940" cy="407406"/>
          </a:xfrm>
          <a:custGeom>
            <a:avLst/>
            <a:gdLst>
              <a:gd name="connsiteX0" fmla="*/ 0 w 497940"/>
              <a:gd name="connsiteY0" fmla="*/ 398353 h 407406"/>
              <a:gd name="connsiteX1" fmla="*/ 497940 w 497940"/>
              <a:gd name="connsiteY1" fmla="*/ 407406 h 407406"/>
              <a:gd name="connsiteX2" fmla="*/ 497940 w 497940"/>
              <a:gd name="connsiteY2" fmla="*/ 0 h 40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7940" h="407406">
                <a:moveTo>
                  <a:pt x="0" y="398353"/>
                </a:moveTo>
                <a:lnTo>
                  <a:pt x="497940" y="407406"/>
                </a:lnTo>
                <a:lnTo>
                  <a:pt x="49794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93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1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8" descr="side_peo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4010025"/>
            <a:ext cx="3905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7" name="Picture 4" descr="side_market_wind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50" y="1809750"/>
            <a:ext cx="2095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8" name="Picture 6" descr="side_budg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857375"/>
            <a:ext cx="20002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9" name="Picture 7" descr="side_consideratio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2514600"/>
            <a:ext cx="20002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0" name="Picture 9" descr="side_purpos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9350" y="2552700"/>
            <a:ext cx="20002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91" name="Picture 5" descr="side_result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1752600"/>
            <a:ext cx="3905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592" name="Title 7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1149350"/>
          </a:xfrm>
          <a:prstGeom prst="rect">
            <a:avLst/>
          </a:prstGeom>
          <a:gradFill rotWithShape="1">
            <a:gsLst>
              <a:gs pos="0">
                <a:schemeClr val="accent2">
                  <a:alpha val="73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miter lim="800000"/>
            <a:headEnd/>
            <a:tailEnd/>
          </a:ln>
        </p:spPr>
        <p:txBody>
          <a:bodyPr anchor="ctr"/>
          <a:lstStyle/>
          <a:p>
            <a:pPr marL="234950" algn="ctr" eaLnBrk="1" hangingPunct="1"/>
            <a:r>
              <a:rPr lang="en-GB" sz="4000" b="1" i="0" smtClean="0">
                <a:solidFill>
                  <a:schemeClr val="bg1"/>
                </a:solidFill>
                <a:latin typeface="Arial" pitchFamily="34" charset="0"/>
              </a:rPr>
              <a:t>build a </a:t>
            </a:r>
            <a:r>
              <a:rPr lang="en-GB" sz="5400" i="0" smtClean="0">
                <a:solidFill>
                  <a:schemeClr val="bg1"/>
                </a:solidFill>
                <a:latin typeface="Arial" pitchFamily="34" charset="0"/>
              </a:rPr>
              <a:t>cube </a:t>
            </a:r>
            <a:r>
              <a:rPr lang="en-GB" sz="4000" b="1" i="0" smtClean="0">
                <a:solidFill>
                  <a:schemeClr val="bg1"/>
                </a:solidFill>
                <a:latin typeface="Arial" pitchFamily="34" charset="0"/>
              </a:rPr>
              <a:t>together</a:t>
            </a:r>
            <a:endParaRPr lang="en-US" sz="4000" b="1" i="0" smtClean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56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 – Hitting the 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4" name="Picture 4" descr="http://3.bp.blogspot.com/-Hha4mD2bubE/TsUAVXFp8zI/AAAAAAAAAdM/NZA4UUfmoqg/s400/Hitting+the+W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43000"/>
            <a:ext cx="4191000" cy="561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06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4.bp.blogspot.com/-sDHWwKPd8_4/To3AErvyDlI/AAAAAAAAIeg/LHKiCESYFcU/s1600/manifes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5" y="1"/>
            <a:ext cx="9202181" cy="68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06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Collaborating with Non-Collaborators</a:t>
            </a:r>
            <a:endParaRPr lang="en-US" sz="3600" dirty="0"/>
          </a:p>
        </p:txBody>
      </p:sp>
      <p:pic>
        <p:nvPicPr>
          <p:cNvPr id="3" name="Content Placeholder 4" descr="Blank2X2Matrix.PNG"/>
          <p:cNvPicPr>
            <a:picLocks noGrp="1"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44986" y="1451916"/>
            <a:ext cx="5867400" cy="4657249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3873786" y="6353541"/>
            <a:ext cx="213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Agreement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6159786" y="6048741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Disagree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2121186" y="6048741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Agree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7" name="TextBox 8"/>
          <p:cNvSpPr txBox="1"/>
          <p:nvPr/>
        </p:nvSpPr>
        <p:spPr>
          <a:xfrm rot="16200000">
            <a:off x="-396995" y="3208099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Collaboration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8" name="TextBox 9"/>
          <p:cNvSpPr txBox="1"/>
          <p:nvPr/>
        </p:nvSpPr>
        <p:spPr>
          <a:xfrm rot="16200000">
            <a:off x="328811" y="4445605"/>
            <a:ext cx="23759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Non-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Collaborator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 rot="16200000">
            <a:off x="539788" y="2042714"/>
            <a:ext cx="237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Collaborator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2502186" y="4347516"/>
            <a:ext cx="2226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Compliance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5581074" y="4423716"/>
            <a:ext cx="205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Combative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5550186" y="1909116"/>
            <a:ext cx="15728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Creative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Tension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2747259" y="2061516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Collegial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3493936" y="5096832"/>
            <a:ext cx="2514600" cy="685800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00000"/>
                </a:solidFill>
                <a:latin typeface="Tempus Sans ITC" pitchFamily="82" charset="0"/>
              </a:rPr>
              <a:t>Common Practice</a:t>
            </a:r>
            <a:endParaRPr lang="en-US" sz="20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5169186" y="2598921"/>
            <a:ext cx="609600" cy="2286000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  <a:latin typeface="Tempus Sans ITC" pitchFamily="82" charset="0"/>
              </a:rPr>
              <a:t>More useful</a:t>
            </a:r>
            <a:endParaRPr lang="en-US" sz="24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99611" y="2752040"/>
            <a:ext cx="20313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Drive to </a:t>
            </a:r>
          </a:p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Purpose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55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cs typeface="Arial" pitchFamily="34" charset="0"/>
              </a:rPr>
              <a:t>Command &amp; </a:t>
            </a:r>
            <a:r>
              <a:rPr lang="en-GB" b="1" dirty="0" smtClean="0">
                <a:solidFill>
                  <a:schemeClr val="tx1"/>
                </a:solidFill>
                <a:cs typeface="Arial" pitchFamily="34" charset="0"/>
              </a:rPr>
              <a:t>Control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Failure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  <p:pic>
        <p:nvPicPr>
          <p:cNvPr id="27" name="Picture 2" descr="ken olsen head 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1676400"/>
            <a:ext cx="168592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043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About Outsourcing?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2066" name="Picture 2" descr="http://blog.softheme.com/wp-content/uploads/2010/08/software-outsourcing-trend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6" y="1124700"/>
            <a:ext cx="7692794" cy="511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80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810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Integrating Offshore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 - Onshore</a:t>
            </a:r>
          </a:p>
          <a:p>
            <a:pPr lvl="1"/>
            <a:r>
              <a:rPr lang="en-US" dirty="0" smtClean="0"/>
              <a:t>Technical Leader of Offshore team</a:t>
            </a:r>
          </a:p>
          <a:p>
            <a:r>
              <a:rPr lang="en-US" dirty="0" smtClean="0"/>
              <a:t>B - Offshore</a:t>
            </a:r>
          </a:p>
          <a:p>
            <a:pPr lvl="1"/>
            <a:r>
              <a:rPr lang="en-US" dirty="0" smtClean="0"/>
              <a:t>Offshore Team Lead</a:t>
            </a:r>
          </a:p>
          <a:p>
            <a:pPr lvl="1"/>
            <a:r>
              <a:rPr lang="en-US" dirty="0" smtClean="0"/>
              <a:t>Domain Specialist</a:t>
            </a:r>
          </a:p>
          <a:p>
            <a:pPr lvl="1"/>
            <a:r>
              <a:rPr lang="en-US" dirty="0" smtClean="0"/>
              <a:t>2-3 Developers</a:t>
            </a:r>
          </a:p>
          <a:p>
            <a:pPr lvl="1"/>
            <a:r>
              <a:rPr lang="en-US" dirty="0" smtClean="0"/>
              <a:t>Testers</a:t>
            </a:r>
          </a:p>
          <a:p>
            <a:r>
              <a:rPr lang="en-US" dirty="0" smtClean="0"/>
              <a:t>C – Offshore</a:t>
            </a:r>
          </a:p>
          <a:p>
            <a:pPr lvl="1"/>
            <a:r>
              <a:rPr lang="en-US" dirty="0" smtClean="0"/>
              <a:t>Junior Developers and Testers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855298" y="4038600"/>
            <a:ext cx="3831502" cy="2514600"/>
            <a:chOff x="4838700" y="4038600"/>
            <a:chExt cx="3831502" cy="25146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700" y="4038600"/>
              <a:ext cx="37719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952" y="4086697"/>
              <a:ext cx="1619250" cy="1466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14" y="1569267"/>
            <a:ext cx="41243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59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4.bp.blogspot.com/-sDHWwKPd8_4/To3AErvyDlI/AAAAAAAAIeg/LHKiCESYFcU/s1600/manifes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5" y="1"/>
            <a:ext cx="9202181" cy="68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40200" cy="1143000"/>
          </a:xfrm>
        </p:spPr>
        <p:txBody>
          <a:bodyPr/>
          <a:lstStyle/>
          <a:p>
            <a:pPr algn="l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4648200" cy="4779963"/>
          </a:xfrm>
        </p:spPr>
        <p:txBody>
          <a:bodyPr/>
          <a:lstStyle/>
          <a:p>
            <a:r>
              <a:rPr lang="en-US" dirty="0" smtClean="0"/>
              <a:t>Todd Little</a:t>
            </a:r>
          </a:p>
          <a:p>
            <a:pPr lvl="1"/>
            <a:r>
              <a:rPr lang="en-US" dirty="0" smtClean="0"/>
              <a:t>tlittle@lgc.com</a:t>
            </a:r>
          </a:p>
          <a:p>
            <a:pPr lvl="1"/>
            <a:r>
              <a:rPr lang="en-US" dirty="0" smtClean="0">
                <a:hlinkClick r:id="rId3"/>
              </a:rPr>
              <a:t>www.toddlittleweb.com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51sOIwJFqRL"/>
          <p:cNvPicPr>
            <a:picLocks noChangeAspect="1" noChangeArrowheads="1"/>
          </p:cNvPicPr>
          <p:nvPr/>
        </p:nvPicPr>
        <p:blipFill>
          <a:blip r:embed="rId4"/>
          <a:srcRect l="12202" r="12228"/>
          <a:stretch>
            <a:fillRect/>
          </a:stretch>
        </p:blipFill>
        <p:spPr bwMode="auto">
          <a:xfrm>
            <a:off x="4597400" y="619416"/>
            <a:ext cx="4368800" cy="5781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565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Individuals and Interactions</a:t>
            </a:r>
            <a:endParaRPr lang="en-US" dirty="0"/>
          </a:p>
        </p:txBody>
      </p:sp>
      <p:pic>
        <p:nvPicPr>
          <p:cNvPr id="4" name="wwsdc2001small3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229858"/>
            <a:ext cx="6934200" cy="5201106"/>
          </a:xfrm>
        </p:spPr>
      </p:pic>
    </p:spTree>
    <p:extLst>
      <p:ext uri="{BB962C8B-B14F-4D97-AF65-F5344CB8AC3E}">
        <p14:creationId xmlns:p14="http://schemas.microsoft.com/office/powerpoint/2010/main" val="170554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Long Ago and Far, Far Away…</a:t>
            </a:r>
          </a:p>
        </p:txBody>
      </p:sp>
    </p:spTree>
    <p:extLst>
      <p:ext uri="{BB962C8B-B14F-4D97-AF65-F5344CB8AC3E}">
        <p14:creationId xmlns:p14="http://schemas.microsoft.com/office/powerpoint/2010/main" val="407245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r>
              <a:rPr lang="en-US"/>
              <a:t>    </a:t>
            </a:r>
          </a:p>
        </p:txBody>
      </p:sp>
      <p:pic>
        <p:nvPicPr>
          <p:cNvPr id="3" name="Step1MR.wmv">
            <a:hlinkClick r:id="" action="ppaction://media"/>
          </p:cNvPr>
          <p:cNvPicPr>
            <a:picLocks noGrp="1" noChangeAspect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5480"/>
            <a:ext cx="9199262" cy="6899447"/>
          </a:xfrm>
        </p:spPr>
      </p:pic>
    </p:spTree>
    <p:extLst>
      <p:ext uri="{BB962C8B-B14F-4D97-AF65-F5344CB8AC3E}">
        <p14:creationId xmlns:p14="http://schemas.microsoft.com/office/powerpoint/2010/main" val="14871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gileLeadershi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934" y="-43305"/>
            <a:ext cx="9200934" cy="690130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  <p:sp>
        <p:nvSpPr>
          <p:cNvPr id="67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Agile Leadership</a:t>
            </a:r>
          </a:p>
        </p:txBody>
      </p:sp>
    </p:spTree>
    <p:extLst>
      <p:ext uri="{BB962C8B-B14F-4D97-AF65-F5344CB8AC3E}">
        <p14:creationId xmlns:p14="http://schemas.microsoft.com/office/powerpoint/2010/main" val="37249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cs typeface="Arial" pitchFamily="34" charset="0"/>
              </a:rPr>
              <a:t>Command &amp; </a:t>
            </a:r>
            <a:r>
              <a:rPr lang="en-GB" b="1" dirty="0" smtClean="0">
                <a:solidFill>
                  <a:schemeClr val="tx1"/>
                </a:solidFill>
                <a:cs typeface="Arial" pitchFamily="34" charset="0"/>
              </a:rPr>
              <a:t>Control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Failure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2282825" cy="1095375"/>
            <a:chOff x="6757988" y="1563688"/>
            <a:chExt cx="2282825" cy="1095375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-1221411">
              <a:off x="7077116" y="1704508"/>
              <a:ext cx="1963697" cy="95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How do we</a:t>
              </a:r>
              <a:br>
                <a:rPr lang="en-GB">
                  <a:solidFill>
                    <a:srgbClr val="002060"/>
                  </a:solidFill>
                  <a:cs typeface="Arial" pitchFamily="34" charset="0"/>
                </a:rPr>
              </a:br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1941879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3400"/>
            <a:ext cx="9296400" cy="1143000"/>
          </a:xfrm>
          <a:noFill/>
          <a:ln/>
        </p:spPr>
        <p:txBody>
          <a:bodyPr/>
          <a:lstStyle/>
          <a:p>
            <a:r>
              <a:rPr lang="en-US"/>
              <a:t>Enabling the I</a:t>
            </a:r>
            <a:r>
              <a:rPr lang="en-US" baseline="30000"/>
              <a:t>2 </a:t>
            </a:r>
            <a:r>
              <a:rPr lang="en-US"/>
              <a:t>Enterprise</a:t>
            </a:r>
            <a:r>
              <a:rPr lang="en-US" sz="4800" b="1">
                <a:solidFill>
                  <a:schemeClr val="accent2"/>
                </a:solidFill>
              </a:rPr>
              <a:t> </a:t>
            </a:r>
          </a:p>
        </p:txBody>
      </p:sp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685800" y="1676400"/>
            <a:ext cx="7124700" cy="4675188"/>
            <a:chOff x="948" y="1680"/>
            <a:chExt cx="3754" cy="2321"/>
          </a:xfrm>
        </p:grpSpPr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948" y="3385"/>
              <a:ext cx="807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Data Integration</a:t>
              </a:r>
            </a:p>
          </p:txBody>
        </p:sp>
        <p:sp>
          <p:nvSpPr>
            <p:cNvPr id="14341" name="Text Box 5"/>
            <p:cNvSpPr txBox="1">
              <a:spLocks noChangeArrowheads="1"/>
            </p:cNvSpPr>
            <p:nvPr/>
          </p:nvSpPr>
          <p:spPr bwMode="auto">
            <a:xfrm>
              <a:off x="1257" y="2665"/>
              <a:ext cx="1026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Workflow Integration</a:t>
              </a:r>
            </a:p>
          </p:txBody>
        </p:sp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1555" y="1993"/>
              <a:ext cx="1123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Operational Integration</a:t>
              </a:r>
            </a:p>
          </p:txBody>
        </p:sp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3702" y="2329"/>
              <a:ext cx="1000" cy="1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Resource Allocation</a:t>
              </a:r>
            </a:p>
          </p:txBody>
        </p:sp>
        <p:grpSp>
          <p:nvGrpSpPr>
            <p:cNvPr id="14344" name="Group 8"/>
            <p:cNvGrpSpPr>
              <a:grpSpLocks/>
            </p:cNvGrpSpPr>
            <p:nvPr/>
          </p:nvGrpSpPr>
          <p:grpSpPr bwMode="auto">
            <a:xfrm>
              <a:off x="1748" y="1680"/>
              <a:ext cx="2425" cy="2321"/>
              <a:chOff x="1748" y="1680"/>
              <a:chExt cx="2425" cy="2321"/>
            </a:xfrm>
          </p:grpSpPr>
          <p:sp>
            <p:nvSpPr>
              <p:cNvPr id="14345" name="Rectangle 9"/>
              <p:cNvSpPr>
                <a:spLocks noChangeAspect="1" noChangeArrowheads="1"/>
              </p:cNvSpPr>
              <p:nvPr/>
            </p:nvSpPr>
            <p:spPr bwMode="auto">
              <a:xfrm>
                <a:off x="2267" y="3745"/>
                <a:ext cx="1619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6" name="Freeform 10"/>
              <p:cNvSpPr>
                <a:spLocks noChangeAspect="1"/>
              </p:cNvSpPr>
              <p:nvPr/>
            </p:nvSpPr>
            <p:spPr bwMode="auto">
              <a:xfrm>
                <a:off x="1748" y="1680"/>
                <a:ext cx="1893" cy="2192"/>
              </a:xfrm>
              <a:custGeom>
                <a:avLst/>
                <a:gdLst>
                  <a:gd name="T0" fmla="*/ 2132 w 2133"/>
                  <a:gd name="T1" fmla="*/ 2468 h 2469"/>
                  <a:gd name="T2" fmla="*/ 0 w 2133"/>
                  <a:gd name="T3" fmla="*/ 2468 h 2469"/>
                  <a:gd name="T4" fmla="*/ 1571 w 2133"/>
                  <a:gd name="T5" fmla="*/ 0 h 2469"/>
                  <a:gd name="T6" fmla="*/ 2132 w 2133"/>
                  <a:gd name="T7" fmla="*/ 2468 h 2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3" h="2469">
                    <a:moveTo>
                      <a:pt x="2132" y="2468"/>
                    </a:moveTo>
                    <a:lnTo>
                      <a:pt x="0" y="2468"/>
                    </a:lnTo>
                    <a:lnTo>
                      <a:pt x="1571" y="0"/>
                    </a:lnTo>
                    <a:lnTo>
                      <a:pt x="2132" y="2468"/>
                    </a:lnTo>
                  </a:path>
                </a:pathLst>
              </a:custGeom>
              <a:gradFill rotWithShape="0">
                <a:gsLst>
                  <a:gs pos="0">
                    <a:srgbClr val="D4A45A"/>
                  </a:gs>
                  <a:gs pos="100000">
                    <a:srgbClr val="D4A45A">
                      <a:gamma/>
                      <a:shade val="89804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7" name="Freeform 11"/>
              <p:cNvSpPr>
                <a:spLocks noChangeAspect="1"/>
              </p:cNvSpPr>
              <p:nvPr/>
            </p:nvSpPr>
            <p:spPr bwMode="auto">
              <a:xfrm>
                <a:off x="3143" y="1680"/>
                <a:ext cx="1030" cy="2184"/>
              </a:xfrm>
              <a:custGeom>
                <a:avLst/>
                <a:gdLst>
                  <a:gd name="T0" fmla="*/ 492 w 1030"/>
                  <a:gd name="T1" fmla="*/ 2184 h 2184"/>
                  <a:gd name="T2" fmla="*/ 1030 w 1030"/>
                  <a:gd name="T3" fmla="*/ 1601 h 2184"/>
                  <a:gd name="T4" fmla="*/ 0 w 1030"/>
                  <a:gd name="T5" fmla="*/ 0 h 2184"/>
                  <a:gd name="T6" fmla="*/ 492 w 1030"/>
                  <a:gd name="T7" fmla="*/ 2184 h 2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30" h="2184">
                    <a:moveTo>
                      <a:pt x="492" y="2184"/>
                    </a:moveTo>
                    <a:lnTo>
                      <a:pt x="1030" y="1601"/>
                    </a:lnTo>
                    <a:lnTo>
                      <a:pt x="0" y="0"/>
                    </a:lnTo>
                    <a:lnTo>
                      <a:pt x="492" y="2184"/>
                    </a:lnTo>
                  </a:path>
                </a:pathLst>
              </a:custGeom>
              <a:solidFill>
                <a:srgbClr val="E4CFBA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8" name="Line 12"/>
              <p:cNvSpPr>
                <a:spLocks noChangeAspect="1" noChangeShapeType="1"/>
              </p:cNvSpPr>
              <p:nvPr/>
            </p:nvSpPr>
            <p:spPr bwMode="auto">
              <a:xfrm>
                <a:off x="2622" y="2506"/>
                <a:ext cx="70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49" name="Line 13"/>
              <p:cNvSpPr>
                <a:spLocks noChangeAspect="1" noChangeShapeType="1"/>
              </p:cNvSpPr>
              <p:nvPr/>
            </p:nvSpPr>
            <p:spPr bwMode="auto">
              <a:xfrm>
                <a:off x="2197" y="3178"/>
                <a:ext cx="1278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350" name="Group 14"/>
              <p:cNvGrpSpPr>
                <a:grpSpLocks noChangeAspect="1"/>
              </p:cNvGrpSpPr>
              <p:nvPr/>
            </p:nvGrpSpPr>
            <p:grpSpPr bwMode="auto">
              <a:xfrm>
                <a:off x="2852" y="1970"/>
                <a:ext cx="411" cy="459"/>
                <a:chOff x="2627" y="1697"/>
                <a:chExt cx="463" cy="518"/>
              </a:xfrm>
            </p:grpSpPr>
            <p:sp>
              <p:nvSpPr>
                <p:cNvPr id="14351" name="Arc 15"/>
                <p:cNvSpPr>
                  <a:spLocks noChangeAspect="1"/>
                </p:cNvSpPr>
                <p:nvPr/>
              </p:nvSpPr>
              <p:spPr bwMode="auto">
                <a:xfrm rot="20640000">
                  <a:off x="2664" y="2068"/>
                  <a:ext cx="426" cy="147"/>
                </a:xfrm>
                <a:custGeom>
                  <a:avLst/>
                  <a:gdLst>
                    <a:gd name="G0" fmla="+- 103 0 0"/>
                    <a:gd name="G1" fmla="+- 0 0 0"/>
                    <a:gd name="G2" fmla="+- 21600 0 0"/>
                    <a:gd name="T0" fmla="*/ 21703 w 21703"/>
                    <a:gd name="T1" fmla="*/ 0 h 21600"/>
                    <a:gd name="T2" fmla="*/ 0 w 21703"/>
                    <a:gd name="T3" fmla="*/ 21600 h 21600"/>
                    <a:gd name="T4" fmla="*/ 103 w 21703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03" h="21600" fill="none" extrusionOk="0">
                      <a:moveTo>
                        <a:pt x="21703" y="0"/>
                      </a:moveTo>
                      <a:cubicBezTo>
                        <a:pt x="21703" y="11929"/>
                        <a:pt x="12032" y="21600"/>
                        <a:pt x="103" y="21600"/>
                      </a:cubicBezTo>
                      <a:cubicBezTo>
                        <a:pt x="68" y="21600"/>
                        <a:pt x="34" y="21599"/>
                        <a:pt x="0" y="21599"/>
                      </a:cubicBezTo>
                    </a:path>
                    <a:path w="21703" h="21600" stroke="0" extrusionOk="0">
                      <a:moveTo>
                        <a:pt x="21703" y="0"/>
                      </a:moveTo>
                      <a:cubicBezTo>
                        <a:pt x="21703" y="11929"/>
                        <a:pt x="12032" y="21600"/>
                        <a:pt x="103" y="21600"/>
                      </a:cubicBezTo>
                      <a:cubicBezTo>
                        <a:pt x="68" y="21600"/>
                        <a:pt x="34" y="21599"/>
                        <a:pt x="0" y="21599"/>
                      </a:cubicBezTo>
                      <a:lnTo>
                        <a:pt x="103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2" name="Arc 16"/>
                <p:cNvSpPr>
                  <a:spLocks noChangeAspect="1"/>
                </p:cNvSpPr>
                <p:nvPr/>
              </p:nvSpPr>
              <p:spPr bwMode="auto">
                <a:xfrm>
                  <a:off x="2700" y="1826"/>
                  <a:ext cx="346" cy="127"/>
                </a:xfrm>
                <a:custGeom>
                  <a:avLst/>
                  <a:gdLst>
                    <a:gd name="G0" fmla="+- 63 0 0"/>
                    <a:gd name="G1" fmla="+- 21600 0 0"/>
                    <a:gd name="G2" fmla="+- 21600 0 0"/>
                    <a:gd name="T0" fmla="*/ 0 w 21663"/>
                    <a:gd name="T1" fmla="*/ 0 h 21600"/>
                    <a:gd name="T2" fmla="*/ 21663 w 21663"/>
                    <a:gd name="T3" fmla="*/ 21600 h 21600"/>
                    <a:gd name="T4" fmla="*/ 63 w 21663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63" h="21600" fill="none" extrusionOk="0">
                      <a:moveTo>
                        <a:pt x="0" y="0"/>
                      </a:moveTo>
                      <a:cubicBezTo>
                        <a:pt x="21" y="0"/>
                        <a:pt x="42" y="-1"/>
                        <a:pt x="63" y="0"/>
                      </a:cubicBezTo>
                      <a:cubicBezTo>
                        <a:pt x="11992" y="0"/>
                        <a:pt x="21663" y="9670"/>
                        <a:pt x="21663" y="21600"/>
                      </a:cubicBezTo>
                    </a:path>
                    <a:path w="21663" h="21600" stroke="0" extrusionOk="0">
                      <a:moveTo>
                        <a:pt x="0" y="0"/>
                      </a:moveTo>
                      <a:cubicBezTo>
                        <a:pt x="21" y="0"/>
                        <a:pt x="42" y="-1"/>
                        <a:pt x="63" y="0"/>
                      </a:cubicBezTo>
                      <a:cubicBezTo>
                        <a:pt x="11992" y="0"/>
                        <a:pt x="21663" y="9670"/>
                        <a:pt x="21663" y="21600"/>
                      </a:cubicBezTo>
                      <a:lnTo>
                        <a:pt x="63" y="2160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stealth" w="med" len="lg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3" name="Arc 17"/>
                <p:cNvSpPr>
                  <a:spLocks noChangeAspect="1"/>
                </p:cNvSpPr>
                <p:nvPr/>
              </p:nvSpPr>
              <p:spPr bwMode="auto">
                <a:xfrm>
                  <a:off x="2682" y="2025"/>
                  <a:ext cx="325" cy="143"/>
                </a:xfrm>
                <a:custGeom>
                  <a:avLst/>
                  <a:gdLst>
                    <a:gd name="G0" fmla="+- 21600 0 0"/>
                    <a:gd name="G1" fmla="+- 0 0 0"/>
                    <a:gd name="G2" fmla="+- 21600 0 0"/>
                    <a:gd name="T0" fmla="*/ 21466 w 21600"/>
                    <a:gd name="T1" fmla="*/ 21600 h 21600"/>
                    <a:gd name="T2" fmla="*/ 0 w 21600"/>
                    <a:gd name="T3" fmla="*/ 0 h 21600"/>
                    <a:gd name="T4" fmla="*/ 21600 w 21600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21466" y="21599"/>
                      </a:moveTo>
                      <a:cubicBezTo>
                        <a:pt x="9589" y="21525"/>
                        <a:pt x="0" y="11877"/>
                        <a:pt x="0" y="0"/>
                      </a:cubicBezTo>
                    </a:path>
                    <a:path w="21600" h="21600" stroke="0" extrusionOk="0">
                      <a:moveTo>
                        <a:pt x="21466" y="21599"/>
                      </a:moveTo>
                      <a:cubicBezTo>
                        <a:pt x="9589" y="21525"/>
                        <a:pt x="0" y="11877"/>
                        <a:pt x="0" y="0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stealth" w="med" len="lg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4" name="Arc 18"/>
                <p:cNvSpPr>
                  <a:spLocks noChangeAspect="1"/>
                </p:cNvSpPr>
                <p:nvPr/>
              </p:nvSpPr>
              <p:spPr bwMode="auto">
                <a:xfrm rot="20640000">
                  <a:off x="2627" y="1697"/>
                  <a:ext cx="300" cy="224"/>
                </a:xfrm>
                <a:custGeom>
                  <a:avLst/>
                  <a:gdLst>
                    <a:gd name="G0" fmla="+- 146 0 0"/>
                    <a:gd name="G1" fmla="+- 0 0 0"/>
                    <a:gd name="G2" fmla="+- 21600 0 0"/>
                    <a:gd name="T0" fmla="*/ 21746 w 21746"/>
                    <a:gd name="T1" fmla="*/ 0 h 21600"/>
                    <a:gd name="T2" fmla="*/ 0 w 21746"/>
                    <a:gd name="T3" fmla="*/ 21600 h 21600"/>
                    <a:gd name="T4" fmla="*/ 146 w 21746"/>
                    <a:gd name="T5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746" h="21600" fill="none" extrusionOk="0">
                      <a:moveTo>
                        <a:pt x="21746" y="0"/>
                      </a:moveTo>
                      <a:cubicBezTo>
                        <a:pt x="21746" y="11929"/>
                        <a:pt x="12075" y="21600"/>
                        <a:pt x="146" y="21600"/>
                      </a:cubicBezTo>
                      <a:cubicBezTo>
                        <a:pt x="97" y="21600"/>
                        <a:pt x="48" y="21599"/>
                        <a:pt x="0" y="21599"/>
                      </a:cubicBezTo>
                    </a:path>
                    <a:path w="21746" h="21600" stroke="0" extrusionOk="0">
                      <a:moveTo>
                        <a:pt x="21746" y="0"/>
                      </a:moveTo>
                      <a:cubicBezTo>
                        <a:pt x="21746" y="11929"/>
                        <a:pt x="12075" y="21600"/>
                        <a:pt x="146" y="21600"/>
                      </a:cubicBezTo>
                      <a:cubicBezTo>
                        <a:pt x="97" y="21600"/>
                        <a:pt x="48" y="21599"/>
                        <a:pt x="0" y="21599"/>
                      </a:cubicBezTo>
                      <a:lnTo>
                        <a:pt x="146" y="0"/>
                      </a:ln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55" name="Group 19"/>
              <p:cNvGrpSpPr>
                <a:grpSpLocks noChangeAspect="1"/>
              </p:cNvGrpSpPr>
              <p:nvPr/>
            </p:nvGrpSpPr>
            <p:grpSpPr bwMode="auto">
              <a:xfrm>
                <a:off x="2407" y="2568"/>
                <a:ext cx="984" cy="560"/>
                <a:chOff x="2126" y="2371"/>
                <a:chExt cx="1109" cy="630"/>
              </a:xfrm>
            </p:grpSpPr>
            <p:grpSp>
              <p:nvGrpSpPr>
                <p:cNvPr id="14356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2126" y="2707"/>
                  <a:ext cx="283" cy="294"/>
                  <a:chOff x="2126" y="2707"/>
                  <a:chExt cx="283" cy="294"/>
                </a:xfrm>
              </p:grpSpPr>
              <p:sp>
                <p:nvSpPr>
                  <p:cNvPr id="14357" name="Freeform 21"/>
                  <p:cNvSpPr>
                    <a:spLocks noChangeAspect="1"/>
                  </p:cNvSpPr>
                  <p:nvPr/>
                </p:nvSpPr>
                <p:spPr bwMode="auto">
                  <a:xfrm>
                    <a:off x="2223" y="2707"/>
                    <a:ext cx="179" cy="226"/>
                  </a:xfrm>
                  <a:custGeom>
                    <a:avLst/>
                    <a:gdLst>
                      <a:gd name="T0" fmla="*/ 71 w 179"/>
                      <a:gd name="T1" fmla="*/ 29 h 226"/>
                      <a:gd name="T2" fmla="*/ 77 w 179"/>
                      <a:gd name="T3" fmla="*/ 31 h 226"/>
                      <a:gd name="T4" fmla="*/ 82 w 179"/>
                      <a:gd name="T5" fmla="*/ 33 h 226"/>
                      <a:gd name="T6" fmla="*/ 88 w 179"/>
                      <a:gd name="T7" fmla="*/ 34 h 226"/>
                      <a:gd name="T8" fmla="*/ 93 w 179"/>
                      <a:gd name="T9" fmla="*/ 36 h 226"/>
                      <a:gd name="T10" fmla="*/ 98 w 179"/>
                      <a:gd name="T11" fmla="*/ 38 h 226"/>
                      <a:gd name="T12" fmla="*/ 105 w 179"/>
                      <a:gd name="T13" fmla="*/ 41 h 226"/>
                      <a:gd name="T14" fmla="*/ 111 w 179"/>
                      <a:gd name="T15" fmla="*/ 44 h 226"/>
                      <a:gd name="T16" fmla="*/ 115 w 179"/>
                      <a:gd name="T17" fmla="*/ 46 h 226"/>
                      <a:gd name="T18" fmla="*/ 120 w 179"/>
                      <a:gd name="T19" fmla="*/ 50 h 226"/>
                      <a:gd name="T20" fmla="*/ 126 w 179"/>
                      <a:gd name="T21" fmla="*/ 53 h 226"/>
                      <a:gd name="T22" fmla="*/ 130 w 179"/>
                      <a:gd name="T23" fmla="*/ 58 h 226"/>
                      <a:gd name="T24" fmla="*/ 137 w 179"/>
                      <a:gd name="T25" fmla="*/ 63 h 226"/>
                      <a:gd name="T26" fmla="*/ 144 w 179"/>
                      <a:gd name="T27" fmla="*/ 70 h 226"/>
                      <a:gd name="T28" fmla="*/ 149 w 179"/>
                      <a:gd name="T29" fmla="*/ 77 h 226"/>
                      <a:gd name="T30" fmla="*/ 154 w 179"/>
                      <a:gd name="T31" fmla="*/ 84 h 226"/>
                      <a:gd name="T32" fmla="*/ 160 w 179"/>
                      <a:gd name="T33" fmla="*/ 92 h 226"/>
                      <a:gd name="T34" fmla="*/ 165 w 179"/>
                      <a:gd name="T35" fmla="*/ 99 h 226"/>
                      <a:gd name="T36" fmla="*/ 168 w 179"/>
                      <a:gd name="T37" fmla="*/ 107 h 226"/>
                      <a:gd name="T38" fmla="*/ 171 w 179"/>
                      <a:gd name="T39" fmla="*/ 116 h 226"/>
                      <a:gd name="T40" fmla="*/ 175 w 179"/>
                      <a:gd name="T41" fmla="*/ 128 h 226"/>
                      <a:gd name="T42" fmla="*/ 177 w 179"/>
                      <a:gd name="T43" fmla="*/ 139 h 226"/>
                      <a:gd name="T44" fmla="*/ 178 w 179"/>
                      <a:gd name="T45" fmla="*/ 154 h 226"/>
                      <a:gd name="T46" fmla="*/ 178 w 179"/>
                      <a:gd name="T47" fmla="*/ 166 h 226"/>
                      <a:gd name="T48" fmla="*/ 177 w 179"/>
                      <a:gd name="T49" fmla="*/ 178 h 226"/>
                      <a:gd name="T50" fmla="*/ 175 w 179"/>
                      <a:gd name="T51" fmla="*/ 189 h 226"/>
                      <a:gd name="T52" fmla="*/ 171 w 179"/>
                      <a:gd name="T53" fmla="*/ 201 h 226"/>
                      <a:gd name="T54" fmla="*/ 167 w 179"/>
                      <a:gd name="T55" fmla="*/ 214 h 226"/>
                      <a:gd name="T56" fmla="*/ 160 w 179"/>
                      <a:gd name="T57" fmla="*/ 225 h 226"/>
                      <a:gd name="T58" fmla="*/ 111 w 179"/>
                      <a:gd name="T59" fmla="*/ 189 h 226"/>
                      <a:gd name="T60" fmla="*/ 114 w 179"/>
                      <a:gd name="T61" fmla="*/ 180 h 226"/>
                      <a:gd name="T62" fmla="*/ 116 w 179"/>
                      <a:gd name="T63" fmla="*/ 171 h 226"/>
                      <a:gd name="T64" fmla="*/ 116 w 179"/>
                      <a:gd name="T65" fmla="*/ 162 h 226"/>
                      <a:gd name="T66" fmla="*/ 116 w 179"/>
                      <a:gd name="T67" fmla="*/ 153 h 226"/>
                      <a:gd name="T68" fmla="*/ 115 w 179"/>
                      <a:gd name="T69" fmla="*/ 142 h 226"/>
                      <a:gd name="T70" fmla="*/ 112 w 179"/>
                      <a:gd name="T71" fmla="*/ 133 h 226"/>
                      <a:gd name="T72" fmla="*/ 107 w 179"/>
                      <a:gd name="T73" fmla="*/ 124 h 226"/>
                      <a:gd name="T74" fmla="*/ 105 w 179"/>
                      <a:gd name="T75" fmla="*/ 119 h 226"/>
                      <a:gd name="T76" fmla="*/ 100 w 179"/>
                      <a:gd name="T77" fmla="*/ 114 h 226"/>
                      <a:gd name="T78" fmla="*/ 95 w 179"/>
                      <a:gd name="T79" fmla="*/ 110 h 226"/>
                      <a:gd name="T80" fmla="*/ 90 w 179"/>
                      <a:gd name="T81" fmla="*/ 105 h 226"/>
                      <a:gd name="T82" fmla="*/ 85 w 179"/>
                      <a:gd name="T83" fmla="*/ 101 h 226"/>
                      <a:gd name="T84" fmla="*/ 80 w 179"/>
                      <a:gd name="T85" fmla="*/ 98 h 226"/>
                      <a:gd name="T86" fmla="*/ 74 w 179"/>
                      <a:gd name="T87" fmla="*/ 95 h 226"/>
                      <a:gd name="T88" fmla="*/ 68 w 179"/>
                      <a:gd name="T89" fmla="*/ 93 h 226"/>
                      <a:gd name="T90" fmla="*/ 60 w 179"/>
                      <a:gd name="T91" fmla="*/ 92 h 226"/>
                      <a:gd name="T92" fmla="*/ 52 w 179"/>
                      <a:gd name="T93" fmla="*/ 90 h 226"/>
                      <a:gd name="T94" fmla="*/ 51 w 179"/>
                      <a:gd name="T95" fmla="*/ 123 h 226"/>
                      <a:gd name="T96" fmla="*/ 51 w 179"/>
                      <a:gd name="T97" fmla="*/ 0 h 226"/>
                      <a:gd name="T98" fmla="*/ 52 w 179"/>
                      <a:gd name="T99" fmla="*/ 28 h 226"/>
                      <a:gd name="T100" fmla="*/ 62 w 179"/>
                      <a:gd name="T101" fmla="*/ 28 h 226"/>
                      <a:gd name="T102" fmla="*/ 68 w 179"/>
                      <a:gd name="T103" fmla="*/ 29 h 2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79" h="226">
                        <a:moveTo>
                          <a:pt x="68" y="29"/>
                        </a:moveTo>
                        <a:lnTo>
                          <a:pt x="71" y="29"/>
                        </a:lnTo>
                        <a:lnTo>
                          <a:pt x="74" y="31"/>
                        </a:lnTo>
                        <a:lnTo>
                          <a:pt x="77" y="31"/>
                        </a:lnTo>
                        <a:lnTo>
                          <a:pt x="80" y="32"/>
                        </a:lnTo>
                        <a:lnTo>
                          <a:pt x="82" y="33"/>
                        </a:lnTo>
                        <a:lnTo>
                          <a:pt x="85" y="33"/>
                        </a:lnTo>
                        <a:lnTo>
                          <a:pt x="88" y="34"/>
                        </a:lnTo>
                        <a:lnTo>
                          <a:pt x="89" y="35"/>
                        </a:lnTo>
                        <a:lnTo>
                          <a:pt x="93" y="36"/>
                        </a:lnTo>
                        <a:lnTo>
                          <a:pt x="97" y="37"/>
                        </a:lnTo>
                        <a:lnTo>
                          <a:pt x="98" y="38"/>
                        </a:lnTo>
                        <a:lnTo>
                          <a:pt x="102" y="40"/>
                        </a:lnTo>
                        <a:lnTo>
                          <a:pt x="105" y="41"/>
                        </a:lnTo>
                        <a:lnTo>
                          <a:pt x="107" y="42"/>
                        </a:lnTo>
                        <a:lnTo>
                          <a:pt x="111" y="44"/>
                        </a:lnTo>
                        <a:lnTo>
                          <a:pt x="113" y="45"/>
                        </a:lnTo>
                        <a:lnTo>
                          <a:pt x="115" y="46"/>
                        </a:lnTo>
                        <a:lnTo>
                          <a:pt x="118" y="49"/>
                        </a:lnTo>
                        <a:lnTo>
                          <a:pt x="120" y="50"/>
                        </a:lnTo>
                        <a:lnTo>
                          <a:pt x="123" y="52"/>
                        </a:lnTo>
                        <a:lnTo>
                          <a:pt x="126" y="53"/>
                        </a:lnTo>
                        <a:lnTo>
                          <a:pt x="128" y="55"/>
                        </a:lnTo>
                        <a:lnTo>
                          <a:pt x="130" y="58"/>
                        </a:lnTo>
                        <a:lnTo>
                          <a:pt x="135" y="60"/>
                        </a:lnTo>
                        <a:lnTo>
                          <a:pt x="137" y="63"/>
                        </a:lnTo>
                        <a:lnTo>
                          <a:pt x="141" y="67"/>
                        </a:lnTo>
                        <a:lnTo>
                          <a:pt x="144" y="70"/>
                        </a:lnTo>
                        <a:lnTo>
                          <a:pt x="147" y="73"/>
                        </a:lnTo>
                        <a:lnTo>
                          <a:pt x="149" y="77"/>
                        </a:lnTo>
                        <a:lnTo>
                          <a:pt x="152" y="80"/>
                        </a:lnTo>
                        <a:lnTo>
                          <a:pt x="154" y="84"/>
                        </a:lnTo>
                        <a:lnTo>
                          <a:pt x="157" y="88"/>
                        </a:lnTo>
                        <a:lnTo>
                          <a:pt x="160" y="92"/>
                        </a:lnTo>
                        <a:lnTo>
                          <a:pt x="162" y="96"/>
                        </a:lnTo>
                        <a:lnTo>
                          <a:pt x="165" y="99"/>
                        </a:lnTo>
                        <a:lnTo>
                          <a:pt x="166" y="104"/>
                        </a:lnTo>
                        <a:lnTo>
                          <a:pt x="168" y="107"/>
                        </a:lnTo>
                        <a:lnTo>
                          <a:pt x="169" y="112"/>
                        </a:lnTo>
                        <a:lnTo>
                          <a:pt x="171" y="116"/>
                        </a:lnTo>
                        <a:lnTo>
                          <a:pt x="174" y="123"/>
                        </a:lnTo>
                        <a:lnTo>
                          <a:pt x="175" y="128"/>
                        </a:lnTo>
                        <a:lnTo>
                          <a:pt x="175" y="133"/>
                        </a:lnTo>
                        <a:lnTo>
                          <a:pt x="177" y="139"/>
                        </a:lnTo>
                        <a:lnTo>
                          <a:pt x="178" y="146"/>
                        </a:lnTo>
                        <a:lnTo>
                          <a:pt x="178" y="154"/>
                        </a:lnTo>
                        <a:lnTo>
                          <a:pt x="178" y="159"/>
                        </a:lnTo>
                        <a:lnTo>
                          <a:pt x="178" y="166"/>
                        </a:lnTo>
                        <a:lnTo>
                          <a:pt x="178" y="172"/>
                        </a:lnTo>
                        <a:lnTo>
                          <a:pt x="177" y="178"/>
                        </a:lnTo>
                        <a:lnTo>
                          <a:pt x="177" y="183"/>
                        </a:lnTo>
                        <a:lnTo>
                          <a:pt x="175" y="189"/>
                        </a:lnTo>
                        <a:lnTo>
                          <a:pt x="174" y="194"/>
                        </a:lnTo>
                        <a:lnTo>
                          <a:pt x="171" y="201"/>
                        </a:lnTo>
                        <a:lnTo>
                          <a:pt x="169" y="207"/>
                        </a:lnTo>
                        <a:lnTo>
                          <a:pt x="167" y="214"/>
                        </a:lnTo>
                        <a:lnTo>
                          <a:pt x="164" y="219"/>
                        </a:lnTo>
                        <a:lnTo>
                          <a:pt x="160" y="225"/>
                        </a:lnTo>
                        <a:lnTo>
                          <a:pt x="107" y="194"/>
                        </a:lnTo>
                        <a:lnTo>
                          <a:pt x="111" y="189"/>
                        </a:lnTo>
                        <a:lnTo>
                          <a:pt x="113" y="184"/>
                        </a:lnTo>
                        <a:lnTo>
                          <a:pt x="114" y="180"/>
                        </a:lnTo>
                        <a:lnTo>
                          <a:pt x="115" y="174"/>
                        </a:lnTo>
                        <a:lnTo>
                          <a:pt x="116" y="171"/>
                        </a:lnTo>
                        <a:lnTo>
                          <a:pt x="116" y="166"/>
                        </a:lnTo>
                        <a:lnTo>
                          <a:pt x="116" y="162"/>
                        </a:lnTo>
                        <a:lnTo>
                          <a:pt x="116" y="158"/>
                        </a:lnTo>
                        <a:lnTo>
                          <a:pt x="116" y="153"/>
                        </a:lnTo>
                        <a:lnTo>
                          <a:pt x="115" y="148"/>
                        </a:lnTo>
                        <a:lnTo>
                          <a:pt x="115" y="142"/>
                        </a:lnTo>
                        <a:lnTo>
                          <a:pt x="114" y="138"/>
                        </a:lnTo>
                        <a:lnTo>
                          <a:pt x="112" y="133"/>
                        </a:lnTo>
                        <a:lnTo>
                          <a:pt x="110" y="129"/>
                        </a:lnTo>
                        <a:lnTo>
                          <a:pt x="107" y="124"/>
                        </a:lnTo>
                        <a:lnTo>
                          <a:pt x="106" y="122"/>
                        </a:lnTo>
                        <a:lnTo>
                          <a:pt x="105" y="119"/>
                        </a:lnTo>
                        <a:lnTo>
                          <a:pt x="102" y="116"/>
                        </a:lnTo>
                        <a:lnTo>
                          <a:pt x="100" y="114"/>
                        </a:lnTo>
                        <a:lnTo>
                          <a:pt x="97" y="111"/>
                        </a:lnTo>
                        <a:lnTo>
                          <a:pt x="95" y="110"/>
                        </a:lnTo>
                        <a:lnTo>
                          <a:pt x="93" y="107"/>
                        </a:lnTo>
                        <a:lnTo>
                          <a:pt x="90" y="105"/>
                        </a:lnTo>
                        <a:lnTo>
                          <a:pt x="89" y="103"/>
                        </a:lnTo>
                        <a:lnTo>
                          <a:pt x="85" y="101"/>
                        </a:lnTo>
                        <a:lnTo>
                          <a:pt x="83" y="99"/>
                        </a:lnTo>
                        <a:lnTo>
                          <a:pt x="80" y="98"/>
                        </a:lnTo>
                        <a:lnTo>
                          <a:pt x="76" y="96"/>
                        </a:lnTo>
                        <a:lnTo>
                          <a:pt x="74" y="95"/>
                        </a:lnTo>
                        <a:lnTo>
                          <a:pt x="71" y="94"/>
                        </a:lnTo>
                        <a:lnTo>
                          <a:pt x="68" y="93"/>
                        </a:lnTo>
                        <a:lnTo>
                          <a:pt x="64" y="92"/>
                        </a:lnTo>
                        <a:lnTo>
                          <a:pt x="60" y="92"/>
                        </a:lnTo>
                        <a:lnTo>
                          <a:pt x="57" y="90"/>
                        </a:lnTo>
                        <a:lnTo>
                          <a:pt x="52" y="90"/>
                        </a:lnTo>
                        <a:lnTo>
                          <a:pt x="51" y="90"/>
                        </a:lnTo>
                        <a:lnTo>
                          <a:pt x="51" y="123"/>
                        </a:lnTo>
                        <a:lnTo>
                          <a:pt x="0" y="62"/>
                        </a:lnTo>
                        <a:lnTo>
                          <a:pt x="51" y="0"/>
                        </a:lnTo>
                        <a:lnTo>
                          <a:pt x="51" y="28"/>
                        </a:lnTo>
                        <a:lnTo>
                          <a:pt x="52" y="28"/>
                        </a:lnTo>
                        <a:lnTo>
                          <a:pt x="57" y="28"/>
                        </a:lnTo>
                        <a:lnTo>
                          <a:pt x="62" y="28"/>
                        </a:lnTo>
                        <a:lnTo>
                          <a:pt x="65" y="29"/>
                        </a:lnTo>
                        <a:lnTo>
                          <a:pt x="68" y="29"/>
                        </a:ln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58" name="Freeform 22"/>
                  <p:cNvSpPr>
                    <a:spLocks noChangeAspect="1"/>
                  </p:cNvSpPr>
                  <p:nvPr/>
                </p:nvSpPr>
                <p:spPr bwMode="auto">
                  <a:xfrm>
                    <a:off x="2168" y="2879"/>
                    <a:ext cx="241" cy="122"/>
                  </a:xfrm>
                  <a:custGeom>
                    <a:avLst/>
                    <a:gdLst>
                      <a:gd name="T0" fmla="*/ 123 w 241"/>
                      <a:gd name="T1" fmla="*/ 119 h 122"/>
                      <a:gd name="T2" fmla="*/ 129 w 241"/>
                      <a:gd name="T3" fmla="*/ 118 h 122"/>
                      <a:gd name="T4" fmla="*/ 136 w 241"/>
                      <a:gd name="T5" fmla="*/ 117 h 122"/>
                      <a:gd name="T6" fmla="*/ 141 w 241"/>
                      <a:gd name="T7" fmla="*/ 114 h 122"/>
                      <a:gd name="T8" fmla="*/ 145 w 241"/>
                      <a:gd name="T9" fmla="*/ 113 h 122"/>
                      <a:gd name="T10" fmla="*/ 152 w 241"/>
                      <a:gd name="T11" fmla="*/ 110 h 122"/>
                      <a:gd name="T12" fmla="*/ 159 w 241"/>
                      <a:gd name="T13" fmla="*/ 108 h 122"/>
                      <a:gd name="T14" fmla="*/ 164 w 241"/>
                      <a:gd name="T15" fmla="*/ 106 h 122"/>
                      <a:gd name="T16" fmla="*/ 168 w 241"/>
                      <a:gd name="T17" fmla="*/ 102 h 122"/>
                      <a:gd name="T18" fmla="*/ 175 w 241"/>
                      <a:gd name="T19" fmla="*/ 99 h 122"/>
                      <a:gd name="T20" fmla="*/ 179 w 241"/>
                      <a:gd name="T21" fmla="*/ 96 h 122"/>
                      <a:gd name="T22" fmla="*/ 183 w 241"/>
                      <a:gd name="T23" fmla="*/ 93 h 122"/>
                      <a:gd name="T24" fmla="*/ 191 w 241"/>
                      <a:gd name="T25" fmla="*/ 86 h 122"/>
                      <a:gd name="T26" fmla="*/ 198 w 241"/>
                      <a:gd name="T27" fmla="*/ 80 h 122"/>
                      <a:gd name="T28" fmla="*/ 204 w 241"/>
                      <a:gd name="T29" fmla="*/ 74 h 122"/>
                      <a:gd name="T30" fmla="*/ 209 w 241"/>
                      <a:gd name="T31" fmla="*/ 66 h 122"/>
                      <a:gd name="T32" fmla="*/ 214 w 241"/>
                      <a:gd name="T33" fmla="*/ 59 h 122"/>
                      <a:gd name="T34" fmla="*/ 215 w 241"/>
                      <a:gd name="T35" fmla="*/ 0 h 122"/>
                      <a:gd name="T36" fmla="*/ 160 w 241"/>
                      <a:gd name="T37" fmla="*/ 29 h 122"/>
                      <a:gd name="T38" fmla="*/ 156 w 241"/>
                      <a:gd name="T39" fmla="*/ 35 h 122"/>
                      <a:gd name="T40" fmla="*/ 151 w 241"/>
                      <a:gd name="T41" fmla="*/ 40 h 122"/>
                      <a:gd name="T42" fmla="*/ 147 w 241"/>
                      <a:gd name="T43" fmla="*/ 45 h 122"/>
                      <a:gd name="T44" fmla="*/ 141 w 241"/>
                      <a:gd name="T45" fmla="*/ 48 h 122"/>
                      <a:gd name="T46" fmla="*/ 136 w 241"/>
                      <a:gd name="T47" fmla="*/ 52 h 122"/>
                      <a:gd name="T48" fmla="*/ 129 w 241"/>
                      <a:gd name="T49" fmla="*/ 56 h 122"/>
                      <a:gd name="T50" fmla="*/ 124 w 241"/>
                      <a:gd name="T51" fmla="*/ 57 h 122"/>
                      <a:gd name="T52" fmla="*/ 117 w 241"/>
                      <a:gd name="T53" fmla="*/ 59 h 122"/>
                      <a:gd name="T54" fmla="*/ 109 w 241"/>
                      <a:gd name="T55" fmla="*/ 60 h 122"/>
                      <a:gd name="T56" fmla="*/ 96 w 241"/>
                      <a:gd name="T57" fmla="*/ 60 h 122"/>
                      <a:gd name="T58" fmla="*/ 84 w 241"/>
                      <a:gd name="T59" fmla="*/ 59 h 122"/>
                      <a:gd name="T60" fmla="*/ 73 w 241"/>
                      <a:gd name="T61" fmla="*/ 55 h 122"/>
                      <a:gd name="T62" fmla="*/ 63 w 241"/>
                      <a:gd name="T63" fmla="*/ 49 h 122"/>
                      <a:gd name="T64" fmla="*/ 0 w 241"/>
                      <a:gd name="T65" fmla="*/ 76 h 122"/>
                      <a:gd name="T66" fmla="*/ 5 w 241"/>
                      <a:gd name="T67" fmla="*/ 82 h 122"/>
                      <a:gd name="T68" fmla="*/ 12 w 241"/>
                      <a:gd name="T69" fmla="*/ 87 h 122"/>
                      <a:gd name="T70" fmla="*/ 17 w 241"/>
                      <a:gd name="T71" fmla="*/ 92 h 122"/>
                      <a:gd name="T72" fmla="*/ 24 w 241"/>
                      <a:gd name="T73" fmla="*/ 96 h 122"/>
                      <a:gd name="T74" fmla="*/ 31 w 241"/>
                      <a:gd name="T75" fmla="*/ 100 h 122"/>
                      <a:gd name="T76" fmla="*/ 36 w 241"/>
                      <a:gd name="T77" fmla="*/ 105 h 122"/>
                      <a:gd name="T78" fmla="*/ 43 w 241"/>
                      <a:gd name="T79" fmla="*/ 108 h 122"/>
                      <a:gd name="T80" fmla="*/ 51 w 241"/>
                      <a:gd name="T81" fmla="*/ 111 h 122"/>
                      <a:gd name="T82" fmla="*/ 59 w 241"/>
                      <a:gd name="T83" fmla="*/ 113 h 122"/>
                      <a:gd name="T84" fmla="*/ 66 w 241"/>
                      <a:gd name="T85" fmla="*/ 116 h 122"/>
                      <a:gd name="T86" fmla="*/ 73 w 241"/>
                      <a:gd name="T87" fmla="*/ 118 h 122"/>
                      <a:gd name="T88" fmla="*/ 81 w 241"/>
                      <a:gd name="T89" fmla="*/ 119 h 122"/>
                      <a:gd name="T90" fmla="*/ 89 w 241"/>
                      <a:gd name="T91" fmla="*/ 120 h 122"/>
                      <a:gd name="T92" fmla="*/ 97 w 241"/>
                      <a:gd name="T93" fmla="*/ 121 h 122"/>
                      <a:gd name="T94" fmla="*/ 105 w 241"/>
                      <a:gd name="T95" fmla="*/ 120 h 122"/>
                      <a:gd name="T96" fmla="*/ 113 w 241"/>
                      <a:gd name="T97" fmla="*/ 120 h 122"/>
                      <a:gd name="T98" fmla="*/ 120 w 241"/>
                      <a:gd name="T99" fmla="*/ 119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41" h="122">
                        <a:moveTo>
                          <a:pt x="120" y="119"/>
                        </a:moveTo>
                        <a:lnTo>
                          <a:pt x="123" y="119"/>
                        </a:lnTo>
                        <a:lnTo>
                          <a:pt x="127" y="118"/>
                        </a:lnTo>
                        <a:lnTo>
                          <a:pt x="129" y="118"/>
                        </a:lnTo>
                        <a:lnTo>
                          <a:pt x="132" y="117"/>
                        </a:lnTo>
                        <a:lnTo>
                          <a:pt x="136" y="117"/>
                        </a:lnTo>
                        <a:lnTo>
                          <a:pt x="137" y="116"/>
                        </a:lnTo>
                        <a:lnTo>
                          <a:pt x="141" y="114"/>
                        </a:lnTo>
                        <a:lnTo>
                          <a:pt x="144" y="114"/>
                        </a:lnTo>
                        <a:lnTo>
                          <a:pt x="145" y="113"/>
                        </a:lnTo>
                        <a:lnTo>
                          <a:pt x="149" y="112"/>
                        </a:lnTo>
                        <a:lnTo>
                          <a:pt x="152" y="110"/>
                        </a:lnTo>
                        <a:lnTo>
                          <a:pt x="155" y="109"/>
                        </a:lnTo>
                        <a:lnTo>
                          <a:pt x="159" y="108"/>
                        </a:lnTo>
                        <a:lnTo>
                          <a:pt x="161" y="107"/>
                        </a:lnTo>
                        <a:lnTo>
                          <a:pt x="164" y="106"/>
                        </a:lnTo>
                        <a:lnTo>
                          <a:pt x="167" y="104"/>
                        </a:lnTo>
                        <a:lnTo>
                          <a:pt x="168" y="102"/>
                        </a:lnTo>
                        <a:lnTo>
                          <a:pt x="171" y="101"/>
                        </a:lnTo>
                        <a:lnTo>
                          <a:pt x="175" y="99"/>
                        </a:lnTo>
                        <a:lnTo>
                          <a:pt x="176" y="98"/>
                        </a:lnTo>
                        <a:lnTo>
                          <a:pt x="179" y="96"/>
                        </a:lnTo>
                        <a:lnTo>
                          <a:pt x="182" y="94"/>
                        </a:lnTo>
                        <a:lnTo>
                          <a:pt x="183" y="93"/>
                        </a:lnTo>
                        <a:lnTo>
                          <a:pt x="188" y="89"/>
                        </a:lnTo>
                        <a:lnTo>
                          <a:pt x="191" y="86"/>
                        </a:lnTo>
                        <a:lnTo>
                          <a:pt x="195" y="83"/>
                        </a:lnTo>
                        <a:lnTo>
                          <a:pt x="198" y="80"/>
                        </a:lnTo>
                        <a:lnTo>
                          <a:pt x="200" y="76"/>
                        </a:lnTo>
                        <a:lnTo>
                          <a:pt x="204" y="74"/>
                        </a:lnTo>
                        <a:lnTo>
                          <a:pt x="206" y="70"/>
                        </a:lnTo>
                        <a:lnTo>
                          <a:pt x="209" y="66"/>
                        </a:lnTo>
                        <a:lnTo>
                          <a:pt x="212" y="63"/>
                        </a:lnTo>
                        <a:lnTo>
                          <a:pt x="214" y="59"/>
                        </a:lnTo>
                        <a:lnTo>
                          <a:pt x="240" y="73"/>
                        </a:lnTo>
                        <a:lnTo>
                          <a:pt x="215" y="0"/>
                        </a:lnTo>
                        <a:lnTo>
                          <a:pt x="133" y="14"/>
                        </a:lnTo>
                        <a:lnTo>
                          <a:pt x="160" y="29"/>
                        </a:lnTo>
                        <a:lnTo>
                          <a:pt x="159" y="32"/>
                        </a:lnTo>
                        <a:lnTo>
                          <a:pt x="156" y="35"/>
                        </a:lnTo>
                        <a:lnTo>
                          <a:pt x="153" y="37"/>
                        </a:lnTo>
                        <a:lnTo>
                          <a:pt x="151" y="40"/>
                        </a:lnTo>
                        <a:lnTo>
                          <a:pt x="149" y="43"/>
                        </a:lnTo>
                        <a:lnTo>
                          <a:pt x="147" y="45"/>
                        </a:lnTo>
                        <a:lnTo>
                          <a:pt x="144" y="46"/>
                        </a:lnTo>
                        <a:lnTo>
                          <a:pt x="141" y="48"/>
                        </a:lnTo>
                        <a:lnTo>
                          <a:pt x="137" y="50"/>
                        </a:lnTo>
                        <a:lnTo>
                          <a:pt x="136" y="52"/>
                        </a:lnTo>
                        <a:lnTo>
                          <a:pt x="133" y="53"/>
                        </a:lnTo>
                        <a:lnTo>
                          <a:pt x="129" y="56"/>
                        </a:lnTo>
                        <a:lnTo>
                          <a:pt x="127" y="57"/>
                        </a:lnTo>
                        <a:lnTo>
                          <a:pt x="124" y="57"/>
                        </a:lnTo>
                        <a:lnTo>
                          <a:pt x="120" y="58"/>
                        </a:lnTo>
                        <a:lnTo>
                          <a:pt x="117" y="59"/>
                        </a:lnTo>
                        <a:lnTo>
                          <a:pt x="113" y="60"/>
                        </a:lnTo>
                        <a:lnTo>
                          <a:pt x="109" y="60"/>
                        </a:lnTo>
                        <a:lnTo>
                          <a:pt x="104" y="60"/>
                        </a:lnTo>
                        <a:lnTo>
                          <a:pt x="96" y="60"/>
                        </a:lnTo>
                        <a:lnTo>
                          <a:pt x="89" y="60"/>
                        </a:lnTo>
                        <a:lnTo>
                          <a:pt x="84" y="59"/>
                        </a:lnTo>
                        <a:lnTo>
                          <a:pt x="79" y="57"/>
                        </a:lnTo>
                        <a:lnTo>
                          <a:pt x="73" y="55"/>
                        </a:lnTo>
                        <a:lnTo>
                          <a:pt x="67" y="52"/>
                        </a:lnTo>
                        <a:lnTo>
                          <a:pt x="63" y="49"/>
                        </a:lnTo>
                        <a:lnTo>
                          <a:pt x="57" y="45"/>
                        </a:lnTo>
                        <a:lnTo>
                          <a:pt x="0" y="76"/>
                        </a:lnTo>
                        <a:lnTo>
                          <a:pt x="3" y="78"/>
                        </a:lnTo>
                        <a:lnTo>
                          <a:pt x="5" y="82"/>
                        </a:lnTo>
                        <a:lnTo>
                          <a:pt x="9" y="84"/>
                        </a:lnTo>
                        <a:lnTo>
                          <a:pt x="12" y="87"/>
                        </a:lnTo>
                        <a:lnTo>
                          <a:pt x="13" y="89"/>
                        </a:lnTo>
                        <a:lnTo>
                          <a:pt x="17" y="92"/>
                        </a:lnTo>
                        <a:lnTo>
                          <a:pt x="20" y="94"/>
                        </a:lnTo>
                        <a:lnTo>
                          <a:pt x="24" y="96"/>
                        </a:lnTo>
                        <a:lnTo>
                          <a:pt x="27" y="98"/>
                        </a:lnTo>
                        <a:lnTo>
                          <a:pt x="31" y="100"/>
                        </a:lnTo>
                        <a:lnTo>
                          <a:pt x="35" y="102"/>
                        </a:lnTo>
                        <a:lnTo>
                          <a:pt x="36" y="105"/>
                        </a:lnTo>
                        <a:lnTo>
                          <a:pt x="40" y="106"/>
                        </a:lnTo>
                        <a:lnTo>
                          <a:pt x="43" y="108"/>
                        </a:lnTo>
                        <a:lnTo>
                          <a:pt x="47" y="109"/>
                        </a:lnTo>
                        <a:lnTo>
                          <a:pt x="51" y="111"/>
                        </a:lnTo>
                        <a:lnTo>
                          <a:pt x="56" y="112"/>
                        </a:lnTo>
                        <a:lnTo>
                          <a:pt x="59" y="113"/>
                        </a:lnTo>
                        <a:lnTo>
                          <a:pt x="61" y="114"/>
                        </a:lnTo>
                        <a:lnTo>
                          <a:pt x="66" y="116"/>
                        </a:lnTo>
                        <a:lnTo>
                          <a:pt x="69" y="117"/>
                        </a:lnTo>
                        <a:lnTo>
                          <a:pt x="73" y="118"/>
                        </a:lnTo>
                        <a:lnTo>
                          <a:pt x="77" y="119"/>
                        </a:lnTo>
                        <a:lnTo>
                          <a:pt x="81" y="119"/>
                        </a:lnTo>
                        <a:lnTo>
                          <a:pt x="85" y="120"/>
                        </a:lnTo>
                        <a:lnTo>
                          <a:pt x="89" y="120"/>
                        </a:lnTo>
                        <a:lnTo>
                          <a:pt x="93" y="120"/>
                        </a:lnTo>
                        <a:lnTo>
                          <a:pt x="97" y="121"/>
                        </a:lnTo>
                        <a:lnTo>
                          <a:pt x="103" y="121"/>
                        </a:lnTo>
                        <a:lnTo>
                          <a:pt x="105" y="120"/>
                        </a:lnTo>
                        <a:lnTo>
                          <a:pt x="109" y="120"/>
                        </a:lnTo>
                        <a:lnTo>
                          <a:pt x="113" y="120"/>
                        </a:lnTo>
                        <a:lnTo>
                          <a:pt x="117" y="120"/>
                        </a:lnTo>
                        <a:lnTo>
                          <a:pt x="120" y="119"/>
                        </a:lnTo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59" name="Freeform 23"/>
                  <p:cNvSpPr>
                    <a:spLocks noChangeAspect="1"/>
                  </p:cNvSpPr>
                  <p:nvPr/>
                </p:nvSpPr>
                <p:spPr bwMode="auto">
                  <a:xfrm>
                    <a:off x="2126" y="2738"/>
                    <a:ext cx="117" cy="223"/>
                  </a:xfrm>
                  <a:custGeom>
                    <a:avLst/>
                    <a:gdLst>
                      <a:gd name="T0" fmla="*/ 114 w 117"/>
                      <a:gd name="T1" fmla="*/ 1 h 223"/>
                      <a:gd name="T2" fmla="*/ 107 w 117"/>
                      <a:gd name="T3" fmla="*/ 2 h 223"/>
                      <a:gd name="T4" fmla="*/ 102 w 117"/>
                      <a:gd name="T5" fmla="*/ 3 h 223"/>
                      <a:gd name="T6" fmla="*/ 97 w 117"/>
                      <a:gd name="T7" fmla="*/ 5 h 223"/>
                      <a:gd name="T8" fmla="*/ 92 w 117"/>
                      <a:gd name="T9" fmla="*/ 7 h 223"/>
                      <a:gd name="T10" fmla="*/ 87 w 117"/>
                      <a:gd name="T11" fmla="*/ 9 h 223"/>
                      <a:gd name="T12" fmla="*/ 81 w 117"/>
                      <a:gd name="T13" fmla="*/ 12 h 223"/>
                      <a:gd name="T14" fmla="*/ 74 w 117"/>
                      <a:gd name="T15" fmla="*/ 15 h 223"/>
                      <a:gd name="T16" fmla="*/ 71 w 117"/>
                      <a:gd name="T17" fmla="*/ 18 h 223"/>
                      <a:gd name="T18" fmla="*/ 66 w 117"/>
                      <a:gd name="T19" fmla="*/ 21 h 223"/>
                      <a:gd name="T20" fmla="*/ 61 w 117"/>
                      <a:gd name="T21" fmla="*/ 25 h 223"/>
                      <a:gd name="T22" fmla="*/ 57 w 117"/>
                      <a:gd name="T23" fmla="*/ 28 h 223"/>
                      <a:gd name="T24" fmla="*/ 49 w 117"/>
                      <a:gd name="T25" fmla="*/ 35 h 223"/>
                      <a:gd name="T26" fmla="*/ 43 w 117"/>
                      <a:gd name="T27" fmla="*/ 42 h 223"/>
                      <a:gd name="T28" fmla="*/ 37 w 117"/>
                      <a:gd name="T29" fmla="*/ 47 h 223"/>
                      <a:gd name="T30" fmla="*/ 33 w 117"/>
                      <a:gd name="T31" fmla="*/ 55 h 223"/>
                      <a:gd name="T32" fmla="*/ 27 w 117"/>
                      <a:gd name="T33" fmla="*/ 63 h 223"/>
                      <a:gd name="T34" fmla="*/ 23 w 117"/>
                      <a:gd name="T35" fmla="*/ 70 h 223"/>
                      <a:gd name="T36" fmla="*/ 19 w 117"/>
                      <a:gd name="T37" fmla="*/ 79 h 223"/>
                      <a:gd name="T38" fmla="*/ 16 w 117"/>
                      <a:gd name="T39" fmla="*/ 88 h 223"/>
                      <a:gd name="T40" fmla="*/ 13 w 117"/>
                      <a:gd name="T41" fmla="*/ 99 h 223"/>
                      <a:gd name="T42" fmla="*/ 11 w 117"/>
                      <a:gd name="T43" fmla="*/ 110 h 223"/>
                      <a:gd name="T44" fmla="*/ 10 w 117"/>
                      <a:gd name="T45" fmla="*/ 124 h 223"/>
                      <a:gd name="T46" fmla="*/ 10 w 117"/>
                      <a:gd name="T47" fmla="*/ 136 h 223"/>
                      <a:gd name="T48" fmla="*/ 11 w 117"/>
                      <a:gd name="T49" fmla="*/ 148 h 223"/>
                      <a:gd name="T50" fmla="*/ 12 w 117"/>
                      <a:gd name="T51" fmla="*/ 159 h 223"/>
                      <a:gd name="T52" fmla="*/ 16 w 117"/>
                      <a:gd name="T53" fmla="*/ 172 h 223"/>
                      <a:gd name="T54" fmla="*/ 20 w 117"/>
                      <a:gd name="T55" fmla="*/ 184 h 223"/>
                      <a:gd name="T56" fmla="*/ 26 w 117"/>
                      <a:gd name="T57" fmla="*/ 195 h 223"/>
                      <a:gd name="T58" fmla="*/ 79 w 117"/>
                      <a:gd name="T59" fmla="*/ 222 h 223"/>
                      <a:gd name="T60" fmla="*/ 78 w 117"/>
                      <a:gd name="T61" fmla="*/ 163 h 223"/>
                      <a:gd name="T62" fmla="*/ 74 w 117"/>
                      <a:gd name="T63" fmla="*/ 154 h 223"/>
                      <a:gd name="T64" fmla="*/ 71 w 117"/>
                      <a:gd name="T65" fmla="*/ 145 h 223"/>
                      <a:gd name="T66" fmla="*/ 69 w 117"/>
                      <a:gd name="T67" fmla="*/ 137 h 223"/>
                      <a:gd name="T68" fmla="*/ 69 w 117"/>
                      <a:gd name="T69" fmla="*/ 128 h 223"/>
                      <a:gd name="T70" fmla="*/ 69 w 117"/>
                      <a:gd name="T71" fmla="*/ 118 h 223"/>
                      <a:gd name="T72" fmla="*/ 72 w 117"/>
                      <a:gd name="T73" fmla="*/ 109 h 223"/>
                      <a:gd name="T74" fmla="*/ 74 w 117"/>
                      <a:gd name="T75" fmla="*/ 100 h 223"/>
                      <a:gd name="T76" fmla="*/ 79 w 117"/>
                      <a:gd name="T77" fmla="*/ 92 h 223"/>
                      <a:gd name="T78" fmla="*/ 83 w 117"/>
                      <a:gd name="T79" fmla="*/ 88 h 223"/>
                      <a:gd name="T80" fmla="*/ 88 w 117"/>
                      <a:gd name="T81" fmla="*/ 82 h 223"/>
                      <a:gd name="T82" fmla="*/ 91 w 117"/>
                      <a:gd name="T83" fmla="*/ 78 h 223"/>
                      <a:gd name="T84" fmla="*/ 97 w 117"/>
                      <a:gd name="T85" fmla="*/ 74 h 223"/>
                      <a:gd name="T86" fmla="*/ 102 w 117"/>
                      <a:gd name="T87" fmla="*/ 70 h 223"/>
                      <a:gd name="T88" fmla="*/ 107 w 117"/>
                      <a:gd name="T89" fmla="*/ 66 h 223"/>
                      <a:gd name="T90" fmla="*/ 116 w 117"/>
                      <a:gd name="T91" fmla="*/ 64 h 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17" h="223">
                        <a:moveTo>
                          <a:pt x="116" y="0"/>
                        </a:moveTo>
                        <a:lnTo>
                          <a:pt x="114" y="1"/>
                        </a:lnTo>
                        <a:lnTo>
                          <a:pt x="111" y="1"/>
                        </a:lnTo>
                        <a:lnTo>
                          <a:pt x="107" y="2"/>
                        </a:lnTo>
                        <a:lnTo>
                          <a:pt x="105" y="2"/>
                        </a:lnTo>
                        <a:lnTo>
                          <a:pt x="102" y="3"/>
                        </a:lnTo>
                        <a:lnTo>
                          <a:pt x="100" y="5"/>
                        </a:lnTo>
                        <a:lnTo>
                          <a:pt x="97" y="5"/>
                        </a:lnTo>
                        <a:lnTo>
                          <a:pt x="95" y="6"/>
                        </a:lnTo>
                        <a:lnTo>
                          <a:pt x="92" y="7"/>
                        </a:lnTo>
                        <a:lnTo>
                          <a:pt x="89" y="8"/>
                        </a:lnTo>
                        <a:lnTo>
                          <a:pt x="87" y="9"/>
                        </a:lnTo>
                        <a:lnTo>
                          <a:pt x="83" y="10"/>
                        </a:lnTo>
                        <a:lnTo>
                          <a:pt x="81" y="12"/>
                        </a:lnTo>
                        <a:lnTo>
                          <a:pt x="78" y="14"/>
                        </a:lnTo>
                        <a:lnTo>
                          <a:pt x="74" y="15"/>
                        </a:lnTo>
                        <a:lnTo>
                          <a:pt x="73" y="17"/>
                        </a:lnTo>
                        <a:lnTo>
                          <a:pt x="71" y="18"/>
                        </a:lnTo>
                        <a:lnTo>
                          <a:pt x="68" y="19"/>
                        </a:lnTo>
                        <a:lnTo>
                          <a:pt x="66" y="21"/>
                        </a:lnTo>
                        <a:lnTo>
                          <a:pt x="63" y="23"/>
                        </a:lnTo>
                        <a:lnTo>
                          <a:pt x="61" y="25"/>
                        </a:lnTo>
                        <a:lnTo>
                          <a:pt x="58" y="27"/>
                        </a:lnTo>
                        <a:lnTo>
                          <a:pt x="57" y="28"/>
                        </a:lnTo>
                        <a:lnTo>
                          <a:pt x="52" y="32"/>
                        </a:lnTo>
                        <a:lnTo>
                          <a:pt x="49" y="35"/>
                        </a:lnTo>
                        <a:lnTo>
                          <a:pt x="45" y="38"/>
                        </a:lnTo>
                        <a:lnTo>
                          <a:pt x="43" y="42"/>
                        </a:lnTo>
                        <a:lnTo>
                          <a:pt x="40" y="45"/>
                        </a:lnTo>
                        <a:lnTo>
                          <a:pt x="37" y="47"/>
                        </a:lnTo>
                        <a:lnTo>
                          <a:pt x="35" y="52"/>
                        </a:lnTo>
                        <a:lnTo>
                          <a:pt x="33" y="55"/>
                        </a:lnTo>
                        <a:lnTo>
                          <a:pt x="29" y="59"/>
                        </a:lnTo>
                        <a:lnTo>
                          <a:pt x="27" y="63"/>
                        </a:lnTo>
                        <a:lnTo>
                          <a:pt x="25" y="66"/>
                        </a:lnTo>
                        <a:lnTo>
                          <a:pt x="23" y="70"/>
                        </a:lnTo>
                        <a:lnTo>
                          <a:pt x="21" y="74"/>
                        </a:lnTo>
                        <a:lnTo>
                          <a:pt x="19" y="79"/>
                        </a:lnTo>
                        <a:lnTo>
                          <a:pt x="18" y="83"/>
                        </a:lnTo>
                        <a:lnTo>
                          <a:pt x="16" y="88"/>
                        </a:lnTo>
                        <a:lnTo>
                          <a:pt x="14" y="94"/>
                        </a:lnTo>
                        <a:lnTo>
                          <a:pt x="13" y="99"/>
                        </a:lnTo>
                        <a:lnTo>
                          <a:pt x="12" y="105"/>
                        </a:lnTo>
                        <a:lnTo>
                          <a:pt x="11" y="110"/>
                        </a:lnTo>
                        <a:lnTo>
                          <a:pt x="10" y="116"/>
                        </a:lnTo>
                        <a:lnTo>
                          <a:pt x="10" y="124"/>
                        </a:lnTo>
                        <a:lnTo>
                          <a:pt x="10" y="131"/>
                        </a:lnTo>
                        <a:lnTo>
                          <a:pt x="10" y="136"/>
                        </a:lnTo>
                        <a:lnTo>
                          <a:pt x="10" y="142"/>
                        </a:lnTo>
                        <a:lnTo>
                          <a:pt x="11" y="148"/>
                        </a:lnTo>
                        <a:lnTo>
                          <a:pt x="11" y="153"/>
                        </a:lnTo>
                        <a:lnTo>
                          <a:pt x="12" y="159"/>
                        </a:lnTo>
                        <a:lnTo>
                          <a:pt x="14" y="166"/>
                        </a:lnTo>
                        <a:lnTo>
                          <a:pt x="16" y="172"/>
                        </a:lnTo>
                        <a:lnTo>
                          <a:pt x="19" y="178"/>
                        </a:lnTo>
                        <a:lnTo>
                          <a:pt x="20" y="184"/>
                        </a:lnTo>
                        <a:lnTo>
                          <a:pt x="23" y="189"/>
                        </a:lnTo>
                        <a:lnTo>
                          <a:pt x="26" y="195"/>
                        </a:lnTo>
                        <a:lnTo>
                          <a:pt x="0" y="211"/>
                        </a:lnTo>
                        <a:lnTo>
                          <a:pt x="79" y="222"/>
                        </a:lnTo>
                        <a:lnTo>
                          <a:pt x="108" y="146"/>
                        </a:lnTo>
                        <a:lnTo>
                          <a:pt x="78" y="163"/>
                        </a:lnTo>
                        <a:lnTo>
                          <a:pt x="74" y="159"/>
                        </a:lnTo>
                        <a:lnTo>
                          <a:pt x="74" y="154"/>
                        </a:lnTo>
                        <a:lnTo>
                          <a:pt x="72" y="150"/>
                        </a:lnTo>
                        <a:lnTo>
                          <a:pt x="71" y="145"/>
                        </a:lnTo>
                        <a:lnTo>
                          <a:pt x="69" y="141"/>
                        </a:lnTo>
                        <a:lnTo>
                          <a:pt x="69" y="137"/>
                        </a:lnTo>
                        <a:lnTo>
                          <a:pt x="69" y="133"/>
                        </a:lnTo>
                        <a:lnTo>
                          <a:pt x="69" y="128"/>
                        </a:lnTo>
                        <a:lnTo>
                          <a:pt x="69" y="124"/>
                        </a:lnTo>
                        <a:lnTo>
                          <a:pt x="69" y="118"/>
                        </a:lnTo>
                        <a:lnTo>
                          <a:pt x="71" y="114"/>
                        </a:lnTo>
                        <a:lnTo>
                          <a:pt x="72" y="109"/>
                        </a:lnTo>
                        <a:lnTo>
                          <a:pt x="74" y="104"/>
                        </a:lnTo>
                        <a:lnTo>
                          <a:pt x="74" y="100"/>
                        </a:lnTo>
                        <a:lnTo>
                          <a:pt x="78" y="96"/>
                        </a:lnTo>
                        <a:lnTo>
                          <a:pt x="79" y="92"/>
                        </a:lnTo>
                        <a:lnTo>
                          <a:pt x="82" y="90"/>
                        </a:lnTo>
                        <a:lnTo>
                          <a:pt x="83" y="88"/>
                        </a:lnTo>
                        <a:lnTo>
                          <a:pt x="86" y="85"/>
                        </a:lnTo>
                        <a:lnTo>
                          <a:pt x="88" y="82"/>
                        </a:lnTo>
                        <a:lnTo>
                          <a:pt x="89" y="80"/>
                        </a:lnTo>
                        <a:lnTo>
                          <a:pt x="91" y="78"/>
                        </a:lnTo>
                        <a:lnTo>
                          <a:pt x="95" y="76"/>
                        </a:lnTo>
                        <a:lnTo>
                          <a:pt x="97" y="74"/>
                        </a:lnTo>
                        <a:lnTo>
                          <a:pt x="100" y="72"/>
                        </a:lnTo>
                        <a:lnTo>
                          <a:pt x="102" y="70"/>
                        </a:lnTo>
                        <a:lnTo>
                          <a:pt x="105" y="69"/>
                        </a:lnTo>
                        <a:lnTo>
                          <a:pt x="107" y="66"/>
                        </a:lnTo>
                        <a:lnTo>
                          <a:pt x="111" y="65"/>
                        </a:lnTo>
                        <a:lnTo>
                          <a:pt x="116" y="64"/>
                        </a:lnTo>
                        <a:lnTo>
                          <a:pt x="116" y="0"/>
                        </a:lnTo>
                      </a:path>
                    </a:pathLst>
                  </a:custGeom>
                  <a:solidFill>
                    <a:srgbClr val="60C9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60" name="Freeform 24"/>
                  <p:cNvSpPr>
                    <a:spLocks noChangeAspect="1"/>
                  </p:cNvSpPr>
                  <p:nvPr/>
                </p:nvSpPr>
                <p:spPr bwMode="auto">
                  <a:xfrm>
                    <a:off x="2223" y="2707"/>
                    <a:ext cx="179" cy="201"/>
                  </a:xfrm>
                  <a:custGeom>
                    <a:avLst/>
                    <a:gdLst>
                      <a:gd name="T0" fmla="*/ 71 w 179"/>
                      <a:gd name="T1" fmla="*/ 29 h 201"/>
                      <a:gd name="T2" fmla="*/ 77 w 179"/>
                      <a:gd name="T3" fmla="*/ 30 h 201"/>
                      <a:gd name="T4" fmla="*/ 82 w 179"/>
                      <a:gd name="T5" fmla="*/ 33 h 201"/>
                      <a:gd name="T6" fmla="*/ 88 w 179"/>
                      <a:gd name="T7" fmla="*/ 34 h 201"/>
                      <a:gd name="T8" fmla="*/ 93 w 179"/>
                      <a:gd name="T9" fmla="*/ 36 h 201"/>
                      <a:gd name="T10" fmla="*/ 98 w 179"/>
                      <a:gd name="T11" fmla="*/ 38 h 201"/>
                      <a:gd name="T12" fmla="*/ 105 w 179"/>
                      <a:gd name="T13" fmla="*/ 40 h 201"/>
                      <a:gd name="T14" fmla="*/ 111 w 179"/>
                      <a:gd name="T15" fmla="*/ 44 h 201"/>
                      <a:gd name="T16" fmla="*/ 115 w 179"/>
                      <a:gd name="T17" fmla="*/ 46 h 201"/>
                      <a:gd name="T18" fmla="*/ 120 w 179"/>
                      <a:gd name="T19" fmla="*/ 49 h 201"/>
                      <a:gd name="T20" fmla="*/ 126 w 179"/>
                      <a:gd name="T21" fmla="*/ 53 h 201"/>
                      <a:gd name="T22" fmla="*/ 130 w 179"/>
                      <a:gd name="T23" fmla="*/ 57 h 201"/>
                      <a:gd name="T24" fmla="*/ 137 w 179"/>
                      <a:gd name="T25" fmla="*/ 63 h 201"/>
                      <a:gd name="T26" fmla="*/ 144 w 179"/>
                      <a:gd name="T27" fmla="*/ 70 h 201"/>
                      <a:gd name="T28" fmla="*/ 149 w 179"/>
                      <a:gd name="T29" fmla="*/ 76 h 201"/>
                      <a:gd name="T30" fmla="*/ 154 w 179"/>
                      <a:gd name="T31" fmla="*/ 83 h 201"/>
                      <a:gd name="T32" fmla="*/ 160 w 179"/>
                      <a:gd name="T33" fmla="*/ 91 h 201"/>
                      <a:gd name="T34" fmla="*/ 165 w 179"/>
                      <a:gd name="T35" fmla="*/ 99 h 201"/>
                      <a:gd name="T36" fmla="*/ 168 w 179"/>
                      <a:gd name="T37" fmla="*/ 107 h 201"/>
                      <a:gd name="T38" fmla="*/ 171 w 179"/>
                      <a:gd name="T39" fmla="*/ 116 h 201"/>
                      <a:gd name="T40" fmla="*/ 175 w 179"/>
                      <a:gd name="T41" fmla="*/ 127 h 201"/>
                      <a:gd name="T42" fmla="*/ 177 w 179"/>
                      <a:gd name="T43" fmla="*/ 138 h 201"/>
                      <a:gd name="T44" fmla="*/ 178 w 179"/>
                      <a:gd name="T45" fmla="*/ 153 h 201"/>
                      <a:gd name="T46" fmla="*/ 178 w 179"/>
                      <a:gd name="T47" fmla="*/ 165 h 201"/>
                      <a:gd name="T48" fmla="*/ 177 w 179"/>
                      <a:gd name="T49" fmla="*/ 176 h 201"/>
                      <a:gd name="T50" fmla="*/ 175 w 179"/>
                      <a:gd name="T51" fmla="*/ 188 h 201"/>
                      <a:gd name="T52" fmla="*/ 171 w 179"/>
                      <a:gd name="T53" fmla="*/ 200 h 201"/>
                      <a:gd name="T54" fmla="*/ 115 w 179"/>
                      <a:gd name="T55" fmla="*/ 172 h 201"/>
                      <a:gd name="T56" fmla="*/ 116 w 179"/>
                      <a:gd name="T57" fmla="*/ 161 h 201"/>
                      <a:gd name="T58" fmla="*/ 116 w 179"/>
                      <a:gd name="T59" fmla="*/ 152 h 201"/>
                      <a:gd name="T60" fmla="*/ 115 w 179"/>
                      <a:gd name="T61" fmla="*/ 142 h 201"/>
                      <a:gd name="T62" fmla="*/ 112 w 179"/>
                      <a:gd name="T63" fmla="*/ 133 h 201"/>
                      <a:gd name="T64" fmla="*/ 107 w 179"/>
                      <a:gd name="T65" fmla="*/ 124 h 201"/>
                      <a:gd name="T66" fmla="*/ 105 w 179"/>
                      <a:gd name="T67" fmla="*/ 118 h 201"/>
                      <a:gd name="T68" fmla="*/ 100 w 179"/>
                      <a:gd name="T69" fmla="*/ 113 h 201"/>
                      <a:gd name="T70" fmla="*/ 95 w 179"/>
                      <a:gd name="T71" fmla="*/ 109 h 201"/>
                      <a:gd name="T72" fmla="*/ 90 w 179"/>
                      <a:gd name="T73" fmla="*/ 104 h 201"/>
                      <a:gd name="T74" fmla="*/ 85 w 179"/>
                      <a:gd name="T75" fmla="*/ 100 h 201"/>
                      <a:gd name="T76" fmla="*/ 80 w 179"/>
                      <a:gd name="T77" fmla="*/ 98 h 201"/>
                      <a:gd name="T78" fmla="*/ 74 w 179"/>
                      <a:gd name="T79" fmla="*/ 94 h 201"/>
                      <a:gd name="T80" fmla="*/ 68 w 179"/>
                      <a:gd name="T81" fmla="*/ 92 h 201"/>
                      <a:gd name="T82" fmla="*/ 60 w 179"/>
                      <a:gd name="T83" fmla="*/ 91 h 201"/>
                      <a:gd name="T84" fmla="*/ 52 w 179"/>
                      <a:gd name="T85" fmla="*/ 90 h 201"/>
                      <a:gd name="T86" fmla="*/ 51 w 179"/>
                      <a:gd name="T87" fmla="*/ 122 h 201"/>
                      <a:gd name="T88" fmla="*/ 51 w 179"/>
                      <a:gd name="T89" fmla="*/ 0 h 201"/>
                      <a:gd name="T90" fmla="*/ 52 w 179"/>
                      <a:gd name="T91" fmla="*/ 28 h 201"/>
                      <a:gd name="T92" fmla="*/ 62 w 179"/>
                      <a:gd name="T93" fmla="*/ 28 h 201"/>
                      <a:gd name="T94" fmla="*/ 68 w 179"/>
                      <a:gd name="T95" fmla="*/ 29 h 2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79" h="201">
                        <a:moveTo>
                          <a:pt x="68" y="29"/>
                        </a:moveTo>
                        <a:lnTo>
                          <a:pt x="71" y="29"/>
                        </a:lnTo>
                        <a:lnTo>
                          <a:pt x="74" y="30"/>
                        </a:lnTo>
                        <a:lnTo>
                          <a:pt x="77" y="30"/>
                        </a:lnTo>
                        <a:lnTo>
                          <a:pt x="80" y="31"/>
                        </a:lnTo>
                        <a:lnTo>
                          <a:pt x="82" y="33"/>
                        </a:lnTo>
                        <a:lnTo>
                          <a:pt x="85" y="33"/>
                        </a:lnTo>
                        <a:lnTo>
                          <a:pt x="88" y="34"/>
                        </a:lnTo>
                        <a:lnTo>
                          <a:pt x="89" y="35"/>
                        </a:lnTo>
                        <a:lnTo>
                          <a:pt x="93" y="36"/>
                        </a:lnTo>
                        <a:lnTo>
                          <a:pt x="97" y="37"/>
                        </a:lnTo>
                        <a:lnTo>
                          <a:pt x="98" y="38"/>
                        </a:lnTo>
                        <a:lnTo>
                          <a:pt x="102" y="39"/>
                        </a:lnTo>
                        <a:lnTo>
                          <a:pt x="105" y="40"/>
                        </a:lnTo>
                        <a:lnTo>
                          <a:pt x="107" y="42"/>
                        </a:lnTo>
                        <a:lnTo>
                          <a:pt x="111" y="44"/>
                        </a:lnTo>
                        <a:lnTo>
                          <a:pt x="113" y="45"/>
                        </a:lnTo>
                        <a:lnTo>
                          <a:pt x="115" y="46"/>
                        </a:lnTo>
                        <a:lnTo>
                          <a:pt x="118" y="48"/>
                        </a:lnTo>
                        <a:lnTo>
                          <a:pt x="120" y="49"/>
                        </a:lnTo>
                        <a:lnTo>
                          <a:pt x="123" y="52"/>
                        </a:lnTo>
                        <a:lnTo>
                          <a:pt x="126" y="53"/>
                        </a:lnTo>
                        <a:lnTo>
                          <a:pt x="128" y="55"/>
                        </a:lnTo>
                        <a:lnTo>
                          <a:pt x="130" y="57"/>
                        </a:lnTo>
                        <a:lnTo>
                          <a:pt x="135" y="60"/>
                        </a:lnTo>
                        <a:lnTo>
                          <a:pt x="137" y="63"/>
                        </a:lnTo>
                        <a:lnTo>
                          <a:pt x="141" y="66"/>
                        </a:lnTo>
                        <a:lnTo>
                          <a:pt x="144" y="70"/>
                        </a:lnTo>
                        <a:lnTo>
                          <a:pt x="147" y="73"/>
                        </a:lnTo>
                        <a:lnTo>
                          <a:pt x="149" y="76"/>
                        </a:lnTo>
                        <a:lnTo>
                          <a:pt x="152" y="80"/>
                        </a:lnTo>
                        <a:lnTo>
                          <a:pt x="154" y="83"/>
                        </a:lnTo>
                        <a:lnTo>
                          <a:pt x="157" y="88"/>
                        </a:lnTo>
                        <a:lnTo>
                          <a:pt x="160" y="91"/>
                        </a:lnTo>
                        <a:lnTo>
                          <a:pt x="162" y="96"/>
                        </a:lnTo>
                        <a:lnTo>
                          <a:pt x="165" y="99"/>
                        </a:lnTo>
                        <a:lnTo>
                          <a:pt x="166" y="103"/>
                        </a:lnTo>
                        <a:lnTo>
                          <a:pt x="168" y="107"/>
                        </a:lnTo>
                        <a:lnTo>
                          <a:pt x="169" y="111"/>
                        </a:lnTo>
                        <a:lnTo>
                          <a:pt x="171" y="116"/>
                        </a:lnTo>
                        <a:lnTo>
                          <a:pt x="174" y="122"/>
                        </a:lnTo>
                        <a:lnTo>
                          <a:pt x="175" y="127"/>
                        </a:lnTo>
                        <a:lnTo>
                          <a:pt x="175" y="133"/>
                        </a:lnTo>
                        <a:lnTo>
                          <a:pt x="177" y="138"/>
                        </a:lnTo>
                        <a:lnTo>
                          <a:pt x="178" y="145"/>
                        </a:lnTo>
                        <a:lnTo>
                          <a:pt x="178" y="153"/>
                        </a:lnTo>
                        <a:lnTo>
                          <a:pt x="178" y="158"/>
                        </a:lnTo>
                        <a:lnTo>
                          <a:pt x="178" y="165"/>
                        </a:lnTo>
                        <a:lnTo>
                          <a:pt x="178" y="171"/>
                        </a:lnTo>
                        <a:lnTo>
                          <a:pt x="177" y="176"/>
                        </a:lnTo>
                        <a:lnTo>
                          <a:pt x="177" y="182"/>
                        </a:lnTo>
                        <a:lnTo>
                          <a:pt x="175" y="188"/>
                        </a:lnTo>
                        <a:lnTo>
                          <a:pt x="174" y="193"/>
                        </a:lnTo>
                        <a:lnTo>
                          <a:pt x="171" y="200"/>
                        </a:lnTo>
                        <a:lnTo>
                          <a:pt x="160" y="164"/>
                        </a:lnTo>
                        <a:lnTo>
                          <a:pt x="115" y="172"/>
                        </a:lnTo>
                        <a:lnTo>
                          <a:pt x="116" y="165"/>
                        </a:lnTo>
                        <a:lnTo>
                          <a:pt x="116" y="161"/>
                        </a:lnTo>
                        <a:lnTo>
                          <a:pt x="116" y="156"/>
                        </a:lnTo>
                        <a:lnTo>
                          <a:pt x="116" y="152"/>
                        </a:lnTo>
                        <a:lnTo>
                          <a:pt x="115" y="147"/>
                        </a:lnTo>
                        <a:lnTo>
                          <a:pt x="115" y="142"/>
                        </a:lnTo>
                        <a:lnTo>
                          <a:pt x="114" y="137"/>
                        </a:lnTo>
                        <a:lnTo>
                          <a:pt x="112" y="133"/>
                        </a:lnTo>
                        <a:lnTo>
                          <a:pt x="110" y="128"/>
                        </a:lnTo>
                        <a:lnTo>
                          <a:pt x="107" y="124"/>
                        </a:lnTo>
                        <a:lnTo>
                          <a:pt x="106" y="121"/>
                        </a:lnTo>
                        <a:lnTo>
                          <a:pt x="105" y="118"/>
                        </a:lnTo>
                        <a:lnTo>
                          <a:pt x="102" y="116"/>
                        </a:lnTo>
                        <a:lnTo>
                          <a:pt x="100" y="113"/>
                        </a:lnTo>
                        <a:lnTo>
                          <a:pt x="97" y="110"/>
                        </a:lnTo>
                        <a:lnTo>
                          <a:pt x="95" y="109"/>
                        </a:lnTo>
                        <a:lnTo>
                          <a:pt x="93" y="107"/>
                        </a:lnTo>
                        <a:lnTo>
                          <a:pt x="90" y="104"/>
                        </a:lnTo>
                        <a:lnTo>
                          <a:pt x="89" y="102"/>
                        </a:lnTo>
                        <a:lnTo>
                          <a:pt x="85" y="100"/>
                        </a:lnTo>
                        <a:lnTo>
                          <a:pt x="83" y="99"/>
                        </a:lnTo>
                        <a:lnTo>
                          <a:pt x="80" y="98"/>
                        </a:lnTo>
                        <a:lnTo>
                          <a:pt x="76" y="96"/>
                        </a:lnTo>
                        <a:lnTo>
                          <a:pt x="74" y="94"/>
                        </a:lnTo>
                        <a:lnTo>
                          <a:pt x="71" y="93"/>
                        </a:lnTo>
                        <a:lnTo>
                          <a:pt x="68" y="92"/>
                        </a:lnTo>
                        <a:lnTo>
                          <a:pt x="64" y="91"/>
                        </a:lnTo>
                        <a:lnTo>
                          <a:pt x="60" y="91"/>
                        </a:lnTo>
                        <a:lnTo>
                          <a:pt x="57" y="90"/>
                        </a:lnTo>
                        <a:lnTo>
                          <a:pt x="52" y="90"/>
                        </a:lnTo>
                        <a:lnTo>
                          <a:pt x="51" y="90"/>
                        </a:lnTo>
                        <a:lnTo>
                          <a:pt x="51" y="122"/>
                        </a:lnTo>
                        <a:lnTo>
                          <a:pt x="0" y="62"/>
                        </a:lnTo>
                        <a:lnTo>
                          <a:pt x="51" y="0"/>
                        </a:lnTo>
                        <a:lnTo>
                          <a:pt x="51" y="28"/>
                        </a:lnTo>
                        <a:lnTo>
                          <a:pt x="52" y="28"/>
                        </a:lnTo>
                        <a:lnTo>
                          <a:pt x="57" y="28"/>
                        </a:lnTo>
                        <a:lnTo>
                          <a:pt x="62" y="28"/>
                        </a:lnTo>
                        <a:lnTo>
                          <a:pt x="65" y="29"/>
                        </a:lnTo>
                        <a:lnTo>
                          <a:pt x="68" y="29"/>
                        </a:ln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61" name="Group 25"/>
                <p:cNvGrpSpPr>
                  <a:grpSpLocks noChangeAspect="1"/>
                </p:cNvGrpSpPr>
                <p:nvPr/>
              </p:nvGrpSpPr>
              <p:grpSpPr bwMode="auto">
                <a:xfrm>
                  <a:off x="2558" y="2707"/>
                  <a:ext cx="283" cy="294"/>
                  <a:chOff x="2558" y="2707"/>
                  <a:chExt cx="283" cy="294"/>
                </a:xfrm>
              </p:grpSpPr>
              <p:sp>
                <p:nvSpPr>
                  <p:cNvPr id="14362" name="Freeform 26"/>
                  <p:cNvSpPr>
                    <a:spLocks noChangeAspect="1"/>
                  </p:cNvSpPr>
                  <p:nvPr/>
                </p:nvSpPr>
                <p:spPr bwMode="auto">
                  <a:xfrm>
                    <a:off x="2655" y="2707"/>
                    <a:ext cx="179" cy="226"/>
                  </a:xfrm>
                  <a:custGeom>
                    <a:avLst/>
                    <a:gdLst>
                      <a:gd name="T0" fmla="*/ 71 w 179"/>
                      <a:gd name="T1" fmla="*/ 29 h 226"/>
                      <a:gd name="T2" fmla="*/ 77 w 179"/>
                      <a:gd name="T3" fmla="*/ 31 h 226"/>
                      <a:gd name="T4" fmla="*/ 82 w 179"/>
                      <a:gd name="T5" fmla="*/ 33 h 226"/>
                      <a:gd name="T6" fmla="*/ 88 w 179"/>
                      <a:gd name="T7" fmla="*/ 34 h 226"/>
                      <a:gd name="T8" fmla="*/ 93 w 179"/>
                      <a:gd name="T9" fmla="*/ 36 h 226"/>
                      <a:gd name="T10" fmla="*/ 98 w 179"/>
                      <a:gd name="T11" fmla="*/ 38 h 226"/>
                      <a:gd name="T12" fmla="*/ 105 w 179"/>
                      <a:gd name="T13" fmla="*/ 41 h 226"/>
                      <a:gd name="T14" fmla="*/ 111 w 179"/>
                      <a:gd name="T15" fmla="*/ 44 h 226"/>
                      <a:gd name="T16" fmla="*/ 115 w 179"/>
                      <a:gd name="T17" fmla="*/ 46 h 226"/>
                      <a:gd name="T18" fmla="*/ 120 w 179"/>
                      <a:gd name="T19" fmla="*/ 50 h 226"/>
                      <a:gd name="T20" fmla="*/ 126 w 179"/>
                      <a:gd name="T21" fmla="*/ 53 h 226"/>
                      <a:gd name="T22" fmla="*/ 130 w 179"/>
                      <a:gd name="T23" fmla="*/ 58 h 226"/>
                      <a:gd name="T24" fmla="*/ 137 w 179"/>
                      <a:gd name="T25" fmla="*/ 63 h 226"/>
                      <a:gd name="T26" fmla="*/ 144 w 179"/>
                      <a:gd name="T27" fmla="*/ 70 h 226"/>
                      <a:gd name="T28" fmla="*/ 149 w 179"/>
                      <a:gd name="T29" fmla="*/ 77 h 226"/>
                      <a:gd name="T30" fmla="*/ 154 w 179"/>
                      <a:gd name="T31" fmla="*/ 84 h 226"/>
                      <a:gd name="T32" fmla="*/ 160 w 179"/>
                      <a:gd name="T33" fmla="*/ 92 h 226"/>
                      <a:gd name="T34" fmla="*/ 165 w 179"/>
                      <a:gd name="T35" fmla="*/ 99 h 226"/>
                      <a:gd name="T36" fmla="*/ 168 w 179"/>
                      <a:gd name="T37" fmla="*/ 107 h 226"/>
                      <a:gd name="T38" fmla="*/ 171 w 179"/>
                      <a:gd name="T39" fmla="*/ 116 h 226"/>
                      <a:gd name="T40" fmla="*/ 175 w 179"/>
                      <a:gd name="T41" fmla="*/ 128 h 226"/>
                      <a:gd name="T42" fmla="*/ 177 w 179"/>
                      <a:gd name="T43" fmla="*/ 139 h 226"/>
                      <a:gd name="T44" fmla="*/ 178 w 179"/>
                      <a:gd name="T45" fmla="*/ 154 h 226"/>
                      <a:gd name="T46" fmla="*/ 178 w 179"/>
                      <a:gd name="T47" fmla="*/ 166 h 226"/>
                      <a:gd name="T48" fmla="*/ 177 w 179"/>
                      <a:gd name="T49" fmla="*/ 178 h 226"/>
                      <a:gd name="T50" fmla="*/ 175 w 179"/>
                      <a:gd name="T51" fmla="*/ 189 h 226"/>
                      <a:gd name="T52" fmla="*/ 171 w 179"/>
                      <a:gd name="T53" fmla="*/ 201 h 226"/>
                      <a:gd name="T54" fmla="*/ 167 w 179"/>
                      <a:gd name="T55" fmla="*/ 214 h 226"/>
                      <a:gd name="T56" fmla="*/ 160 w 179"/>
                      <a:gd name="T57" fmla="*/ 225 h 226"/>
                      <a:gd name="T58" fmla="*/ 111 w 179"/>
                      <a:gd name="T59" fmla="*/ 189 h 226"/>
                      <a:gd name="T60" fmla="*/ 114 w 179"/>
                      <a:gd name="T61" fmla="*/ 180 h 226"/>
                      <a:gd name="T62" fmla="*/ 116 w 179"/>
                      <a:gd name="T63" fmla="*/ 171 h 226"/>
                      <a:gd name="T64" fmla="*/ 116 w 179"/>
                      <a:gd name="T65" fmla="*/ 162 h 226"/>
                      <a:gd name="T66" fmla="*/ 116 w 179"/>
                      <a:gd name="T67" fmla="*/ 153 h 226"/>
                      <a:gd name="T68" fmla="*/ 115 w 179"/>
                      <a:gd name="T69" fmla="*/ 142 h 226"/>
                      <a:gd name="T70" fmla="*/ 112 w 179"/>
                      <a:gd name="T71" fmla="*/ 133 h 226"/>
                      <a:gd name="T72" fmla="*/ 107 w 179"/>
                      <a:gd name="T73" fmla="*/ 124 h 226"/>
                      <a:gd name="T74" fmla="*/ 105 w 179"/>
                      <a:gd name="T75" fmla="*/ 119 h 226"/>
                      <a:gd name="T76" fmla="*/ 100 w 179"/>
                      <a:gd name="T77" fmla="*/ 114 h 226"/>
                      <a:gd name="T78" fmla="*/ 95 w 179"/>
                      <a:gd name="T79" fmla="*/ 110 h 226"/>
                      <a:gd name="T80" fmla="*/ 90 w 179"/>
                      <a:gd name="T81" fmla="*/ 105 h 226"/>
                      <a:gd name="T82" fmla="*/ 85 w 179"/>
                      <a:gd name="T83" fmla="*/ 101 h 226"/>
                      <a:gd name="T84" fmla="*/ 80 w 179"/>
                      <a:gd name="T85" fmla="*/ 98 h 226"/>
                      <a:gd name="T86" fmla="*/ 74 w 179"/>
                      <a:gd name="T87" fmla="*/ 95 h 226"/>
                      <a:gd name="T88" fmla="*/ 68 w 179"/>
                      <a:gd name="T89" fmla="*/ 93 h 226"/>
                      <a:gd name="T90" fmla="*/ 60 w 179"/>
                      <a:gd name="T91" fmla="*/ 92 h 226"/>
                      <a:gd name="T92" fmla="*/ 52 w 179"/>
                      <a:gd name="T93" fmla="*/ 90 h 226"/>
                      <a:gd name="T94" fmla="*/ 51 w 179"/>
                      <a:gd name="T95" fmla="*/ 123 h 226"/>
                      <a:gd name="T96" fmla="*/ 51 w 179"/>
                      <a:gd name="T97" fmla="*/ 0 h 226"/>
                      <a:gd name="T98" fmla="*/ 52 w 179"/>
                      <a:gd name="T99" fmla="*/ 28 h 226"/>
                      <a:gd name="T100" fmla="*/ 62 w 179"/>
                      <a:gd name="T101" fmla="*/ 28 h 226"/>
                      <a:gd name="T102" fmla="*/ 68 w 179"/>
                      <a:gd name="T103" fmla="*/ 29 h 2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79" h="226">
                        <a:moveTo>
                          <a:pt x="68" y="29"/>
                        </a:moveTo>
                        <a:lnTo>
                          <a:pt x="71" y="29"/>
                        </a:lnTo>
                        <a:lnTo>
                          <a:pt x="74" y="31"/>
                        </a:lnTo>
                        <a:lnTo>
                          <a:pt x="77" y="31"/>
                        </a:lnTo>
                        <a:lnTo>
                          <a:pt x="80" y="32"/>
                        </a:lnTo>
                        <a:lnTo>
                          <a:pt x="82" y="33"/>
                        </a:lnTo>
                        <a:lnTo>
                          <a:pt x="85" y="33"/>
                        </a:lnTo>
                        <a:lnTo>
                          <a:pt x="88" y="34"/>
                        </a:lnTo>
                        <a:lnTo>
                          <a:pt x="89" y="35"/>
                        </a:lnTo>
                        <a:lnTo>
                          <a:pt x="93" y="36"/>
                        </a:lnTo>
                        <a:lnTo>
                          <a:pt x="97" y="37"/>
                        </a:lnTo>
                        <a:lnTo>
                          <a:pt x="98" y="38"/>
                        </a:lnTo>
                        <a:lnTo>
                          <a:pt x="102" y="40"/>
                        </a:lnTo>
                        <a:lnTo>
                          <a:pt x="105" y="41"/>
                        </a:lnTo>
                        <a:lnTo>
                          <a:pt x="107" y="42"/>
                        </a:lnTo>
                        <a:lnTo>
                          <a:pt x="111" y="44"/>
                        </a:lnTo>
                        <a:lnTo>
                          <a:pt x="113" y="45"/>
                        </a:lnTo>
                        <a:lnTo>
                          <a:pt x="115" y="46"/>
                        </a:lnTo>
                        <a:lnTo>
                          <a:pt x="118" y="49"/>
                        </a:lnTo>
                        <a:lnTo>
                          <a:pt x="120" y="50"/>
                        </a:lnTo>
                        <a:lnTo>
                          <a:pt x="123" y="52"/>
                        </a:lnTo>
                        <a:lnTo>
                          <a:pt x="126" y="53"/>
                        </a:lnTo>
                        <a:lnTo>
                          <a:pt x="128" y="55"/>
                        </a:lnTo>
                        <a:lnTo>
                          <a:pt x="130" y="58"/>
                        </a:lnTo>
                        <a:lnTo>
                          <a:pt x="135" y="60"/>
                        </a:lnTo>
                        <a:lnTo>
                          <a:pt x="137" y="63"/>
                        </a:lnTo>
                        <a:lnTo>
                          <a:pt x="141" y="67"/>
                        </a:lnTo>
                        <a:lnTo>
                          <a:pt x="144" y="70"/>
                        </a:lnTo>
                        <a:lnTo>
                          <a:pt x="147" y="73"/>
                        </a:lnTo>
                        <a:lnTo>
                          <a:pt x="149" y="77"/>
                        </a:lnTo>
                        <a:lnTo>
                          <a:pt x="152" y="80"/>
                        </a:lnTo>
                        <a:lnTo>
                          <a:pt x="154" y="84"/>
                        </a:lnTo>
                        <a:lnTo>
                          <a:pt x="157" y="88"/>
                        </a:lnTo>
                        <a:lnTo>
                          <a:pt x="160" y="92"/>
                        </a:lnTo>
                        <a:lnTo>
                          <a:pt x="162" y="96"/>
                        </a:lnTo>
                        <a:lnTo>
                          <a:pt x="165" y="99"/>
                        </a:lnTo>
                        <a:lnTo>
                          <a:pt x="166" y="104"/>
                        </a:lnTo>
                        <a:lnTo>
                          <a:pt x="168" y="107"/>
                        </a:lnTo>
                        <a:lnTo>
                          <a:pt x="169" y="112"/>
                        </a:lnTo>
                        <a:lnTo>
                          <a:pt x="171" y="116"/>
                        </a:lnTo>
                        <a:lnTo>
                          <a:pt x="174" y="123"/>
                        </a:lnTo>
                        <a:lnTo>
                          <a:pt x="175" y="128"/>
                        </a:lnTo>
                        <a:lnTo>
                          <a:pt x="175" y="133"/>
                        </a:lnTo>
                        <a:lnTo>
                          <a:pt x="177" y="139"/>
                        </a:lnTo>
                        <a:lnTo>
                          <a:pt x="178" y="146"/>
                        </a:lnTo>
                        <a:lnTo>
                          <a:pt x="178" y="154"/>
                        </a:lnTo>
                        <a:lnTo>
                          <a:pt x="178" y="159"/>
                        </a:lnTo>
                        <a:lnTo>
                          <a:pt x="178" y="166"/>
                        </a:lnTo>
                        <a:lnTo>
                          <a:pt x="178" y="172"/>
                        </a:lnTo>
                        <a:lnTo>
                          <a:pt x="177" y="178"/>
                        </a:lnTo>
                        <a:lnTo>
                          <a:pt x="177" y="183"/>
                        </a:lnTo>
                        <a:lnTo>
                          <a:pt x="175" y="189"/>
                        </a:lnTo>
                        <a:lnTo>
                          <a:pt x="174" y="194"/>
                        </a:lnTo>
                        <a:lnTo>
                          <a:pt x="171" y="201"/>
                        </a:lnTo>
                        <a:lnTo>
                          <a:pt x="169" y="207"/>
                        </a:lnTo>
                        <a:lnTo>
                          <a:pt x="167" y="214"/>
                        </a:lnTo>
                        <a:lnTo>
                          <a:pt x="164" y="219"/>
                        </a:lnTo>
                        <a:lnTo>
                          <a:pt x="160" y="225"/>
                        </a:lnTo>
                        <a:lnTo>
                          <a:pt x="107" y="194"/>
                        </a:lnTo>
                        <a:lnTo>
                          <a:pt x="111" y="189"/>
                        </a:lnTo>
                        <a:lnTo>
                          <a:pt x="113" y="184"/>
                        </a:lnTo>
                        <a:lnTo>
                          <a:pt x="114" y="180"/>
                        </a:lnTo>
                        <a:lnTo>
                          <a:pt x="115" y="174"/>
                        </a:lnTo>
                        <a:lnTo>
                          <a:pt x="116" y="171"/>
                        </a:lnTo>
                        <a:lnTo>
                          <a:pt x="116" y="166"/>
                        </a:lnTo>
                        <a:lnTo>
                          <a:pt x="116" y="162"/>
                        </a:lnTo>
                        <a:lnTo>
                          <a:pt x="116" y="158"/>
                        </a:lnTo>
                        <a:lnTo>
                          <a:pt x="116" y="153"/>
                        </a:lnTo>
                        <a:lnTo>
                          <a:pt x="115" y="148"/>
                        </a:lnTo>
                        <a:lnTo>
                          <a:pt x="115" y="142"/>
                        </a:lnTo>
                        <a:lnTo>
                          <a:pt x="114" y="138"/>
                        </a:lnTo>
                        <a:lnTo>
                          <a:pt x="112" y="133"/>
                        </a:lnTo>
                        <a:lnTo>
                          <a:pt x="110" y="129"/>
                        </a:lnTo>
                        <a:lnTo>
                          <a:pt x="107" y="124"/>
                        </a:lnTo>
                        <a:lnTo>
                          <a:pt x="106" y="122"/>
                        </a:lnTo>
                        <a:lnTo>
                          <a:pt x="105" y="119"/>
                        </a:lnTo>
                        <a:lnTo>
                          <a:pt x="102" y="116"/>
                        </a:lnTo>
                        <a:lnTo>
                          <a:pt x="100" y="114"/>
                        </a:lnTo>
                        <a:lnTo>
                          <a:pt x="97" y="111"/>
                        </a:lnTo>
                        <a:lnTo>
                          <a:pt x="95" y="110"/>
                        </a:lnTo>
                        <a:lnTo>
                          <a:pt x="93" y="107"/>
                        </a:lnTo>
                        <a:lnTo>
                          <a:pt x="90" y="105"/>
                        </a:lnTo>
                        <a:lnTo>
                          <a:pt x="89" y="103"/>
                        </a:lnTo>
                        <a:lnTo>
                          <a:pt x="85" y="101"/>
                        </a:lnTo>
                        <a:lnTo>
                          <a:pt x="83" y="99"/>
                        </a:lnTo>
                        <a:lnTo>
                          <a:pt x="80" y="98"/>
                        </a:lnTo>
                        <a:lnTo>
                          <a:pt x="76" y="96"/>
                        </a:lnTo>
                        <a:lnTo>
                          <a:pt x="74" y="95"/>
                        </a:lnTo>
                        <a:lnTo>
                          <a:pt x="71" y="94"/>
                        </a:lnTo>
                        <a:lnTo>
                          <a:pt x="68" y="93"/>
                        </a:lnTo>
                        <a:lnTo>
                          <a:pt x="64" y="92"/>
                        </a:lnTo>
                        <a:lnTo>
                          <a:pt x="60" y="92"/>
                        </a:lnTo>
                        <a:lnTo>
                          <a:pt x="57" y="90"/>
                        </a:lnTo>
                        <a:lnTo>
                          <a:pt x="52" y="90"/>
                        </a:lnTo>
                        <a:lnTo>
                          <a:pt x="51" y="90"/>
                        </a:lnTo>
                        <a:lnTo>
                          <a:pt x="51" y="123"/>
                        </a:lnTo>
                        <a:lnTo>
                          <a:pt x="0" y="62"/>
                        </a:lnTo>
                        <a:lnTo>
                          <a:pt x="51" y="0"/>
                        </a:lnTo>
                        <a:lnTo>
                          <a:pt x="51" y="28"/>
                        </a:lnTo>
                        <a:lnTo>
                          <a:pt x="52" y="28"/>
                        </a:lnTo>
                        <a:lnTo>
                          <a:pt x="57" y="28"/>
                        </a:lnTo>
                        <a:lnTo>
                          <a:pt x="62" y="28"/>
                        </a:lnTo>
                        <a:lnTo>
                          <a:pt x="65" y="29"/>
                        </a:lnTo>
                        <a:lnTo>
                          <a:pt x="68" y="29"/>
                        </a:ln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63" name="Freeform 27"/>
                  <p:cNvSpPr>
                    <a:spLocks noChangeAspect="1"/>
                  </p:cNvSpPr>
                  <p:nvPr/>
                </p:nvSpPr>
                <p:spPr bwMode="auto">
                  <a:xfrm>
                    <a:off x="2600" y="2879"/>
                    <a:ext cx="241" cy="122"/>
                  </a:xfrm>
                  <a:custGeom>
                    <a:avLst/>
                    <a:gdLst>
                      <a:gd name="T0" fmla="*/ 123 w 241"/>
                      <a:gd name="T1" fmla="*/ 119 h 122"/>
                      <a:gd name="T2" fmla="*/ 129 w 241"/>
                      <a:gd name="T3" fmla="*/ 118 h 122"/>
                      <a:gd name="T4" fmla="*/ 136 w 241"/>
                      <a:gd name="T5" fmla="*/ 117 h 122"/>
                      <a:gd name="T6" fmla="*/ 141 w 241"/>
                      <a:gd name="T7" fmla="*/ 114 h 122"/>
                      <a:gd name="T8" fmla="*/ 145 w 241"/>
                      <a:gd name="T9" fmla="*/ 113 h 122"/>
                      <a:gd name="T10" fmla="*/ 152 w 241"/>
                      <a:gd name="T11" fmla="*/ 110 h 122"/>
                      <a:gd name="T12" fmla="*/ 159 w 241"/>
                      <a:gd name="T13" fmla="*/ 108 h 122"/>
                      <a:gd name="T14" fmla="*/ 164 w 241"/>
                      <a:gd name="T15" fmla="*/ 106 h 122"/>
                      <a:gd name="T16" fmla="*/ 168 w 241"/>
                      <a:gd name="T17" fmla="*/ 102 h 122"/>
                      <a:gd name="T18" fmla="*/ 175 w 241"/>
                      <a:gd name="T19" fmla="*/ 99 h 122"/>
                      <a:gd name="T20" fmla="*/ 179 w 241"/>
                      <a:gd name="T21" fmla="*/ 96 h 122"/>
                      <a:gd name="T22" fmla="*/ 183 w 241"/>
                      <a:gd name="T23" fmla="*/ 93 h 122"/>
                      <a:gd name="T24" fmla="*/ 191 w 241"/>
                      <a:gd name="T25" fmla="*/ 86 h 122"/>
                      <a:gd name="T26" fmla="*/ 198 w 241"/>
                      <a:gd name="T27" fmla="*/ 80 h 122"/>
                      <a:gd name="T28" fmla="*/ 204 w 241"/>
                      <a:gd name="T29" fmla="*/ 74 h 122"/>
                      <a:gd name="T30" fmla="*/ 209 w 241"/>
                      <a:gd name="T31" fmla="*/ 66 h 122"/>
                      <a:gd name="T32" fmla="*/ 214 w 241"/>
                      <a:gd name="T33" fmla="*/ 59 h 122"/>
                      <a:gd name="T34" fmla="*/ 215 w 241"/>
                      <a:gd name="T35" fmla="*/ 0 h 122"/>
                      <a:gd name="T36" fmla="*/ 160 w 241"/>
                      <a:gd name="T37" fmla="*/ 29 h 122"/>
                      <a:gd name="T38" fmla="*/ 156 w 241"/>
                      <a:gd name="T39" fmla="*/ 35 h 122"/>
                      <a:gd name="T40" fmla="*/ 151 w 241"/>
                      <a:gd name="T41" fmla="*/ 40 h 122"/>
                      <a:gd name="T42" fmla="*/ 147 w 241"/>
                      <a:gd name="T43" fmla="*/ 45 h 122"/>
                      <a:gd name="T44" fmla="*/ 141 w 241"/>
                      <a:gd name="T45" fmla="*/ 48 h 122"/>
                      <a:gd name="T46" fmla="*/ 136 w 241"/>
                      <a:gd name="T47" fmla="*/ 52 h 122"/>
                      <a:gd name="T48" fmla="*/ 129 w 241"/>
                      <a:gd name="T49" fmla="*/ 56 h 122"/>
                      <a:gd name="T50" fmla="*/ 124 w 241"/>
                      <a:gd name="T51" fmla="*/ 57 h 122"/>
                      <a:gd name="T52" fmla="*/ 117 w 241"/>
                      <a:gd name="T53" fmla="*/ 59 h 122"/>
                      <a:gd name="T54" fmla="*/ 109 w 241"/>
                      <a:gd name="T55" fmla="*/ 60 h 122"/>
                      <a:gd name="T56" fmla="*/ 96 w 241"/>
                      <a:gd name="T57" fmla="*/ 60 h 122"/>
                      <a:gd name="T58" fmla="*/ 84 w 241"/>
                      <a:gd name="T59" fmla="*/ 59 h 122"/>
                      <a:gd name="T60" fmla="*/ 73 w 241"/>
                      <a:gd name="T61" fmla="*/ 55 h 122"/>
                      <a:gd name="T62" fmla="*/ 63 w 241"/>
                      <a:gd name="T63" fmla="*/ 49 h 122"/>
                      <a:gd name="T64" fmla="*/ 0 w 241"/>
                      <a:gd name="T65" fmla="*/ 76 h 122"/>
                      <a:gd name="T66" fmla="*/ 5 w 241"/>
                      <a:gd name="T67" fmla="*/ 82 h 122"/>
                      <a:gd name="T68" fmla="*/ 12 w 241"/>
                      <a:gd name="T69" fmla="*/ 87 h 122"/>
                      <a:gd name="T70" fmla="*/ 17 w 241"/>
                      <a:gd name="T71" fmla="*/ 92 h 122"/>
                      <a:gd name="T72" fmla="*/ 24 w 241"/>
                      <a:gd name="T73" fmla="*/ 96 h 122"/>
                      <a:gd name="T74" fmla="*/ 31 w 241"/>
                      <a:gd name="T75" fmla="*/ 100 h 122"/>
                      <a:gd name="T76" fmla="*/ 36 w 241"/>
                      <a:gd name="T77" fmla="*/ 105 h 122"/>
                      <a:gd name="T78" fmla="*/ 43 w 241"/>
                      <a:gd name="T79" fmla="*/ 108 h 122"/>
                      <a:gd name="T80" fmla="*/ 51 w 241"/>
                      <a:gd name="T81" fmla="*/ 111 h 122"/>
                      <a:gd name="T82" fmla="*/ 59 w 241"/>
                      <a:gd name="T83" fmla="*/ 113 h 122"/>
                      <a:gd name="T84" fmla="*/ 66 w 241"/>
                      <a:gd name="T85" fmla="*/ 116 h 122"/>
                      <a:gd name="T86" fmla="*/ 73 w 241"/>
                      <a:gd name="T87" fmla="*/ 118 h 122"/>
                      <a:gd name="T88" fmla="*/ 81 w 241"/>
                      <a:gd name="T89" fmla="*/ 119 h 122"/>
                      <a:gd name="T90" fmla="*/ 89 w 241"/>
                      <a:gd name="T91" fmla="*/ 120 h 122"/>
                      <a:gd name="T92" fmla="*/ 97 w 241"/>
                      <a:gd name="T93" fmla="*/ 121 h 122"/>
                      <a:gd name="T94" fmla="*/ 105 w 241"/>
                      <a:gd name="T95" fmla="*/ 120 h 122"/>
                      <a:gd name="T96" fmla="*/ 113 w 241"/>
                      <a:gd name="T97" fmla="*/ 120 h 122"/>
                      <a:gd name="T98" fmla="*/ 120 w 241"/>
                      <a:gd name="T99" fmla="*/ 119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41" h="122">
                        <a:moveTo>
                          <a:pt x="120" y="119"/>
                        </a:moveTo>
                        <a:lnTo>
                          <a:pt x="123" y="119"/>
                        </a:lnTo>
                        <a:lnTo>
                          <a:pt x="127" y="118"/>
                        </a:lnTo>
                        <a:lnTo>
                          <a:pt x="129" y="118"/>
                        </a:lnTo>
                        <a:lnTo>
                          <a:pt x="132" y="117"/>
                        </a:lnTo>
                        <a:lnTo>
                          <a:pt x="136" y="117"/>
                        </a:lnTo>
                        <a:lnTo>
                          <a:pt x="137" y="116"/>
                        </a:lnTo>
                        <a:lnTo>
                          <a:pt x="141" y="114"/>
                        </a:lnTo>
                        <a:lnTo>
                          <a:pt x="144" y="114"/>
                        </a:lnTo>
                        <a:lnTo>
                          <a:pt x="145" y="113"/>
                        </a:lnTo>
                        <a:lnTo>
                          <a:pt x="149" y="112"/>
                        </a:lnTo>
                        <a:lnTo>
                          <a:pt x="152" y="110"/>
                        </a:lnTo>
                        <a:lnTo>
                          <a:pt x="155" y="109"/>
                        </a:lnTo>
                        <a:lnTo>
                          <a:pt x="159" y="108"/>
                        </a:lnTo>
                        <a:lnTo>
                          <a:pt x="161" y="107"/>
                        </a:lnTo>
                        <a:lnTo>
                          <a:pt x="164" y="106"/>
                        </a:lnTo>
                        <a:lnTo>
                          <a:pt x="167" y="104"/>
                        </a:lnTo>
                        <a:lnTo>
                          <a:pt x="168" y="102"/>
                        </a:lnTo>
                        <a:lnTo>
                          <a:pt x="171" y="101"/>
                        </a:lnTo>
                        <a:lnTo>
                          <a:pt x="175" y="99"/>
                        </a:lnTo>
                        <a:lnTo>
                          <a:pt x="176" y="98"/>
                        </a:lnTo>
                        <a:lnTo>
                          <a:pt x="179" y="96"/>
                        </a:lnTo>
                        <a:lnTo>
                          <a:pt x="182" y="94"/>
                        </a:lnTo>
                        <a:lnTo>
                          <a:pt x="183" y="93"/>
                        </a:lnTo>
                        <a:lnTo>
                          <a:pt x="188" y="89"/>
                        </a:lnTo>
                        <a:lnTo>
                          <a:pt x="191" y="86"/>
                        </a:lnTo>
                        <a:lnTo>
                          <a:pt x="195" y="83"/>
                        </a:lnTo>
                        <a:lnTo>
                          <a:pt x="198" y="80"/>
                        </a:lnTo>
                        <a:lnTo>
                          <a:pt x="200" y="76"/>
                        </a:lnTo>
                        <a:lnTo>
                          <a:pt x="204" y="74"/>
                        </a:lnTo>
                        <a:lnTo>
                          <a:pt x="206" y="70"/>
                        </a:lnTo>
                        <a:lnTo>
                          <a:pt x="209" y="66"/>
                        </a:lnTo>
                        <a:lnTo>
                          <a:pt x="212" y="63"/>
                        </a:lnTo>
                        <a:lnTo>
                          <a:pt x="214" y="59"/>
                        </a:lnTo>
                        <a:lnTo>
                          <a:pt x="240" y="73"/>
                        </a:lnTo>
                        <a:lnTo>
                          <a:pt x="215" y="0"/>
                        </a:lnTo>
                        <a:lnTo>
                          <a:pt x="133" y="14"/>
                        </a:lnTo>
                        <a:lnTo>
                          <a:pt x="160" y="29"/>
                        </a:lnTo>
                        <a:lnTo>
                          <a:pt x="159" y="32"/>
                        </a:lnTo>
                        <a:lnTo>
                          <a:pt x="156" y="35"/>
                        </a:lnTo>
                        <a:lnTo>
                          <a:pt x="153" y="37"/>
                        </a:lnTo>
                        <a:lnTo>
                          <a:pt x="151" y="40"/>
                        </a:lnTo>
                        <a:lnTo>
                          <a:pt x="149" y="43"/>
                        </a:lnTo>
                        <a:lnTo>
                          <a:pt x="147" y="45"/>
                        </a:lnTo>
                        <a:lnTo>
                          <a:pt x="144" y="46"/>
                        </a:lnTo>
                        <a:lnTo>
                          <a:pt x="141" y="48"/>
                        </a:lnTo>
                        <a:lnTo>
                          <a:pt x="137" y="50"/>
                        </a:lnTo>
                        <a:lnTo>
                          <a:pt x="136" y="52"/>
                        </a:lnTo>
                        <a:lnTo>
                          <a:pt x="133" y="53"/>
                        </a:lnTo>
                        <a:lnTo>
                          <a:pt x="129" y="56"/>
                        </a:lnTo>
                        <a:lnTo>
                          <a:pt x="127" y="57"/>
                        </a:lnTo>
                        <a:lnTo>
                          <a:pt x="124" y="57"/>
                        </a:lnTo>
                        <a:lnTo>
                          <a:pt x="120" y="58"/>
                        </a:lnTo>
                        <a:lnTo>
                          <a:pt x="117" y="59"/>
                        </a:lnTo>
                        <a:lnTo>
                          <a:pt x="113" y="60"/>
                        </a:lnTo>
                        <a:lnTo>
                          <a:pt x="109" y="60"/>
                        </a:lnTo>
                        <a:lnTo>
                          <a:pt x="104" y="60"/>
                        </a:lnTo>
                        <a:lnTo>
                          <a:pt x="96" y="60"/>
                        </a:lnTo>
                        <a:lnTo>
                          <a:pt x="89" y="60"/>
                        </a:lnTo>
                        <a:lnTo>
                          <a:pt x="84" y="59"/>
                        </a:lnTo>
                        <a:lnTo>
                          <a:pt x="79" y="57"/>
                        </a:lnTo>
                        <a:lnTo>
                          <a:pt x="73" y="55"/>
                        </a:lnTo>
                        <a:lnTo>
                          <a:pt x="67" y="52"/>
                        </a:lnTo>
                        <a:lnTo>
                          <a:pt x="63" y="49"/>
                        </a:lnTo>
                        <a:lnTo>
                          <a:pt x="57" y="45"/>
                        </a:lnTo>
                        <a:lnTo>
                          <a:pt x="0" y="76"/>
                        </a:lnTo>
                        <a:lnTo>
                          <a:pt x="3" y="78"/>
                        </a:lnTo>
                        <a:lnTo>
                          <a:pt x="5" y="82"/>
                        </a:lnTo>
                        <a:lnTo>
                          <a:pt x="9" y="84"/>
                        </a:lnTo>
                        <a:lnTo>
                          <a:pt x="12" y="87"/>
                        </a:lnTo>
                        <a:lnTo>
                          <a:pt x="13" y="89"/>
                        </a:lnTo>
                        <a:lnTo>
                          <a:pt x="17" y="92"/>
                        </a:lnTo>
                        <a:lnTo>
                          <a:pt x="20" y="94"/>
                        </a:lnTo>
                        <a:lnTo>
                          <a:pt x="24" y="96"/>
                        </a:lnTo>
                        <a:lnTo>
                          <a:pt x="27" y="98"/>
                        </a:lnTo>
                        <a:lnTo>
                          <a:pt x="31" y="100"/>
                        </a:lnTo>
                        <a:lnTo>
                          <a:pt x="35" y="102"/>
                        </a:lnTo>
                        <a:lnTo>
                          <a:pt x="36" y="105"/>
                        </a:lnTo>
                        <a:lnTo>
                          <a:pt x="40" y="106"/>
                        </a:lnTo>
                        <a:lnTo>
                          <a:pt x="43" y="108"/>
                        </a:lnTo>
                        <a:lnTo>
                          <a:pt x="47" y="109"/>
                        </a:lnTo>
                        <a:lnTo>
                          <a:pt x="51" y="111"/>
                        </a:lnTo>
                        <a:lnTo>
                          <a:pt x="56" y="112"/>
                        </a:lnTo>
                        <a:lnTo>
                          <a:pt x="59" y="113"/>
                        </a:lnTo>
                        <a:lnTo>
                          <a:pt x="61" y="114"/>
                        </a:lnTo>
                        <a:lnTo>
                          <a:pt x="66" y="116"/>
                        </a:lnTo>
                        <a:lnTo>
                          <a:pt x="69" y="117"/>
                        </a:lnTo>
                        <a:lnTo>
                          <a:pt x="73" y="118"/>
                        </a:lnTo>
                        <a:lnTo>
                          <a:pt x="77" y="119"/>
                        </a:lnTo>
                        <a:lnTo>
                          <a:pt x="81" y="119"/>
                        </a:lnTo>
                        <a:lnTo>
                          <a:pt x="85" y="120"/>
                        </a:lnTo>
                        <a:lnTo>
                          <a:pt x="89" y="120"/>
                        </a:lnTo>
                        <a:lnTo>
                          <a:pt x="93" y="120"/>
                        </a:lnTo>
                        <a:lnTo>
                          <a:pt x="97" y="121"/>
                        </a:lnTo>
                        <a:lnTo>
                          <a:pt x="103" y="121"/>
                        </a:lnTo>
                        <a:lnTo>
                          <a:pt x="105" y="120"/>
                        </a:lnTo>
                        <a:lnTo>
                          <a:pt x="109" y="120"/>
                        </a:lnTo>
                        <a:lnTo>
                          <a:pt x="113" y="120"/>
                        </a:lnTo>
                        <a:lnTo>
                          <a:pt x="117" y="120"/>
                        </a:lnTo>
                        <a:lnTo>
                          <a:pt x="120" y="119"/>
                        </a:lnTo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64" name="Freeform 28"/>
                  <p:cNvSpPr>
                    <a:spLocks noChangeAspect="1"/>
                  </p:cNvSpPr>
                  <p:nvPr/>
                </p:nvSpPr>
                <p:spPr bwMode="auto">
                  <a:xfrm>
                    <a:off x="2558" y="2738"/>
                    <a:ext cx="117" cy="223"/>
                  </a:xfrm>
                  <a:custGeom>
                    <a:avLst/>
                    <a:gdLst>
                      <a:gd name="T0" fmla="*/ 114 w 117"/>
                      <a:gd name="T1" fmla="*/ 1 h 223"/>
                      <a:gd name="T2" fmla="*/ 107 w 117"/>
                      <a:gd name="T3" fmla="*/ 2 h 223"/>
                      <a:gd name="T4" fmla="*/ 102 w 117"/>
                      <a:gd name="T5" fmla="*/ 3 h 223"/>
                      <a:gd name="T6" fmla="*/ 97 w 117"/>
                      <a:gd name="T7" fmla="*/ 5 h 223"/>
                      <a:gd name="T8" fmla="*/ 92 w 117"/>
                      <a:gd name="T9" fmla="*/ 7 h 223"/>
                      <a:gd name="T10" fmla="*/ 87 w 117"/>
                      <a:gd name="T11" fmla="*/ 9 h 223"/>
                      <a:gd name="T12" fmla="*/ 81 w 117"/>
                      <a:gd name="T13" fmla="*/ 12 h 223"/>
                      <a:gd name="T14" fmla="*/ 74 w 117"/>
                      <a:gd name="T15" fmla="*/ 15 h 223"/>
                      <a:gd name="T16" fmla="*/ 71 w 117"/>
                      <a:gd name="T17" fmla="*/ 18 h 223"/>
                      <a:gd name="T18" fmla="*/ 66 w 117"/>
                      <a:gd name="T19" fmla="*/ 21 h 223"/>
                      <a:gd name="T20" fmla="*/ 61 w 117"/>
                      <a:gd name="T21" fmla="*/ 25 h 223"/>
                      <a:gd name="T22" fmla="*/ 57 w 117"/>
                      <a:gd name="T23" fmla="*/ 28 h 223"/>
                      <a:gd name="T24" fmla="*/ 49 w 117"/>
                      <a:gd name="T25" fmla="*/ 35 h 223"/>
                      <a:gd name="T26" fmla="*/ 43 w 117"/>
                      <a:gd name="T27" fmla="*/ 42 h 223"/>
                      <a:gd name="T28" fmla="*/ 37 w 117"/>
                      <a:gd name="T29" fmla="*/ 47 h 223"/>
                      <a:gd name="T30" fmla="*/ 33 w 117"/>
                      <a:gd name="T31" fmla="*/ 55 h 223"/>
                      <a:gd name="T32" fmla="*/ 27 w 117"/>
                      <a:gd name="T33" fmla="*/ 63 h 223"/>
                      <a:gd name="T34" fmla="*/ 23 w 117"/>
                      <a:gd name="T35" fmla="*/ 70 h 223"/>
                      <a:gd name="T36" fmla="*/ 19 w 117"/>
                      <a:gd name="T37" fmla="*/ 79 h 223"/>
                      <a:gd name="T38" fmla="*/ 16 w 117"/>
                      <a:gd name="T39" fmla="*/ 88 h 223"/>
                      <a:gd name="T40" fmla="*/ 13 w 117"/>
                      <a:gd name="T41" fmla="*/ 99 h 223"/>
                      <a:gd name="T42" fmla="*/ 11 w 117"/>
                      <a:gd name="T43" fmla="*/ 110 h 223"/>
                      <a:gd name="T44" fmla="*/ 10 w 117"/>
                      <a:gd name="T45" fmla="*/ 124 h 223"/>
                      <a:gd name="T46" fmla="*/ 10 w 117"/>
                      <a:gd name="T47" fmla="*/ 136 h 223"/>
                      <a:gd name="T48" fmla="*/ 11 w 117"/>
                      <a:gd name="T49" fmla="*/ 148 h 223"/>
                      <a:gd name="T50" fmla="*/ 12 w 117"/>
                      <a:gd name="T51" fmla="*/ 159 h 223"/>
                      <a:gd name="T52" fmla="*/ 16 w 117"/>
                      <a:gd name="T53" fmla="*/ 172 h 223"/>
                      <a:gd name="T54" fmla="*/ 20 w 117"/>
                      <a:gd name="T55" fmla="*/ 184 h 223"/>
                      <a:gd name="T56" fmla="*/ 26 w 117"/>
                      <a:gd name="T57" fmla="*/ 195 h 223"/>
                      <a:gd name="T58" fmla="*/ 79 w 117"/>
                      <a:gd name="T59" fmla="*/ 222 h 223"/>
                      <a:gd name="T60" fmla="*/ 78 w 117"/>
                      <a:gd name="T61" fmla="*/ 163 h 223"/>
                      <a:gd name="T62" fmla="*/ 74 w 117"/>
                      <a:gd name="T63" fmla="*/ 154 h 223"/>
                      <a:gd name="T64" fmla="*/ 71 w 117"/>
                      <a:gd name="T65" fmla="*/ 145 h 223"/>
                      <a:gd name="T66" fmla="*/ 69 w 117"/>
                      <a:gd name="T67" fmla="*/ 137 h 223"/>
                      <a:gd name="T68" fmla="*/ 69 w 117"/>
                      <a:gd name="T69" fmla="*/ 128 h 223"/>
                      <a:gd name="T70" fmla="*/ 69 w 117"/>
                      <a:gd name="T71" fmla="*/ 118 h 223"/>
                      <a:gd name="T72" fmla="*/ 72 w 117"/>
                      <a:gd name="T73" fmla="*/ 109 h 223"/>
                      <a:gd name="T74" fmla="*/ 74 w 117"/>
                      <a:gd name="T75" fmla="*/ 100 h 223"/>
                      <a:gd name="T76" fmla="*/ 79 w 117"/>
                      <a:gd name="T77" fmla="*/ 92 h 223"/>
                      <a:gd name="T78" fmla="*/ 83 w 117"/>
                      <a:gd name="T79" fmla="*/ 88 h 223"/>
                      <a:gd name="T80" fmla="*/ 88 w 117"/>
                      <a:gd name="T81" fmla="*/ 82 h 223"/>
                      <a:gd name="T82" fmla="*/ 91 w 117"/>
                      <a:gd name="T83" fmla="*/ 78 h 223"/>
                      <a:gd name="T84" fmla="*/ 97 w 117"/>
                      <a:gd name="T85" fmla="*/ 74 h 223"/>
                      <a:gd name="T86" fmla="*/ 102 w 117"/>
                      <a:gd name="T87" fmla="*/ 70 h 223"/>
                      <a:gd name="T88" fmla="*/ 107 w 117"/>
                      <a:gd name="T89" fmla="*/ 66 h 223"/>
                      <a:gd name="T90" fmla="*/ 116 w 117"/>
                      <a:gd name="T91" fmla="*/ 64 h 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17" h="223">
                        <a:moveTo>
                          <a:pt x="116" y="0"/>
                        </a:moveTo>
                        <a:lnTo>
                          <a:pt x="114" y="1"/>
                        </a:lnTo>
                        <a:lnTo>
                          <a:pt x="111" y="1"/>
                        </a:lnTo>
                        <a:lnTo>
                          <a:pt x="107" y="2"/>
                        </a:lnTo>
                        <a:lnTo>
                          <a:pt x="105" y="2"/>
                        </a:lnTo>
                        <a:lnTo>
                          <a:pt x="102" y="3"/>
                        </a:lnTo>
                        <a:lnTo>
                          <a:pt x="100" y="5"/>
                        </a:lnTo>
                        <a:lnTo>
                          <a:pt x="97" y="5"/>
                        </a:lnTo>
                        <a:lnTo>
                          <a:pt x="95" y="6"/>
                        </a:lnTo>
                        <a:lnTo>
                          <a:pt x="92" y="7"/>
                        </a:lnTo>
                        <a:lnTo>
                          <a:pt x="89" y="8"/>
                        </a:lnTo>
                        <a:lnTo>
                          <a:pt x="87" y="9"/>
                        </a:lnTo>
                        <a:lnTo>
                          <a:pt x="83" y="10"/>
                        </a:lnTo>
                        <a:lnTo>
                          <a:pt x="81" y="12"/>
                        </a:lnTo>
                        <a:lnTo>
                          <a:pt x="78" y="14"/>
                        </a:lnTo>
                        <a:lnTo>
                          <a:pt x="74" y="15"/>
                        </a:lnTo>
                        <a:lnTo>
                          <a:pt x="73" y="17"/>
                        </a:lnTo>
                        <a:lnTo>
                          <a:pt x="71" y="18"/>
                        </a:lnTo>
                        <a:lnTo>
                          <a:pt x="68" y="19"/>
                        </a:lnTo>
                        <a:lnTo>
                          <a:pt x="66" y="21"/>
                        </a:lnTo>
                        <a:lnTo>
                          <a:pt x="63" y="23"/>
                        </a:lnTo>
                        <a:lnTo>
                          <a:pt x="61" y="25"/>
                        </a:lnTo>
                        <a:lnTo>
                          <a:pt x="58" y="27"/>
                        </a:lnTo>
                        <a:lnTo>
                          <a:pt x="57" y="28"/>
                        </a:lnTo>
                        <a:lnTo>
                          <a:pt x="52" y="32"/>
                        </a:lnTo>
                        <a:lnTo>
                          <a:pt x="49" y="35"/>
                        </a:lnTo>
                        <a:lnTo>
                          <a:pt x="45" y="38"/>
                        </a:lnTo>
                        <a:lnTo>
                          <a:pt x="43" y="42"/>
                        </a:lnTo>
                        <a:lnTo>
                          <a:pt x="40" y="45"/>
                        </a:lnTo>
                        <a:lnTo>
                          <a:pt x="37" y="47"/>
                        </a:lnTo>
                        <a:lnTo>
                          <a:pt x="35" y="52"/>
                        </a:lnTo>
                        <a:lnTo>
                          <a:pt x="33" y="55"/>
                        </a:lnTo>
                        <a:lnTo>
                          <a:pt x="29" y="59"/>
                        </a:lnTo>
                        <a:lnTo>
                          <a:pt x="27" y="63"/>
                        </a:lnTo>
                        <a:lnTo>
                          <a:pt x="25" y="66"/>
                        </a:lnTo>
                        <a:lnTo>
                          <a:pt x="23" y="70"/>
                        </a:lnTo>
                        <a:lnTo>
                          <a:pt x="21" y="74"/>
                        </a:lnTo>
                        <a:lnTo>
                          <a:pt x="19" y="79"/>
                        </a:lnTo>
                        <a:lnTo>
                          <a:pt x="18" y="83"/>
                        </a:lnTo>
                        <a:lnTo>
                          <a:pt x="16" y="88"/>
                        </a:lnTo>
                        <a:lnTo>
                          <a:pt x="14" y="94"/>
                        </a:lnTo>
                        <a:lnTo>
                          <a:pt x="13" y="99"/>
                        </a:lnTo>
                        <a:lnTo>
                          <a:pt x="12" y="105"/>
                        </a:lnTo>
                        <a:lnTo>
                          <a:pt x="11" y="110"/>
                        </a:lnTo>
                        <a:lnTo>
                          <a:pt x="10" y="116"/>
                        </a:lnTo>
                        <a:lnTo>
                          <a:pt x="10" y="124"/>
                        </a:lnTo>
                        <a:lnTo>
                          <a:pt x="10" y="131"/>
                        </a:lnTo>
                        <a:lnTo>
                          <a:pt x="10" y="136"/>
                        </a:lnTo>
                        <a:lnTo>
                          <a:pt x="10" y="142"/>
                        </a:lnTo>
                        <a:lnTo>
                          <a:pt x="11" y="148"/>
                        </a:lnTo>
                        <a:lnTo>
                          <a:pt x="11" y="153"/>
                        </a:lnTo>
                        <a:lnTo>
                          <a:pt x="12" y="159"/>
                        </a:lnTo>
                        <a:lnTo>
                          <a:pt x="14" y="166"/>
                        </a:lnTo>
                        <a:lnTo>
                          <a:pt x="16" y="172"/>
                        </a:lnTo>
                        <a:lnTo>
                          <a:pt x="19" y="178"/>
                        </a:lnTo>
                        <a:lnTo>
                          <a:pt x="20" y="184"/>
                        </a:lnTo>
                        <a:lnTo>
                          <a:pt x="23" y="189"/>
                        </a:lnTo>
                        <a:lnTo>
                          <a:pt x="26" y="195"/>
                        </a:lnTo>
                        <a:lnTo>
                          <a:pt x="0" y="211"/>
                        </a:lnTo>
                        <a:lnTo>
                          <a:pt x="79" y="222"/>
                        </a:lnTo>
                        <a:lnTo>
                          <a:pt x="108" y="146"/>
                        </a:lnTo>
                        <a:lnTo>
                          <a:pt x="78" y="163"/>
                        </a:lnTo>
                        <a:lnTo>
                          <a:pt x="74" y="159"/>
                        </a:lnTo>
                        <a:lnTo>
                          <a:pt x="74" y="154"/>
                        </a:lnTo>
                        <a:lnTo>
                          <a:pt x="72" y="150"/>
                        </a:lnTo>
                        <a:lnTo>
                          <a:pt x="71" y="145"/>
                        </a:lnTo>
                        <a:lnTo>
                          <a:pt x="69" y="141"/>
                        </a:lnTo>
                        <a:lnTo>
                          <a:pt x="69" y="137"/>
                        </a:lnTo>
                        <a:lnTo>
                          <a:pt x="69" y="133"/>
                        </a:lnTo>
                        <a:lnTo>
                          <a:pt x="69" y="128"/>
                        </a:lnTo>
                        <a:lnTo>
                          <a:pt x="69" y="124"/>
                        </a:lnTo>
                        <a:lnTo>
                          <a:pt x="69" y="118"/>
                        </a:lnTo>
                        <a:lnTo>
                          <a:pt x="71" y="114"/>
                        </a:lnTo>
                        <a:lnTo>
                          <a:pt x="72" y="109"/>
                        </a:lnTo>
                        <a:lnTo>
                          <a:pt x="74" y="104"/>
                        </a:lnTo>
                        <a:lnTo>
                          <a:pt x="74" y="100"/>
                        </a:lnTo>
                        <a:lnTo>
                          <a:pt x="78" y="96"/>
                        </a:lnTo>
                        <a:lnTo>
                          <a:pt x="79" y="92"/>
                        </a:lnTo>
                        <a:lnTo>
                          <a:pt x="82" y="90"/>
                        </a:lnTo>
                        <a:lnTo>
                          <a:pt x="83" y="88"/>
                        </a:lnTo>
                        <a:lnTo>
                          <a:pt x="86" y="85"/>
                        </a:lnTo>
                        <a:lnTo>
                          <a:pt x="88" y="82"/>
                        </a:lnTo>
                        <a:lnTo>
                          <a:pt x="89" y="80"/>
                        </a:lnTo>
                        <a:lnTo>
                          <a:pt x="91" y="78"/>
                        </a:lnTo>
                        <a:lnTo>
                          <a:pt x="95" y="76"/>
                        </a:lnTo>
                        <a:lnTo>
                          <a:pt x="97" y="74"/>
                        </a:lnTo>
                        <a:lnTo>
                          <a:pt x="100" y="72"/>
                        </a:lnTo>
                        <a:lnTo>
                          <a:pt x="102" y="70"/>
                        </a:lnTo>
                        <a:lnTo>
                          <a:pt x="105" y="69"/>
                        </a:lnTo>
                        <a:lnTo>
                          <a:pt x="107" y="66"/>
                        </a:lnTo>
                        <a:lnTo>
                          <a:pt x="111" y="65"/>
                        </a:lnTo>
                        <a:lnTo>
                          <a:pt x="116" y="64"/>
                        </a:lnTo>
                        <a:lnTo>
                          <a:pt x="116" y="0"/>
                        </a:lnTo>
                      </a:path>
                    </a:pathLst>
                  </a:custGeom>
                  <a:solidFill>
                    <a:srgbClr val="60C9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65" name="Freeform 29"/>
                  <p:cNvSpPr>
                    <a:spLocks noChangeAspect="1"/>
                  </p:cNvSpPr>
                  <p:nvPr/>
                </p:nvSpPr>
                <p:spPr bwMode="auto">
                  <a:xfrm>
                    <a:off x="2655" y="2707"/>
                    <a:ext cx="179" cy="201"/>
                  </a:xfrm>
                  <a:custGeom>
                    <a:avLst/>
                    <a:gdLst>
                      <a:gd name="T0" fmla="*/ 71 w 179"/>
                      <a:gd name="T1" fmla="*/ 29 h 201"/>
                      <a:gd name="T2" fmla="*/ 77 w 179"/>
                      <a:gd name="T3" fmla="*/ 30 h 201"/>
                      <a:gd name="T4" fmla="*/ 82 w 179"/>
                      <a:gd name="T5" fmla="*/ 33 h 201"/>
                      <a:gd name="T6" fmla="*/ 88 w 179"/>
                      <a:gd name="T7" fmla="*/ 34 h 201"/>
                      <a:gd name="T8" fmla="*/ 93 w 179"/>
                      <a:gd name="T9" fmla="*/ 36 h 201"/>
                      <a:gd name="T10" fmla="*/ 98 w 179"/>
                      <a:gd name="T11" fmla="*/ 38 h 201"/>
                      <a:gd name="T12" fmla="*/ 105 w 179"/>
                      <a:gd name="T13" fmla="*/ 40 h 201"/>
                      <a:gd name="T14" fmla="*/ 111 w 179"/>
                      <a:gd name="T15" fmla="*/ 44 h 201"/>
                      <a:gd name="T16" fmla="*/ 115 w 179"/>
                      <a:gd name="T17" fmla="*/ 46 h 201"/>
                      <a:gd name="T18" fmla="*/ 120 w 179"/>
                      <a:gd name="T19" fmla="*/ 49 h 201"/>
                      <a:gd name="T20" fmla="*/ 126 w 179"/>
                      <a:gd name="T21" fmla="*/ 53 h 201"/>
                      <a:gd name="T22" fmla="*/ 130 w 179"/>
                      <a:gd name="T23" fmla="*/ 57 h 201"/>
                      <a:gd name="T24" fmla="*/ 137 w 179"/>
                      <a:gd name="T25" fmla="*/ 63 h 201"/>
                      <a:gd name="T26" fmla="*/ 144 w 179"/>
                      <a:gd name="T27" fmla="*/ 70 h 201"/>
                      <a:gd name="T28" fmla="*/ 149 w 179"/>
                      <a:gd name="T29" fmla="*/ 76 h 201"/>
                      <a:gd name="T30" fmla="*/ 154 w 179"/>
                      <a:gd name="T31" fmla="*/ 83 h 201"/>
                      <a:gd name="T32" fmla="*/ 160 w 179"/>
                      <a:gd name="T33" fmla="*/ 91 h 201"/>
                      <a:gd name="T34" fmla="*/ 165 w 179"/>
                      <a:gd name="T35" fmla="*/ 99 h 201"/>
                      <a:gd name="T36" fmla="*/ 168 w 179"/>
                      <a:gd name="T37" fmla="*/ 107 h 201"/>
                      <a:gd name="T38" fmla="*/ 171 w 179"/>
                      <a:gd name="T39" fmla="*/ 116 h 201"/>
                      <a:gd name="T40" fmla="*/ 175 w 179"/>
                      <a:gd name="T41" fmla="*/ 127 h 201"/>
                      <a:gd name="T42" fmla="*/ 177 w 179"/>
                      <a:gd name="T43" fmla="*/ 138 h 201"/>
                      <a:gd name="T44" fmla="*/ 178 w 179"/>
                      <a:gd name="T45" fmla="*/ 153 h 201"/>
                      <a:gd name="T46" fmla="*/ 178 w 179"/>
                      <a:gd name="T47" fmla="*/ 165 h 201"/>
                      <a:gd name="T48" fmla="*/ 177 w 179"/>
                      <a:gd name="T49" fmla="*/ 176 h 201"/>
                      <a:gd name="T50" fmla="*/ 175 w 179"/>
                      <a:gd name="T51" fmla="*/ 188 h 201"/>
                      <a:gd name="T52" fmla="*/ 171 w 179"/>
                      <a:gd name="T53" fmla="*/ 200 h 201"/>
                      <a:gd name="T54" fmla="*/ 115 w 179"/>
                      <a:gd name="T55" fmla="*/ 172 h 201"/>
                      <a:gd name="T56" fmla="*/ 116 w 179"/>
                      <a:gd name="T57" fmla="*/ 161 h 201"/>
                      <a:gd name="T58" fmla="*/ 116 w 179"/>
                      <a:gd name="T59" fmla="*/ 152 h 201"/>
                      <a:gd name="T60" fmla="*/ 115 w 179"/>
                      <a:gd name="T61" fmla="*/ 142 h 201"/>
                      <a:gd name="T62" fmla="*/ 112 w 179"/>
                      <a:gd name="T63" fmla="*/ 133 h 201"/>
                      <a:gd name="T64" fmla="*/ 107 w 179"/>
                      <a:gd name="T65" fmla="*/ 124 h 201"/>
                      <a:gd name="T66" fmla="*/ 105 w 179"/>
                      <a:gd name="T67" fmla="*/ 118 h 201"/>
                      <a:gd name="T68" fmla="*/ 100 w 179"/>
                      <a:gd name="T69" fmla="*/ 113 h 201"/>
                      <a:gd name="T70" fmla="*/ 95 w 179"/>
                      <a:gd name="T71" fmla="*/ 109 h 201"/>
                      <a:gd name="T72" fmla="*/ 90 w 179"/>
                      <a:gd name="T73" fmla="*/ 104 h 201"/>
                      <a:gd name="T74" fmla="*/ 85 w 179"/>
                      <a:gd name="T75" fmla="*/ 100 h 201"/>
                      <a:gd name="T76" fmla="*/ 80 w 179"/>
                      <a:gd name="T77" fmla="*/ 98 h 201"/>
                      <a:gd name="T78" fmla="*/ 74 w 179"/>
                      <a:gd name="T79" fmla="*/ 94 h 201"/>
                      <a:gd name="T80" fmla="*/ 68 w 179"/>
                      <a:gd name="T81" fmla="*/ 92 h 201"/>
                      <a:gd name="T82" fmla="*/ 60 w 179"/>
                      <a:gd name="T83" fmla="*/ 91 h 201"/>
                      <a:gd name="T84" fmla="*/ 52 w 179"/>
                      <a:gd name="T85" fmla="*/ 90 h 201"/>
                      <a:gd name="T86" fmla="*/ 51 w 179"/>
                      <a:gd name="T87" fmla="*/ 122 h 201"/>
                      <a:gd name="T88" fmla="*/ 51 w 179"/>
                      <a:gd name="T89" fmla="*/ 0 h 201"/>
                      <a:gd name="T90" fmla="*/ 52 w 179"/>
                      <a:gd name="T91" fmla="*/ 28 h 201"/>
                      <a:gd name="T92" fmla="*/ 62 w 179"/>
                      <a:gd name="T93" fmla="*/ 28 h 201"/>
                      <a:gd name="T94" fmla="*/ 68 w 179"/>
                      <a:gd name="T95" fmla="*/ 29 h 2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79" h="201">
                        <a:moveTo>
                          <a:pt x="68" y="29"/>
                        </a:moveTo>
                        <a:lnTo>
                          <a:pt x="71" y="29"/>
                        </a:lnTo>
                        <a:lnTo>
                          <a:pt x="74" y="30"/>
                        </a:lnTo>
                        <a:lnTo>
                          <a:pt x="77" y="30"/>
                        </a:lnTo>
                        <a:lnTo>
                          <a:pt x="80" y="31"/>
                        </a:lnTo>
                        <a:lnTo>
                          <a:pt x="82" y="33"/>
                        </a:lnTo>
                        <a:lnTo>
                          <a:pt x="85" y="33"/>
                        </a:lnTo>
                        <a:lnTo>
                          <a:pt x="88" y="34"/>
                        </a:lnTo>
                        <a:lnTo>
                          <a:pt x="89" y="35"/>
                        </a:lnTo>
                        <a:lnTo>
                          <a:pt x="93" y="36"/>
                        </a:lnTo>
                        <a:lnTo>
                          <a:pt x="97" y="37"/>
                        </a:lnTo>
                        <a:lnTo>
                          <a:pt x="98" y="38"/>
                        </a:lnTo>
                        <a:lnTo>
                          <a:pt x="102" y="39"/>
                        </a:lnTo>
                        <a:lnTo>
                          <a:pt x="105" y="40"/>
                        </a:lnTo>
                        <a:lnTo>
                          <a:pt x="107" y="42"/>
                        </a:lnTo>
                        <a:lnTo>
                          <a:pt x="111" y="44"/>
                        </a:lnTo>
                        <a:lnTo>
                          <a:pt x="113" y="45"/>
                        </a:lnTo>
                        <a:lnTo>
                          <a:pt x="115" y="46"/>
                        </a:lnTo>
                        <a:lnTo>
                          <a:pt x="118" y="48"/>
                        </a:lnTo>
                        <a:lnTo>
                          <a:pt x="120" y="49"/>
                        </a:lnTo>
                        <a:lnTo>
                          <a:pt x="123" y="52"/>
                        </a:lnTo>
                        <a:lnTo>
                          <a:pt x="126" y="53"/>
                        </a:lnTo>
                        <a:lnTo>
                          <a:pt x="128" y="55"/>
                        </a:lnTo>
                        <a:lnTo>
                          <a:pt x="130" y="57"/>
                        </a:lnTo>
                        <a:lnTo>
                          <a:pt x="135" y="60"/>
                        </a:lnTo>
                        <a:lnTo>
                          <a:pt x="137" y="63"/>
                        </a:lnTo>
                        <a:lnTo>
                          <a:pt x="141" y="66"/>
                        </a:lnTo>
                        <a:lnTo>
                          <a:pt x="144" y="70"/>
                        </a:lnTo>
                        <a:lnTo>
                          <a:pt x="147" y="73"/>
                        </a:lnTo>
                        <a:lnTo>
                          <a:pt x="149" y="76"/>
                        </a:lnTo>
                        <a:lnTo>
                          <a:pt x="152" y="80"/>
                        </a:lnTo>
                        <a:lnTo>
                          <a:pt x="154" y="83"/>
                        </a:lnTo>
                        <a:lnTo>
                          <a:pt x="157" y="88"/>
                        </a:lnTo>
                        <a:lnTo>
                          <a:pt x="160" y="91"/>
                        </a:lnTo>
                        <a:lnTo>
                          <a:pt x="162" y="96"/>
                        </a:lnTo>
                        <a:lnTo>
                          <a:pt x="165" y="99"/>
                        </a:lnTo>
                        <a:lnTo>
                          <a:pt x="166" y="103"/>
                        </a:lnTo>
                        <a:lnTo>
                          <a:pt x="168" y="107"/>
                        </a:lnTo>
                        <a:lnTo>
                          <a:pt x="169" y="111"/>
                        </a:lnTo>
                        <a:lnTo>
                          <a:pt x="171" y="116"/>
                        </a:lnTo>
                        <a:lnTo>
                          <a:pt x="174" y="122"/>
                        </a:lnTo>
                        <a:lnTo>
                          <a:pt x="175" y="127"/>
                        </a:lnTo>
                        <a:lnTo>
                          <a:pt x="175" y="133"/>
                        </a:lnTo>
                        <a:lnTo>
                          <a:pt x="177" y="138"/>
                        </a:lnTo>
                        <a:lnTo>
                          <a:pt x="178" y="145"/>
                        </a:lnTo>
                        <a:lnTo>
                          <a:pt x="178" y="153"/>
                        </a:lnTo>
                        <a:lnTo>
                          <a:pt x="178" y="158"/>
                        </a:lnTo>
                        <a:lnTo>
                          <a:pt x="178" y="165"/>
                        </a:lnTo>
                        <a:lnTo>
                          <a:pt x="178" y="171"/>
                        </a:lnTo>
                        <a:lnTo>
                          <a:pt x="177" y="176"/>
                        </a:lnTo>
                        <a:lnTo>
                          <a:pt x="177" y="182"/>
                        </a:lnTo>
                        <a:lnTo>
                          <a:pt x="175" y="188"/>
                        </a:lnTo>
                        <a:lnTo>
                          <a:pt x="174" y="193"/>
                        </a:lnTo>
                        <a:lnTo>
                          <a:pt x="171" y="200"/>
                        </a:lnTo>
                        <a:lnTo>
                          <a:pt x="160" y="164"/>
                        </a:lnTo>
                        <a:lnTo>
                          <a:pt x="115" y="172"/>
                        </a:lnTo>
                        <a:lnTo>
                          <a:pt x="116" y="165"/>
                        </a:lnTo>
                        <a:lnTo>
                          <a:pt x="116" y="161"/>
                        </a:lnTo>
                        <a:lnTo>
                          <a:pt x="116" y="156"/>
                        </a:lnTo>
                        <a:lnTo>
                          <a:pt x="116" y="152"/>
                        </a:lnTo>
                        <a:lnTo>
                          <a:pt x="115" y="147"/>
                        </a:lnTo>
                        <a:lnTo>
                          <a:pt x="115" y="142"/>
                        </a:lnTo>
                        <a:lnTo>
                          <a:pt x="114" y="137"/>
                        </a:lnTo>
                        <a:lnTo>
                          <a:pt x="112" y="133"/>
                        </a:lnTo>
                        <a:lnTo>
                          <a:pt x="110" y="128"/>
                        </a:lnTo>
                        <a:lnTo>
                          <a:pt x="107" y="124"/>
                        </a:lnTo>
                        <a:lnTo>
                          <a:pt x="106" y="121"/>
                        </a:lnTo>
                        <a:lnTo>
                          <a:pt x="105" y="118"/>
                        </a:lnTo>
                        <a:lnTo>
                          <a:pt x="102" y="116"/>
                        </a:lnTo>
                        <a:lnTo>
                          <a:pt x="100" y="113"/>
                        </a:lnTo>
                        <a:lnTo>
                          <a:pt x="97" y="110"/>
                        </a:lnTo>
                        <a:lnTo>
                          <a:pt x="95" y="109"/>
                        </a:lnTo>
                        <a:lnTo>
                          <a:pt x="93" y="107"/>
                        </a:lnTo>
                        <a:lnTo>
                          <a:pt x="90" y="104"/>
                        </a:lnTo>
                        <a:lnTo>
                          <a:pt x="89" y="102"/>
                        </a:lnTo>
                        <a:lnTo>
                          <a:pt x="85" y="100"/>
                        </a:lnTo>
                        <a:lnTo>
                          <a:pt x="83" y="99"/>
                        </a:lnTo>
                        <a:lnTo>
                          <a:pt x="80" y="98"/>
                        </a:lnTo>
                        <a:lnTo>
                          <a:pt x="76" y="96"/>
                        </a:lnTo>
                        <a:lnTo>
                          <a:pt x="74" y="94"/>
                        </a:lnTo>
                        <a:lnTo>
                          <a:pt x="71" y="93"/>
                        </a:lnTo>
                        <a:lnTo>
                          <a:pt x="68" y="92"/>
                        </a:lnTo>
                        <a:lnTo>
                          <a:pt x="64" y="91"/>
                        </a:lnTo>
                        <a:lnTo>
                          <a:pt x="60" y="91"/>
                        </a:lnTo>
                        <a:lnTo>
                          <a:pt x="57" y="90"/>
                        </a:lnTo>
                        <a:lnTo>
                          <a:pt x="52" y="90"/>
                        </a:lnTo>
                        <a:lnTo>
                          <a:pt x="51" y="90"/>
                        </a:lnTo>
                        <a:lnTo>
                          <a:pt x="51" y="122"/>
                        </a:lnTo>
                        <a:lnTo>
                          <a:pt x="0" y="62"/>
                        </a:lnTo>
                        <a:lnTo>
                          <a:pt x="51" y="0"/>
                        </a:lnTo>
                        <a:lnTo>
                          <a:pt x="51" y="28"/>
                        </a:lnTo>
                        <a:lnTo>
                          <a:pt x="52" y="28"/>
                        </a:lnTo>
                        <a:lnTo>
                          <a:pt x="57" y="28"/>
                        </a:lnTo>
                        <a:lnTo>
                          <a:pt x="62" y="28"/>
                        </a:lnTo>
                        <a:lnTo>
                          <a:pt x="65" y="29"/>
                        </a:lnTo>
                        <a:lnTo>
                          <a:pt x="68" y="29"/>
                        </a:ln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66" name="Group 30"/>
                <p:cNvGrpSpPr>
                  <a:grpSpLocks noChangeAspect="1"/>
                </p:cNvGrpSpPr>
                <p:nvPr/>
              </p:nvGrpSpPr>
              <p:grpSpPr bwMode="auto">
                <a:xfrm>
                  <a:off x="2366" y="2371"/>
                  <a:ext cx="283" cy="294"/>
                  <a:chOff x="2366" y="2371"/>
                  <a:chExt cx="283" cy="294"/>
                </a:xfrm>
              </p:grpSpPr>
              <p:sp>
                <p:nvSpPr>
                  <p:cNvPr id="14367" name="Freeform 31"/>
                  <p:cNvSpPr>
                    <a:spLocks noChangeAspect="1"/>
                  </p:cNvSpPr>
                  <p:nvPr/>
                </p:nvSpPr>
                <p:spPr bwMode="auto">
                  <a:xfrm>
                    <a:off x="2463" y="2371"/>
                    <a:ext cx="179" cy="226"/>
                  </a:xfrm>
                  <a:custGeom>
                    <a:avLst/>
                    <a:gdLst>
                      <a:gd name="T0" fmla="*/ 71 w 179"/>
                      <a:gd name="T1" fmla="*/ 29 h 226"/>
                      <a:gd name="T2" fmla="*/ 77 w 179"/>
                      <a:gd name="T3" fmla="*/ 31 h 226"/>
                      <a:gd name="T4" fmla="*/ 82 w 179"/>
                      <a:gd name="T5" fmla="*/ 33 h 226"/>
                      <a:gd name="T6" fmla="*/ 88 w 179"/>
                      <a:gd name="T7" fmla="*/ 34 h 226"/>
                      <a:gd name="T8" fmla="*/ 93 w 179"/>
                      <a:gd name="T9" fmla="*/ 36 h 226"/>
                      <a:gd name="T10" fmla="*/ 98 w 179"/>
                      <a:gd name="T11" fmla="*/ 38 h 226"/>
                      <a:gd name="T12" fmla="*/ 105 w 179"/>
                      <a:gd name="T13" fmla="*/ 41 h 226"/>
                      <a:gd name="T14" fmla="*/ 111 w 179"/>
                      <a:gd name="T15" fmla="*/ 44 h 226"/>
                      <a:gd name="T16" fmla="*/ 115 w 179"/>
                      <a:gd name="T17" fmla="*/ 46 h 226"/>
                      <a:gd name="T18" fmla="*/ 120 w 179"/>
                      <a:gd name="T19" fmla="*/ 50 h 226"/>
                      <a:gd name="T20" fmla="*/ 126 w 179"/>
                      <a:gd name="T21" fmla="*/ 53 h 226"/>
                      <a:gd name="T22" fmla="*/ 130 w 179"/>
                      <a:gd name="T23" fmla="*/ 58 h 226"/>
                      <a:gd name="T24" fmla="*/ 137 w 179"/>
                      <a:gd name="T25" fmla="*/ 63 h 226"/>
                      <a:gd name="T26" fmla="*/ 144 w 179"/>
                      <a:gd name="T27" fmla="*/ 70 h 226"/>
                      <a:gd name="T28" fmla="*/ 149 w 179"/>
                      <a:gd name="T29" fmla="*/ 77 h 226"/>
                      <a:gd name="T30" fmla="*/ 154 w 179"/>
                      <a:gd name="T31" fmla="*/ 84 h 226"/>
                      <a:gd name="T32" fmla="*/ 160 w 179"/>
                      <a:gd name="T33" fmla="*/ 92 h 226"/>
                      <a:gd name="T34" fmla="*/ 165 w 179"/>
                      <a:gd name="T35" fmla="*/ 99 h 226"/>
                      <a:gd name="T36" fmla="*/ 168 w 179"/>
                      <a:gd name="T37" fmla="*/ 107 h 226"/>
                      <a:gd name="T38" fmla="*/ 171 w 179"/>
                      <a:gd name="T39" fmla="*/ 116 h 226"/>
                      <a:gd name="T40" fmla="*/ 175 w 179"/>
                      <a:gd name="T41" fmla="*/ 128 h 226"/>
                      <a:gd name="T42" fmla="*/ 177 w 179"/>
                      <a:gd name="T43" fmla="*/ 139 h 226"/>
                      <a:gd name="T44" fmla="*/ 178 w 179"/>
                      <a:gd name="T45" fmla="*/ 154 h 226"/>
                      <a:gd name="T46" fmla="*/ 178 w 179"/>
                      <a:gd name="T47" fmla="*/ 166 h 226"/>
                      <a:gd name="T48" fmla="*/ 177 w 179"/>
                      <a:gd name="T49" fmla="*/ 178 h 226"/>
                      <a:gd name="T50" fmla="*/ 175 w 179"/>
                      <a:gd name="T51" fmla="*/ 189 h 226"/>
                      <a:gd name="T52" fmla="*/ 171 w 179"/>
                      <a:gd name="T53" fmla="*/ 201 h 226"/>
                      <a:gd name="T54" fmla="*/ 167 w 179"/>
                      <a:gd name="T55" fmla="*/ 214 h 226"/>
                      <a:gd name="T56" fmla="*/ 160 w 179"/>
                      <a:gd name="T57" fmla="*/ 225 h 226"/>
                      <a:gd name="T58" fmla="*/ 111 w 179"/>
                      <a:gd name="T59" fmla="*/ 189 h 226"/>
                      <a:gd name="T60" fmla="*/ 114 w 179"/>
                      <a:gd name="T61" fmla="*/ 180 h 226"/>
                      <a:gd name="T62" fmla="*/ 116 w 179"/>
                      <a:gd name="T63" fmla="*/ 171 h 226"/>
                      <a:gd name="T64" fmla="*/ 116 w 179"/>
                      <a:gd name="T65" fmla="*/ 162 h 226"/>
                      <a:gd name="T66" fmla="*/ 116 w 179"/>
                      <a:gd name="T67" fmla="*/ 153 h 226"/>
                      <a:gd name="T68" fmla="*/ 115 w 179"/>
                      <a:gd name="T69" fmla="*/ 142 h 226"/>
                      <a:gd name="T70" fmla="*/ 112 w 179"/>
                      <a:gd name="T71" fmla="*/ 133 h 226"/>
                      <a:gd name="T72" fmla="*/ 107 w 179"/>
                      <a:gd name="T73" fmla="*/ 124 h 226"/>
                      <a:gd name="T74" fmla="*/ 105 w 179"/>
                      <a:gd name="T75" fmla="*/ 119 h 226"/>
                      <a:gd name="T76" fmla="*/ 100 w 179"/>
                      <a:gd name="T77" fmla="*/ 114 h 226"/>
                      <a:gd name="T78" fmla="*/ 95 w 179"/>
                      <a:gd name="T79" fmla="*/ 110 h 226"/>
                      <a:gd name="T80" fmla="*/ 90 w 179"/>
                      <a:gd name="T81" fmla="*/ 105 h 226"/>
                      <a:gd name="T82" fmla="*/ 85 w 179"/>
                      <a:gd name="T83" fmla="*/ 101 h 226"/>
                      <a:gd name="T84" fmla="*/ 80 w 179"/>
                      <a:gd name="T85" fmla="*/ 98 h 226"/>
                      <a:gd name="T86" fmla="*/ 74 w 179"/>
                      <a:gd name="T87" fmla="*/ 95 h 226"/>
                      <a:gd name="T88" fmla="*/ 68 w 179"/>
                      <a:gd name="T89" fmla="*/ 93 h 226"/>
                      <a:gd name="T90" fmla="*/ 60 w 179"/>
                      <a:gd name="T91" fmla="*/ 92 h 226"/>
                      <a:gd name="T92" fmla="*/ 52 w 179"/>
                      <a:gd name="T93" fmla="*/ 90 h 226"/>
                      <a:gd name="T94" fmla="*/ 51 w 179"/>
                      <a:gd name="T95" fmla="*/ 123 h 226"/>
                      <a:gd name="T96" fmla="*/ 51 w 179"/>
                      <a:gd name="T97" fmla="*/ 0 h 226"/>
                      <a:gd name="T98" fmla="*/ 52 w 179"/>
                      <a:gd name="T99" fmla="*/ 28 h 226"/>
                      <a:gd name="T100" fmla="*/ 62 w 179"/>
                      <a:gd name="T101" fmla="*/ 28 h 226"/>
                      <a:gd name="T102" fmla="*/ 68 w 179"/>
                      <a:gd name="T103" fmla="*/ 29 h 2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79" h="226">
                        <a:moveTo>
                          <a:pt x="68" y="29"/>
                        </a:moveTo>
                        <a:lnTo>
                          <a:pt x="71" y="29"/>
                        </a:lnTo>
                        <a:lnTo>
                          <a:pt x="74" y="31"/>
                        </a:lnTo>
                        <a:lnTo>
                          <a:pt x="77" y="31"/>
                        </a:lnTo>
                        <a:lnTo>
                          <a:pt x="80" y="32"/>
                        </a:lnTo>
                        <a:lnTo>
                          <a:pt x="82" y="33"/>
                        </a:lnTo>
                        <a:lnTo>
                          <a:pt x="85" y="33"/>
                        </a:lnTo>
                        <a:lnTo>
                          <a:pt x="88" y="34"/>
                        </a:lnTo>
                        <a:lnTo>
                          <a:pt x="89" y="35"/>
                        </a:lnTo>
                        <a:lnTo>
                          <a:pt x="93" y="36"/>
                        </a:lnTo>
                        <a:lnTo>
                          <a:pt x="97" y="37"/>
                        </a:lnTo>
                        <a:lnTo>
                          <a:pt x="98" y="38"/>
                        </a:lnTo>
                        <a:lnTo>
                          <a:pt x="102" y="40"/>
                        </a:lnTo>
                        <a:lnTo>
                          <a:pt x="105" y="41"/>
                        </a:lnTo>
                        <a:lnTo>
                          <a:pt x="107" y="42"/>
                        </a:lnTo>
                        <a:lnTo>
                          <a:pt x="111" y="44"/>
                        </a:lnTo>
                        <a:lnTo>
                          <a:pt x="113" y="45"/>
                        </a:lnTo>
                        <a:lnTo>
                          <a:pt x="115" y="46"/>
                        </a:lnTo>
                        <a:lnTo>
                          <a:pt x="118" y="49"/>
                        </a:lnTo>
                        <a:lnTo>
                          <a:pt x="120" y="50"/>
                        </a:lnTo>
                        <a:lnTo>
                          <a:pt x="123" y="52"/>
                        </a:lnTo>
                        <a:lnTo>
                          <a:pt x="126" y="53"/>
                        </a:lnTo>
                        <a:lnTo>
                          <a:pt x="128" y="55"/>
                        </a:lnTo>
                        <a:lnTo>
                          <a:pt x="130" y="58"/>
                        </a:lnTo>
                        <a:lnTo>
                          <a:pt x="135" y="60"/>
                        </a:lnTo>
                        <a:lnTo>
                          <a:pt x="137" y="63"/>
                        </a:lnTo>
                        <a:lnTo>
                          <a:pt x="141" y="67"/>
                        </a:lnTo>
                        <a:lnTo>
                          <a:pt x="144" y="70"/>
                        </a:lnTo>
                        <a:lnTo>
                          <a:pt x="147" y="73"/>
                        </a:lnTo>
                        <a:lnTo>
                          <a:pt x="149" y="77"/>
                        </a:lnTo>
                        <a:lnTo>
                          <a:pt x="152" y="80"/>
                        </a:lnTo>
                        <a:lnTo>
                          <a:pt x="154" y="84"/>
                        </a:lnTo>
                        <a:lnTo>
                          <a:pt x="157" y="88"/>
                        </a:lnTo>
                        <a:lnTo>
                          <a:pt x="160" y="92"/>
                        </a:lnTo>
                        <a:lnTo>
                          <a:pt x="162" y="96"/>
                        </a:lnTo>
                        <a:lnTo>
                          <a:pt x="165" y="99"/>
                        </a:lnTo>
                        <a:lnTo>
                          <a:pt x="166" y="104"/>
                        </a:lnTo>
                        <a:lnTo>
                          <a:pt x="168" y="107"/>
                        </a:lnTo>
                        <a:lnTo>
                          <a:pt x="169" y="112"/>
                        </a:lnTo>
                        <a:lnTo>
                          <a:pt x="171" y="116"/>
                        </a:lnTo>
                        <a:lnTo>
                          <a:pt x="174" y="123"/>
                        </a:lnTo>
                        <a:lnTo>
                          <a:pt x="175" y="128"/>
                        </a:lnTo>
                        <a:lnTo>
                          <a:pt x="175" y="133"/>
                        </a:lnTo>
                        <a:lnTo>
                          <a:pt x="177" y="139"/>
                        </a:lnTo>
                        <a:lnTo>
                          <a:pt x="178" y="146"/>
                        </a:lnTo>
                        <a:lnTo>
                          <a:pt x="178" y="154"/>
                        </a:lnTo>
                        <a:lnTo>
                          <a:pt x="178" y="159"/>
                        </a:lnTo>
                        <a:lnTo>
                          <a:pt x="178" y="166"/>
                        </a:lnTo>
                        <a:lnTo>
                          <a:pt x="178" y="172"/>
                        </a:lnTo>
                        <a:lnTo>
                          <a:pt x="177" y="178"/>
                        </a:lnTo>
                        <a:lnTo>
                          <a:pt x="177" y="183"/>
                        </a:lnTo>
                        <a:lnTo>
                          <a:pt x="175" y="189"/>
                        </a:lnTo>
                        <a:lnTo>
                          <a:pt x="174" y="194"/>
                        </a:lnTo>
                        <a:lnTo>
                          <a:pt x="171" y="201"/>
                        </a:lnTo>
                        <a:lnTo>
                          <a:pt x="169" y="207"/>
                        </a:lnTo>
                        <a:lnTo>
                          <a:pt x="167" y="214"/>
                        </a:lnTo>
                        <a:lnTo>
                          <a:pt x="164" y="219"/>
                        </a:lnTo>
                        <a:lnTo>
                          <a:pt x="160" y="225"/>
                        </a:lnTo>
                        <a:lnTo>
                          <a:pt x="107" y="194"/>
                        </a:lnTo>
                        <a:lnTo>
                          <a:pt x="111" y="189"/>
                        </a:lnTo>
                        <a:lnTo>
                          <a:pt x="113" y="184"/>
                        </a:lnTo>
                        <a:lnTo>
                          <a:pt x="114" y="180"/>
                        </a:lnTo>
                        <a:lnTo>
                          <a:pt x="115" y="174"/>
                        </a:lnTo>
                        <a:lnTo>
                          <a:pt x="116" y="171"/>
                        </a:lnTo>
                        <a:lnTo>
                          <a:pt x="116" y="166"/>
                        </a:lnTo>
                        <a:lnTo>
                          <a:pt x="116" y="162"/>
                        </a:lnTo>
                        <a:lnTo>
                          <a:pt x="116" y="158"/>
                        </a:lnTo>
                        <a:lnTo>
                          <a:pt x="116" y="153"/>
                        </a:lnTo>
                        <a:lnTo>
                          <a:pt x="115" y="148"/>
                        </a:lnTo>
                        <a:lnTo>
                          <a:pt x="115" y="142"/>
                        </a:lnTo>
                        <a:lnTo>
                          <a:pt x="114" y="138"/>
                        </a:lnTo>
                        <a:lnTo>
                          <a:pt x="112" y="133"/>
                        </a:lnTo>
                        <a:lnTo>
                          <a:pt x="110" y="129"/>
                        </a:lnTo>
                        <a:lnTo>
                          <a:pt x="107" y="124"/>
                        </a:lnTo>
                        <a:lnTo>
                          <a:pt x="106" y="122"/>
                        </a:lnTo>
                        <a:lnTo>
                          <a:pt x="105" y="119"/>
                        </a:lnTo>
                        <a:lnTo>
                          <a:pt x="102" y="116"/>
                        </a:lnTo>
                        <a:lnTo>
                          <a:pt x="100" y="114"/>
                        </a:lnTo>
                        <a:lnTo>
                          <a:pt x="97" y="111"/>
                        </a:lnTo>
                        <a:lnTo>
                          <a:pt x="95" y="110"/>
                        </a:lnTo>
                        <a:lnTo>
                          <a:pt x="93" y="107"/>
                        </a:lnTo>
                        <a:lnTo>
                          <a:pt x="90" y="105"/>
                        </a:lnTo>
                        <a:lnTo>
                          <a:pt x="89" y="103"/>
                        </a:lnTo>
                        <a:lnTo>
                          <a:pt x="85" y="101"/>
                        </a:lnTo>
                        <a:lnTo>
                          <a:pt x="83" y="99"/>
                        </a:lnTo>
                        <a:lnTo>
                          <a:pt x="80" y="98"/>
                        </a:lnTo>
                        <a:lnTo>
                          <a:pt x="76" y="96"/>
                        </a:lnTo>
                        <a:lnTo>
                          <a:pt x="74" y="95"/>
                        </a:lnTo>
                        <a:lnTo>
                          <a:pt x="71" y="94"/>
                        </a:lnTo>
                        <a:lnTo>
                          <a:pt x="68" y="93"/>
                        </a:lnTo>
                        <a:lnTo>
                          <a:pt x="64" y="92"/>
                        </a:lnTo>
                        <a:lnTo>
                          <a:pt x="60" y="92"/>
                        </a:lnTo>
                        <a:lnTo>
                          <a:pt x="57" y="90"/>
                        </a:lnTo>
                        <a:lnTo>
                          <a:pt x="52" y="90"/>
                        </a:lnTo>
                        <a:lnTo>
                          <a:pt x="51" y="90"/>
                        </a:lnTo>
                        <a:lnTo>
                          <a:pt x="51" y="123"/>
                        </a:lnTo>
                        <a:lnTo>
                          <a:pt x="0" y="62"/>
                        </a:lnTo>
                        <a:lnTo>
                          <a:pt x="51" y="0"/>
                        </a:lnTo>
                        <a:lnTo>
                          <a:pt x="51" y="28"/>
                        </a:lnTo>
                        <a:lnTo>
                          <a:pt x="52" y="28"/>
                        </a:lnTo>
                        <a:lnTo>
                          <a:pt x="57" y="28"/>
                        </a:lnTo>
                        <a:lnTo>
                          <a:pt x="62" y="28"/>
                        </a:lnTo>
                        <a:lnTo>
                          <a:pt x="65" y="29"/>
                        </a:lnTo>
                        <a:lnTo>
                          <a:pt x="68" y="29"/>
                        </a:ln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68" name="Freeform 32"/>
                  <p:cNvSpPr>
                    <a:spLocks noChangeAspect="1"/>
                  </p:cNvSpPr>
                  <p:nvPr/>
                </p:nvSpPr>
                <p:spPr bwMode="auto">
                  <a:xfrm>
                    <a:off x="2408" y="2543"/>
                    <a:ext cx="241" cy="122"/>
                  </a:xfrm>
                  <a:custGeom>
                    <a:avLst/>
                    <a:gdLst>
                      <a:gd name="T0" fmla="*/ 123 w 241"/>
                      <a:gd name="T1" fmla="*/ 119 h 122"/>
                      <a:gd name="T2" fmla="*/ 129 w 241"/>
                      <a:gd name="T3" fmla="*/ 118 h 122"/>
                      <a:gd name="T4" fmla="*/ 136 w 241"/>
                      <a:gd name="T5" fmla="*/ 117 h 122"/>
                      <a:gd name="T6" fmla="*/ 141 w 241"/>
                      <a:gd name="T7" fmla="*/ 114 h 122"/>
                      <a:gd name="T8" fmla="*/ 145 w 241"/>
                      <a:gd name="T9" fmla="*/ 113 h 122"/>
                      <a:gd name="T10" fmla="*/ 152 w 241"/>
                      <a:gd name="T11" fmla="*/ 110 h 122"/>
                      <a:gd name="T12" fmla="*/ 159 w 241"/>
                      <a:gd name="T13" fmla="*/ 108 h 122"/>
                      <a:gd name="T14" fmla="*/ 164 w 241"/>
                      <a:gd name="T15" fmla="*/ 106 h 122"/>
                      <a:gd name="T16" fmla="*/ 168 w 241"/>
                      <a:gd name="T17" fmla="*/ 102 h 122"/>
                      <a:gd name="T18" fmla="*/ 175 w 241"/>
                      <a:gd name="T19" fmla="*/ 99 h 122"/>
                      <a:gd name="T20" fmla="*/ 179 w 241"/>
                      <a:gd name="T21" fmla="*/ 96 h 122"/>
                      <a:gd name="T22" fmla="*/ 183 w 241"/>
                      <a:gd name="T23" fmla="*/ 93 h 122"/>
                      <a:gd name="T24" fmla="*/ 191 w 241"/>
                      <a:gd name="T25" fmla="*/ 86 h 122"/>
                      <a:gd name="T26" fmla="*/ 198 w 241"/>
                      <a:gd name="T27" fmla="*/ 80 h 122"/>
                      <a:gd name="T28" fmla="*/ 204 w 241"/>
                      <a:gd name="T29" fmla="*/ 74 h 122"/>
                      <a:gd name="T30" fmla="*/ 209 w 241"/>
                      <a:gd name="T31" fmla="*/ 66 h 122"/>
                      <a:gd name="T32" fmla="*/ 214 w 241"/>
                      <a:gd name="T33" fmla="*/ 59 h 122"/>
                      <a:gd name="T34" fmla="*/ 215 w 241"/>
                      <a:gd name="T35" fmla="*/ 0 h 122"/>
                      <a:gd name="T36" fmla="*/ 160 w 241"/>
                      <a:gd name="T37" fmla="*/ 29 h 122"/>
                      <a:gd name="T38" fmla="*/ 156 w 241"/>
                      <a:gd name="T39" fmla="*/ 35 h 122"/>
                      <a:gd name="T40" fmla="*/ 151 w 241"/>
                      <a:gd name="T41" fmla="*/ 40 h 122"/>
                      <a:gd name="T42" fmla="*/ 147 w 241"/>
                      <a:gd name="T43" fmla="*/ 45 h 122"/>
                      <a:gd name="T44" fmla="*/ 141 w 241"/>
                      <a:gd name="T45" fmla="*/ 48 h 122"/>
                      <a:gd name="T46" fmla="*/ 136 w 241"/>
                      <a:gd name="T47" fmla="*/ 52 h 122"/>
                      <a:gd name="T48" fmla="*/ 129 w 241"/>
                      <a:gd name="T49" fmla="*/ 56 h 122"/>
                      <a:gd name="T50" fmla="*/ 124 w 241"/>
                      <a:gd name="T51" fmla="*/ 57 h 122"/>
                      <a:gd name="T52" fmla="*/ 117 w 241"/>
                      <a:gd name="T53" fmla="*/ 59 h 122"/>
                      <a:gd name="T54" fmla="*/ 109 w 241"/>
                      <a:gd name="T55" fmla="*/ 60 h 122"/>
                      <a:gd name="T56" fmla="*/ 96 w 241"/>
                      <a:gd name="T57" fmla="*/ 60 h 122"/>
                      <a:gd name="T58" fmla="*/ 84 w 241"/>
                      <a:gd name="T59" fmla="*/ 59 h 122"/>
                      <a:gd name="T60" fmla="*/ 73 w 241"/>
                      <a:gd name="T61" fmla="*/ 55 h 122"/>
                      <a:gd name="T62" fmla="*/ 63 w 241"/>
                      <a:gd name="T63" fmla="*/ 49 h 122"/>
                      <a:gd name="T64" fmla="*/ 0 w 241"/>
                      <a:gd name="T65" fmla="*/ 76 h 122"/>
                      <a:gd name="T66" fmla="*/ 5 w 241"/>
                      <a:gd name="T67" fmla="*/ 82 h 122"/>
                      <a:gd name="T68" fmla="*/ 12 w 241"/>
                      <a:gd name="T69" fmla="*/ 87 h 122"/>
                      <a:gd name="T70" fmla="*/ 17 w 241"/>
                      <a:gd name="T71" fmla="*/ 92 h 122"/>
                      <a:gd name="T72" fmla="*/ 24 w 241"/>
                      <a:gd name="T73" fmla="*/ 96 h 122"/>
                      <a:gd name="T74" fmla="*/ 31 w 241"/>
                      <a:gd name="T75" fmla="*/ 100 h 122"/>
                      <a:gd name="T76" fmla="*/ 36 w 241"/>
                      <a:gd name="T77" fmla="*/ 105 h 122"/>
                      <a:gd name="T78" fmla="*/ 43 w 241"/>
                      <a:gd name="T79" fmla="*/ 108 h 122"/>
                      <a:gd name="T80" fmla="*/ 51 w 241"/>
                      <a:gd name="T81" fmla="*/ 111 h 122"/>
                      <a:gd name="T82" fmla="*/ 59 w 241"/>
                      <a:gd name="T83" fmla="*/ 113 h 122"/>
                      <a:gd name="T84" fmla="*/ 66 w 241"/>
                      <a:gd name="T85" fmla="*/ 116 h 122"/>
                      <a:gd name="T86" fmla="*/ 73 w 241"/>
                      <a:gd name="T87" fmla="*/ 118 h 122"/>
                      <a:gd name="T88" fmla="*/ 81 w 241"/>
                      <a:gd name="T89" fmla="*/ 119 h 122"/>
                      <a:gd name="T90" fmla="*/ 89 w 241"/>
                      <a:gd name="T91" fmla="*/ 120 h 122"/>
                      <a:gd name="T92" fmla="*/ 97 w 241"/>
                      <a:gd name="T93" fmla="*/ 121 h 122"/>
                      <a:gd name="T94" fmla="*/ 105 w 241"/>
                      <a:gd name="T95" fmla="*/ 120 h 122"/>
                      <a:gd name="T96" fmla="*/ 113 w 241"/>
                      <a:gd name="T97" fmla="*/ 120 h 122"/>
                      <a:gd name="T98" fmla="*/ 120 w 241"/>
                      <a:gd name="T99" fmla="*/ 119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41" h="122">
                        <a:moveTo>
                          <a:pt x="120" y="119"/>
                        </a:moveTo>
                        <a:lnTo>
                          <a:pt x="123" y="119"/>
                        </a:lnTo>
                        <a:lnTo>
                          <a:pt x="127" y="118"/>
                        </a:lnTo>
                        <a:lnTo>
                          <a:pt x="129" y="118"/>
                        </a:lnTo>
                        <a:lnTo>
                          <a:pt x="132" y="117"/>
                        </a:lnTo>
                        <a:lnTo>
                          <a:pt x="136" y="117"/>
                        </a:lnTo>
                        <a:lnTo>
                          <a:pt x="137" y="116"/>
                        </a:lnTo>
                        <a:lnTo>
                          <a:pt x="141" y="114"/>
                        </a:lnTo>
                        <a:lnTo>
                          <a:pt x="144" y="114"/>
                        </a:lnTo>
                        <a:lnTo>
                          <a:pt x="145" y="113"/>
                        </a:lnTo>
                        <a:lnTo>
                          <a:pt x="149" y="112"/>
                        </a:lnTo>
                        <a:lnTo>
                          <a:pt x="152" y="110"/>
                        </a:lnTo>
                        <a:lnTo>
                          <a:pt x="155" y="109"/>
                        </a:lnTo>
                        <a:lnTo>
                          <a:pt x="159" y="108"/>
                        </a:lnTo>
                        <a:lnTo>
                          <a:pt x="161" y="107"/>
                        </a:lnTo>
                        <a:lnTo>
                          <a:pt x="164" y="106"/>
                        </a:lnTo>
                        <a:lnTo>
                          <a:pt x="167" y="104"/>
                        </a:lnTo>
                        <a:lnTo>
                          <a:pt x="168" y="102"/>
                        </a:lnTo>
                        <a:lnTo>
                          <a:pt x="171" y="101"/>
                        </a:lnTo>
                        <a:lnTo>
                          <a:pt x="175" y="99"/>
                        </a:lnTo>
                        <a:lnTo>
                          <a:pt x="176" y="98"/>
                        </a:lnTo>
                        <a:lnTo>
                          <a:pt x="179" y="96"/>
                        </a:lnTo>
                        <a:lnTo>
                          <a:pt x="182" y="94"/>
                        </a:lnTo>
                        <a:lnTo>
                          <a:pt x="183" y="93"/>
                        </a:lnTo>
                        <a:lnTo>
                          <a:pt x="188" y="89"/>
                        </a:lnTo>
                        <a:lnTo>
                          <a:pt x="191" y="86"/>
                        </a:lnTo>
                        <a:lnTo>
                          <a:pt x="195" y="83"/>
                        </a:lnTo>
                        <a:lnTo>
                          <a:pt x="198" y="80"/>
                        </a:lnTo>
                        <a:lnTo>
                          <a:pt x="200" y="76"/>
                        </a:lnTo>
                        <a:lnTo>
                          <a:pt x="204" y="74"/>
                        </a:lnTo>
                        <a:lnTo>
                          <a:pt x="206" y="70"/>
                        </a:lnTo>
                        <a:lnTo>
                          <a:pt x="209" y="66"/>
                        </a:lnTo>
                        <a:lnTo>
                          <a:pt x="212" y="63"/>
                        </a:lnTo>
                        <a:lnTo>
                          <a:pt x="214" y="59"/>
                        </a:lnTo>
                        <a:lnTo>
                          <a:pt x="240" y="73"/>
                        </a:lnTo>
                        <a:lnTo>
                          <a:pt x="215" y="0"/>
                        </a:lnTo>
                        <a:lnTo>
                          <a:pt x="133" y="14"/>
                        </a:lnTo>
                        <a:lnTo>
                          <a:pt x="160" y="29"/>
                        </a:lnTo>
                        <a:lnTo>
                          <a:pt x="159" y="32"/>
                        </a:lnTo>
                        <a:lnTo>
                          <a:pt x="156" y="35"/>
                        </a:lnTo>
                        <a:lnTo>
                          <a:pt x="153" y="37"/>
                        </a:lnTo>
                        <a:lnTo>
                          <a:pt x="151" y="40"/>
                        </a:lnTo>
                        <a:lnTo>
                          <a:pt x="149" y="43"/>
                        </a:lnTo>
                        <a:lnTo>
                          <a:pt x="147" y="45"/>
                        </a:lnTo>
                        <a:lnTo>
                          <a:pt x="144" y="46"/>
                        </a:lnTo>
                        <a:lnTo>
                          <a:pt x="141" y="48"/>
                        </a:lnTo>
                        <a:lnTo>
                          <a:pt x="137" y="50"/>
                        </a:lnTo>
                        <a:lnTo>
                          <a:pt x="136" y="52"/>
                        </a:lnTo>
                        <a:lnTo>
                          <a:pt x="133" y="53"/>
                        </a:lnTo>
                        <a:lnTo>
                          <a:pt x="129" y="56"/>
                        </a:lnTo>
                        <a:lnTo>
                          <a:pt x="127" y="57"/>
                        </a:lnTo>
                        <a:lnTo>
                          <a:pt x="124" y="57"/>
                        </a:lnTo>
                        <a:lnTo>
                          <a:pt x="120" y="58"/>
                        </a:lnTo>
                        <a:lnTo>
                          <a:pt x="117" y="59"/>
                        </a:lnTo>
                        <a:lnTo>
                          <a:pt x="113" y="60"/>
                        </a:lnTo>
                        <a:lnTo>
                          <a:pt x="109" y="60"/>
                        </a:lnTo>
                        <a:lnTo>
                          <a:pt x="104" y="60"/>
                        </a:lnTo>
                        <a:lnTo>
                          <a:pt x="96" y="60"/>
                        </a:lnTo>
                        <a:lnTo>
                          <a:pt x="89" y="60"/>
                        </a:lnTo>
                        <a:lnTo>
                          <a:pt x="84" y="59"/>
                        </a:lnTo>
                        <a:lnTo>
                          <a:pt x="79" y="57"/>
                        </a:lnTo>
                        <a:lnTo>
                          <a:pt x="73" y="55"/>
                        </a:lnTo>
                        <a:lnTo>
                          <a:pt x="67" y="52"/>
                        </a:lnTo>
                        <a:lnTo>
                          <a:pt x="63" y="49"/>
                        </a:lnTo>
                        <a:lnTo>
                          <a:pt x="57" y="45"/>
                        </a:lnTo>
                        <a:lnTo>
                          <a:pt x="0" y="76"/>
                        </a:lnTo>
                        <a:lnTo>
                          <a:pt x="3" y="78"/>
                        </a:lnTo>
                        <a:lnTo>
                          <a:pt x="5" y="82"/>
                        </a:lnTo>
                        <a:lnTo>
                          <a:pt x="9" y="84"/>
                        </a:lnTo>
                        <a:lnTo>
                          <a:pt x="12" y="87"/>
                        </a:lnTo>
                        <a:lnTo>
                          <a:pt x="13" y="89"/>
                        </a:lnTo>
                        <a:lnTo>
                          <a:pt x="17" y="92"/>
                        </a:lnTo>
                        <a:lnTo>
                          <a:pt x="20" y="94"/>
                        </a:lnTo>
                        <a:lnTo>
                          <a:pt x="24" y="96"/>
                        </a:lnTo>
                        <a:lnTo>
                          <a:pt x="27" y="98"/>
                        </a:lnTo>
                        <a:lnTo>
                          <a:pt x="31" y="100"/>
                        </a:lnTo>
                        <a:lnTo>
                          <a:pt x="35" y="102"/>
                        </a:lnTo>
                        <a:lnTo>
                          <a:pt x="36" y="105"/>
                        </a:lnTo>
                        <a:lnTo>
                          <a:pt x="40" y="106"/>
                        </a:lnTo>
                        <a:lnTo>
                          <a:pt x="43" y="108"/>
                        </a:lnTo>
                        <a:lnTo>
                          <a:pt x="47" y="109"/>
                        </a:lnTo>
                        <a:lnTo>
                          <a:pt x="51" y="111"/>
                        </a:lnTo>
                        <a:lnTo>
                          <a:pt x="56" y="112"/>
                        </a:lnTo>
                        <a:lnTo>
                          <a:pt x="59" y="113"/>
                        </a:lnTo>
                        <a:lnTo>
                          <a:pt x="61" y="114"/>
                        </a:lnTo>
                        <a:lnTo>
                          <a:pt x="66" y="116"/>
                        </a:lnTo>
                        <a:lnTo>
                          <a:pt x="69" y="117"/>
                        </a:lnTo>
                        <a:lnTo>
                          <a:pt x="73" y="118"/>
                        </a:lnTo>
                        <a:lnTo>
                          <a:pt x="77" y="119"/>
                        </a:lnTo>
                        <a:lnTo>
                          <a:pt x="81" y="119"/>
                        </a:lnTo>
                        <a:lnTo>
                          <a:pt x="85" y="120"/>
                        </a:lnTo>
                        <a:lnTo>
                          <a:pt x="89" y="120"/>
                        </a:lnTo>
                        <a:lnTo>
                          <a:pt x="93" y="120"/>
                        </a:lnTo>
                        <a:lnTo>
                          <a:pt x="97" y="121"/>
                        </a:lnTo>
                        <a:lnTo>
                          <a:pt x="103" y="121"/>
                        </a:lnTo>
                        <a:lnTo>
                          <a:pt x="105" y="120"/>
                        </a:lnTo>
                        <a:lnTo>
                          <a:pt x="109" y="120"/>
                        </a:lnTo>
                        <a:lnTo>
                          <a:pt x="113" y="120"/>
                        </a:lnTo>
                        <a:lnTo>
                          <a:pt x="117" y="120"/>
                        </a:lnTo>
                        <a:lnTo>
                          <a:pt x="120" y="119"/>
                        </a:lnTo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69" name="Freeform 33"/>
                  <p:cNvSpPr>
                    <a:spLocks noChangeAspect="1"/>
                  </p:cNvSpPr>
                  <p:nvPr/>
                </p:nvSpPr>
                <p:spPr bwMode="auto">
                  <a:xfrm>
                    <a:off x="2366" y="2402"/>
                    <a:ext cx="117" cy="223"/>
                  </a:xfrm>
                  <a:custGeom>
                    <a:avLst/>
                    <a:gdLst>
                      <a:gd name="T0" fmla="*/ 114 w 117"/>
                      <a:gd name="T1" fmla="*/ 1 h 223"/>
                      <a:gd name="T2" fmla="*/ 107 w 117"/>
                      <a:gd name="T3" fmla="*/ 2 h 223"/>
                      <a:gd name="T4" fmla="*/ 102 w 117"/>
                      <a:gd name="T5" fmla="*/ 3 h 223"/>
                      <a:gd name="T6" fmla="*/ 97 w 117"/>
                      <a:gd name="T7" fmla="*/ 5 h 223"/>
                      <a:gd name="T8" fmla="*/ 92 w 117"/>
                      <a:gd name="T9" fmla="*/ 7 h 223"/>
                      <a:gd name="T10" fmla="*/ 87 w 117"/>
                      <a:gd name="T11" fmla="*/ 9 h 223"/>
                      <a:gd name="T12" fmla="*/ 81 w 117"/>
                      <a:gd name="T13" fmla="*/ 12 h 223"/>
                      <a:gd name="T14" fmla="*/ 74 w 117"/>
                      <a:gd name="T15" fmla="*/ 15 h 223"/>
                      <a:gd name="T16" fmla="*/ 71 w 117"/>
                      <a:gd name="T17" fmla="*/ 18 h 223"/>
                      <a:gd name="T18" fmla="*/ 66 w 117"/>
                      <a:gd name="T19" fmla="*/ 21 h 223"/>
                      <a:gd name="T20" fmla="*/ 61 w 117"/>
                      <a:gd name="T21" fmla="*/ 25 h 223"/>
                      <a:gd name="T22" fmla="*/ 57 w 117"/>
                      <a:gd name="T23" fmla="*/ 28 h 223"/>
                      <a:gd name="T24" fmla="*/ 49 w 117"/>
                      <a:gd name="T25" fmla="*/ 35 h 223"/>
                      <a:gd name="T26" fmla="*/ 43 w 117"/>
                      <a:gd name="T27" fmla="*/ 42 h 223"/>
                      <a:gd name="T28" fmla="*/ 37 w 117"/>
                      <a:gd name="T29" fmla="*/ 47 h 223"/>
                      <a:gd name="T30" fmla="*/ 33 w 117"/>
                      <a:gd name="T31" fmla="*/ 55 h 223"/>
                      <a:gd name="T32" fmla="*/ 27 w 117"/>
                      <a:gd name="T33" fmla="*/ 63 h 223"/>
                      <a:gd name="T34" fmla="*/ 23 w 117"/>
                      <a:gd name="T35" fmla="*/ 70 h 223"/>
                      <a:gd name="T36" fmla="*/ 19 w 117"/>
                      <a:gd name="T37" fmla="*/ 79 h 223"/>
                      <a:gd name="T38" fmla="*/ 16 w 117"/>
                      <a:gd name="T39" fmla="*/ 88 h 223"/>
                      <a:gd name="T40" fmla="*/ 13 w 117"/>
                      <a:gd name="T41" fmla="*/ 99 h 223"/>
                      <a:gd name="T42" fmla="*/ 11 w 117"/>
                      <a:gd name="T43" fmla="*/ 110 h 223"/>
                      <a:gd name="T44" fmla="*/ 10 w 117"/>
                      <a:gd name="T45" fmla="*/ 124 h 223"/>
                      <a:gd name="T46" fmla="*/ 10 w 117"/>
                      <a:gd name="T47" fmla="*/ 136 h 223"/>
                      <a:gd name="T48" fmla="*/ 11 w 117"/>
                      <a:gd name="T49" fmla="*/ 148 h 223"/>
                      <a:gd name="T50" fmla="*/ 12 w 117"/>
                      <a:gd name="T51" fmla="*/ 159 h 223"/>
                      <a:gd name="T52" fmla="*/ 16 w 117"/>
                      <a:gd name="T53" fmla="*/ 172 h 223"/>
                      <a:gd name="T54" fmla="*/ 20 w 117"/>
                      <a:gd name="T55" fmla="*/ 184 h 223"/>
                      <a:gd name="T56" fmla="*/ 26 w 117"/>
                      <a:gd name="T57" fmla="*/ 195 h 223"/>
                      <a:gd name="T58" fmla="*/ 79 w 117"/>
                      <a:gd name="T59" fmla="*/ 222 h 223"/>
                      <a:gd name="T60" fmla="*/ 78 w 117"/>
                      <a:gd name="T61" fmla="*/ 163 h 223"/>
                      <a:gd name="T62" fmla="*/ 74 w 117"/>
                      <a:gd name="T63" fmla="*/ 154 h 223"/>
                      <a:gd name="T64" fmla="*/ 71 w 117"/>
                      <a:gd name="T65" fmla="*/ 145 h 223"/>
                      <a:gd name="T66" fmla="*/ 69 w 117"/>
                      <a:gd name="T67" fmla="*/ 137 h 223"/>
                      <a:gd name="T68" fmla="*/ 69 w 117"/>
                      <a:gd name="T69" fmla="*/ 128 h 223"/>
                      <a:gd name="T70" fmla="*/ 69 w 117"/>
                      <a:gd name="T71" fmla="*/ 118 h 223"/>
                      <a:gd name="T72" fmla="*/ 72 w 117"/>
                      <a:gd name="T73" fmla="*/ 109 h 223"/>
                      <a:gd name="T74" fmla="*/ 74 w 117"/>
                      <a:gd name="T75" fmla="*/ 100 h 223"/>
                      <a:gd name="T76" fmla="*/ 79 w 117"/>
                      <a:gd name="T77" fmla="*/ 92 h 223"/>
                      <a:gd name="T78" fmla="*/ 83 w 117"/>
                      <a:gd name="T79" fmla="*/ 88 h 223"/>
                      <a:gd name="T80" fmla="*/ 88 w 117"/>
                      <a:gd name="T81" fmla="*/ 82 h 223"/>
                      <a:gd name="T82" fmla="*/ 91 w 117"/>
                      <a:gd name="T83" fmla="*/ 78 h 223"/>
                      <a:gd name="T84" fmla="*/ 97 w 117"/>
                      <a:gd name="T85" fmla="*/ 74 h 223"/>
                      <a:gd name="T86" fmla="*/ 102 w 117"/>
                      <a:gd name="T87" fmla="*/ 70 h 223"/>
                      <a:gd name="T88" fmla="*/ 107 w 117"/>
                      <a:gd name="T89" fmla="*/ 66 h 223"/>
                      <a:gd name="T90" fmla="*/ 116 w 117"/>
                      <a:gd name="T91" fmla="*/ 64 h 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17" h="223">
                        <a:moveTo>
                          <a:pt x="116" y="0"/>
                        </a:moveTo>
                        <a:lnTo>
                          <a:pt x="114" y="1"/>
                        </a:lnTo>
                        <a:lnTo>
                          <a:pt x="111" y="1"/>
                        </a:lnTo>
                        <a:lnTo>
                          <a:pt x="107" y="2"/>
                        </a:lnTo>
                        <a:lnTo>
                          <a:pt x="105" y="2"/>
                        </a:lnTo>
                        <a:lnTo>
                          <a:pt x="102" y="3"/>
                        </a:lnTo>
                        <a:lnTo>
                          <a:pt x="100" y="5"/>
                        </a:lnTo>
                        <a:lnTo>
                          <a:pt x="97" y="5"/>
                        </a:lnTo>
                        <a:lnTo>
                          <a:pt x="95" y="6"/>
                        </a:lnTo>
                        <a:lnTo>
                          <a:pt x="92" y="7"/>
                        </a:lnTo>
                        <a:lnTo>
                          <a:pt x="89" y="8"/>
                        </a:lnTo>
                        <a:lnTo>
                          <a:pt x="87" y="9"/>
                        </a:lnTo>
                        <a:lnTo>
                          <a:pt x="83" y="10"/>
                        </a:lnTo>
                        <a:lnTo>
                          <a:pt x="81" y="12"/>
                        </a:lnTo>
                        <a:lnTo>
                          <a:pt x="78" y="14"/>
                        </a:lnTo>
                        <a:lnTo>
                          <a:pt x="74" y="15"/>
                        </a:lnTo>
                        <a:lnTo>
                          <a:pt x="73" y="17"/>
                        </a:lnTo>
                        <a:lnTo>
                          <a:pt x="71" y="18"/>
                        </a:lnTo>
                        <a:lnTo>
                          <a:pt x="68" y="19"/>
                        </a:lnTo>
                        <a:lnTo>
                          <a:pt x="66" y="21"/>
                        </a:lnTo>
                        <a:lnTo>
                          <a:pt x="63" y="23"/>
                        </a:lnTo>
                        <a:lnTo>
                          <a:pt x="61" y="25"/>
                        </a:lnTo>
                        <a:lnTo>
                          <a:pt x="58" y="27"/>
                        </a:lnTo>
                        <a:lnTo>
                          <a:pt x="57" y="28"/>
                        </a:lnTo>
                        <a:lnTo>
                          <a:pt x="52" y="32"/>
                        </a:lnTo>
                        <a:lnTo>
                          <a:pt x="49" y="35"/>
                        </a:lnTo>
                        <a:lnTo>
                          <a:pt x="45" y="38"/>
                        </a:lnTo>
                        <a:lnTo>
                          <a:pt x="43" y="42"/>
                        </a:lnTo>
                        <a:lnTo>
                          <a:pt x="40" y="45"/>
                        </a:lnTo>
                        <a:lnTo>
                          <a:pt x="37" y="47"/>
                        </a:lnTo>
                        <a:lnTo>
                          <a:pt x="35" y="52"/>
                        </a:lnTo>
                        <a:lnTo>
                          <a:pt x="33" y="55"/>
                        </a:lnTo>
                        <a:lnTo>
                          <a:pt x="29" y="59"/>
                        </a:lnTo>
                        <a:lnTo>
                          <a:pt x="27" y="63"/>
                        </a:lnTo>
                        <a:lnTo>
                          <a:pt x="25" y="66"/>
                        </a:lnTo>
                        <a:lnTo>
                          <a:pt x="23" y="70"/>
                        </a:lnTo>
                        <a:lnTo>
                          <a:pt x="21" y="74"/>
                        </a:lnTo>
                        <a:lnTo>
                          <a:pt x="19" y="79"/>
                        </a:lnTo>
                        <a:lnTo>
                          <a:pt x="18" y="83"/>
                        </a:lnTo>
                        <a:lnTo>
                          <a:pt x="16" y="88"/>
                        </a:lnTo>
                        <a:lnTo>
                          <a:pt x="14" y="94"/>
                        </a:lnTo>
                        <a:lnTo>
                          <a:pt x="13" y="99"/>
                        </a:lnTo>
                        <a:lnTo>
                          <a:pt x="12" y="105"/>
                        </a:lnTo>
                        <a:lnTo>
                          <a:pt x="11" y="110"/>
                        </a:lnTo>
                        <a:lnTo>
                          <a:pt x="10" y="116"/>
                        </a:lnTo>
                        <a:lnTo>
                          <a:pt x="10" y="124"/>
                        </a:lnTo>
                        <a:lnTo>
                          <a:pt x="10" y="131"/>
                        </a:lnTo>
                        <a:lnTo>
                          <a:pt x="10" y="136"/>
                        </a:lnTo>
                        <a:lnTo>
                          <a:pt x="10" y="142"/>
                        </a:lnTo>
                        <a:lnTo>
                          <a:pt x="11" y="148"/>
                        </a:lnTo>
                        <a:lnTo>
                          <a:pt x="11" y="153"/>
                        </a:lnTo>
                        <a:lnTo>
                          <a:pt x="12" y="159"/>
                        </a:lnTo>
                        <a:lnTo>
                          <a:pt x="14" y="166"/>
                        </a:lnTo>
                        <a:lnTo>
                          <a:pt x="16" y="172"/>
                        </a:lnTo>
                        <a:lnTo>
                          <a:pt x="19" y="178"/>
                        </a:lnTo>
                        <a:lnTo>
                          <a:pt x="20" y="184"/>
                        </a:lnTo>
                        <a:lnTo>
                          <a:pt x="23" y="189"/>
                        </a:lnTo>
                        <a:lnTo>
                          <a:pt x="26" y="195"/>
                        </a:lnTo>
                        <a:lnTo>
                          <a:pt x="0" y="211"/>
                        </a:lnTo>
                        <a:lnTo>
                          <a:pt x="79" y="222"/>
                        </a:lnTo>
                        <a:lnTo>
                          <a:pt x="108" y="146"/>
                        </a:lnTo>
                        <a:lnTo>
                          <a:pt x="78" y="163"/>
                        </a:lnTo>
                        <a:lnTo>
                          <a:pt x="74" y="159"/>
                        </a:lnTo>
                        <a:lnTo>
                          <a:pt x="74" y="154"/>
                        </a:lnTo>
                        <a:lnTo>
                          <a:pt x="72" y="150"/>
                        </a:lnTo>
                        <a:lnTo>
                          <a:pt x="71" y="145"/>
                        </a:lnTo>
                        <a:lnTo>
                          <a:pt x="69" y="141"/>
                        </a:lnTo>
                        <a:lnTo>
                          <a:pt x="69" y="137"/>
                        </a:lnTo>
                        <a:lnTo>
                          <a:pt x="69" y="133"/>
                        </a:lnTo>
                        <a:lnTo>
                          <a:pt x="69" y="128"/>
                        </a:lnTo>
                        <a:lnTo>
                          <a:pt x="69" y="124"/>
                        </a:lnTo>
                        <a:lnTo>
                          <a:pt x="69" y="118"/>
                        </a:lnTo>
                        <a:lnTo>
                          <a:pt x="71" y="114"/>
                        </a:lnTo>
                        <a:lnTo>
                          <a:pt x="72" y="109"/>
                        </a:lnTo>
                        <a:lnTo>
                          <a:pt x="74" y="104"/>
                        </a:lnTo>
                        <a:lnTo>
                          <a:pt x="74" y="100"/>
                        </a:lnTo>
                        <a:lnTo>
                          <a:pt x="78" y="96"/>
                        </a:lnTo>
                        <a:lnTo>
                          <a:pt x="79" y="92"/>
                        </a:lnTo>
                        <a:lnTo>
                          <a:pt x="82" y="90"/>
                        </a:lnTo>
                        <a:lnTo>
                          <a:pt x="83" y="88"/>
                        </a:lnTo>
                        <a:lnTo>
                          <a:pt x="86" y="85"/>
                        </a:lnTo>
                        <a:lnTo>
                          <a:pt x="88" y="82"/>
                        </a:lnTo>
                        <a:lnTo>
                          <a:pt x="89" y="80"/>
                        </a:lnTo>
                        <a:lnTo>
                          <a:pt x="91" y="78"/>
                        </a:lnTo>
                        <a:lnTo>
                          <a:pt x="95" y="76"/>
                        </a:lnTo>
                        <a:lnTo>
                          <a:pt x="97" y="74"/>
                        </a:lnTo>
                        <a:lnTo>
                          <a:pt x="100" y="72"/>
                        </a:lnTo>
                        <a:lnTo>
                          <a:pt x="102" y="70"/>
                        </a:lnTo>
                        <a:lnTo>
                          <a:pt x="105" y="69"/>
                        </a:lnTo>
                        <a:lnTo>
                          <a:pt x="107" y="66"/>
                        </a:lnTo>
                        <a:lnTo>
                          <a:pt x="111" y="65"/>
                        </a:lnTo>
                        <a:lnTo>
                          <a:pt x="116" y="64"/>
                        </a:lnTo>
                        <a:lnTo>
                          <a:pt x="116" y="0"/>
                        </a:lnTo>
                      </a:path>
                    </a:pathLst>
                  </a:custGeom>
                  <a:solidFill>
                    <a:srgbClr val="60C9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70" name="Freeform 34"/>
                  <p:cNvSpPr>
                    <a:spLocks noChangeAspect="1"/>
                  </p:cNvSpPr>
                  <p:nvPr/>
                </p:nvSpPr>
                <p:spPr bwMode="auto">
                  <a:xfrm>
                    <a:off x="2463" y="2371"/>
                    <a:ext cx="179" cy="201"/>
                  </a:xfrm>
                  <a:custGeom>
                    <a:avLst/>
                    <a:gdLst>
                      <a:gd name="T0" fmla="*/ 71 w 179"/>
                      <a:gd name="T1" fmla="*/ 29 h 201"/>
                      <a:gd name="T2" fmla="*/ 77 w 179"/>
                      <a:gd name="T3" fmla="*/ 30 h 201"/>
                      <a:gd name="T4" fmla="*/ 82 w 179"/>
                      <a:gd name="T5" fmla="*/ 33 h 201"/>
                      <a:gd name="T6" fmla="*/ 88 w 179"/>
                      <a:gd name="T7" fmla="*/ 34 h 201"/>
                      <a:gd name="T8" fmla="*/ 93 w 179"/>
                      <a:gd name="T9" fmla="*/ 36 h 201"/>
                      <a:gd name="T10" fmla="*/ 98 w 179"/>
                      <a:gd name="T11" fmla="*/ 38 h 201"/>
                      <a:gd name="T12" fmla="*/ 105 w 179"/>
                      <a:gd name="T13" fmla="*/ 40 h 201"/>
                      <a:gd name="T14" fmla="*/ 111 w 179"/>
                      <a:gd name="T15" fmla="*/ 44 h 201"/>
                      <a:gd name="T16" fmla="*/ 115 w 179"/>
                      <a:gd name="T17" fmla="*/ 46 h 201"/>
                      <a:gd name="T18" fmla="*/ 120 w 179"/>
                      <a:gd name="T19" fmla="*/ 49 h 201"/>
                      <a:gd name="T20" fmla="*/ 126 w 179"/>
                      <a:gd name="T21" fmla="*/ 53 h 201"/>
                      <a:gd name="T22" fmla="*/ 130 w 179"/>
                      <a:gd name="T23" fmla="*/ 57 h 201"/>
                      <a:gd name="T24" fmla="*/ 137 w 179"/>
                      <a:gd name="T25" fmla="*/ 63 h 201"/>
                      <a:gd name="T26" fmla="*/ 144 w 179"/>
                      <a:gd name="T27" fmla="*/ 70 h 201"/>
                      <a:gd name="T28" fmla="*/ 149 w 179"/>
                      <a:gd name="T29" fmla="*/ 76 h 201"/>
                      <a:gd name="T30" fmla="*/ 154 w 179"/>
                      <a:gd name="T31" fmla="*/ 83 h 201"/>
                      <a:gd name="T32" fmla="*/ 160 w 179"/>
                      <a:gd name="T33" fmla="*/ 91 h 201"/>
                      <a:gd name="T34" fmla="*/ 165 w 179"/>
                      <a:gd name="T35" fmla="*/ 99 h 201"/>
                      <a:gd name="T36" fmla="*/ 168 w 179"/>
                      <a:gd name="T37" fmla="*/ 107 h 201"/>
                      <a:gd name="T38" fmla="*/ 171 w 179"/>
                      <a:gd name="T39" fmla="*/ 116 h 201"/>
                      <a:gd name="T40" fmla="*/ 175 w 179"/>
                      <a:gd name="T41" fmla="*/ 127 h 201"/>
                      <a:gd name="T42" fmla="*/ 177 w 179"/>
                      <a:gd name="T43" fmla="*/ 138 h 201"/>
                      <a:gd name="T44" fmla="*/ 178 w 179"/>
                      <a:gd name="T45" fmla="*/ 153 h 201"/>
                      <a:gd name="T46" fmla="*/ 178 w 179"/>
                      <a:gd name="T47" fmla="*/ 165 h 201"/>
                      <a:gd name="T48" fmla="*/ 177 w 179"/>
                      <a:gd name="T49" fmla="*/ 176 h 201"/>
                      <a:gd name="T50" fmla="*/ 175 w 179"/>
                      <a:gd name="T51" fmla="*/ 188 h 201"/>
                      <a:gd name="T52" fmla="*/ 171 w 179"/>
                      <a:gd name="T53" fmla="*/ 200 h 201"/>
                      <a:gd name="T54" fmla="*/ 115 w 179"/>
                      <a:gd name="T55" fmla="*/ 172 h 201"/>
                      <a:gd name="T56" fmla="*/ 116 w 179"/>
                      <a:gd name="T57" fmla="*/ 161 h 201"/>
                      <a:gd name="T58" fmla="*/ 116 w 179"/>
                      <a:gd name="T59" fmla="*/ 152 h 201"/>
                      <a:gd name="T60" fmla="*/ 115 w 179"/>
                      <a:gd name="T61" fmla="*/ 142 h 201"/>
                      <a:gd name="T62" fmla="*/ 112 w 179"/>
                      <a:gd name="T63" fmla="*/ 133 h 201"/>
                      <a:gd name="T64" fmla="*/ 107 w 179"/>
                      <a:gd name="T65" fmla="*/ 124 h 201"/>
                      <a:gd name="T66" fmla="*/ 105 w 179"/>
                      <a:gd name="T67" fmla="*/ 118 h 201"/>
                      <a:gd name="T68" fmla="*/ 100 w 179"/>
                      <a:gd name="T69" fmla="*/ 113 h 201"/>
                      <a:gd name="T70" fmla="*/ 95 w 179"/>
                      <a:gd name="T71" fmla="*/ 109 h 201"/>
                      <a:gd name="T72" fmla="*/ 90 w 179"/>
                      <a:gd name="T73" fmla="*/ 104 h 201"/>
                      <a:gd name="T74" fmla="*/ 85 w 179"/>
                      <a:gd name="T75" fmla="*/ 100 h 201"/>
                      <a:gd name="T76" fmla="*/ 80 w 179"/>
                      <a:gd name="T77" fmla="*/ 98 h 201"/>
                      <a:gd name="T78" fmla="*/ 74 w 179"/>
                      <a:gd name="T79" fmla="*/ 94 h 201"/>
                      <a:gd name="T80" fmla="*/ 68 w 179"/>
                      <a:gd name="T81" fmla="*/ 92 h 201"/>
                      <a:gd name="T82" fmla="*/ 60 w 179"/>
                      <a:gd name="T83" fmla="*/ 91 h 201"/>
                      <a:gd name="T84" fmla="*/ 52 w 179"/>
                      <a:gd name="T85" fmla="*/ 90 h 201"/>
                      <a:gd name="T86" fmla="*/ 51 w 179"/>
                      <a:gd name="T87" fmla="*/ 122 h 201"/>
                      <a:gd name="T88" fmla="*/ 51 w 179"/>
                      <a:gd name="T89" fmla="*/ 0 h 201"/>
                      <a:gd name="T90" fmla="*/ 52 w 179"/>
                      <a:gd name="T91" fmla="*/ 28 h 201"/>
                      <a:gd name="T92" fmla="*/ 62 w 179"/>
                      <a:gd name="T93" fmla="*/ 28 h 201"/>
                      <a:gd name="T94" fmla="*/ 68 w 179"/>
                      <a:gd name="T95" fmla="*/ 29 h 2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79" h="201">
                        <a:moveTo>
                          <a:pt x="68" y="29"/>
                        </a:moveTo>
                        <a:lnTo>
                          <a:pt x="71" y="29"/>
                        </a:lnTo>
                        <a:lnTo>
                          <a:pt x="74" y="30"/>
                        </a:lnTo>
                        <a:lnTo>
                          <a:pt x="77" y="30"/>
                        </a:lnTo>
                        <a:lnTo>
                          <a:pt x="80" y="31"/>
                        </a:lnTo>
                        <a:lnTo>
                          <a:pt x="82" y="33"/>
                        </a:lnTo>
                        <a:lnTo>
                          <a:pt x="85" y="33"/>
                        </a:lnTo>
                        <a:lnTo>
                          <a:pt x="88" y="34"/>
                        </a:lnTo>
                        <a:lnTo>
                          <a:pt x="89" y="35"/>
                        </a:lnTo>
                        <a:lnTo>
                          <a:pt x="93" y="36"/>
                        </a:lnTo>
                        <a:lnTo>
                          <a:pt x="97" y="37"/>
                        </a:lnTo>
                        <a:lnTo>
                          <a:pt x="98" y="38"/>
                        </a:lnTo>
                        <a:lnTo>
                          <a:pt x="102" y="39"/>
                        </a:lnTo>
                        <a:lnTo>
                          <a:pt x="105" y="40"/>
                        </a:lnTo>
                        <a:lnTo>
                          <a:pt x="107" y="42"/>
                        </a:lnTo>
                        <a:lnTo>
                          <a:pt x="111" y="44"/>
                        </a:lnTo>
                        <a:lnTo>
                          <a:pt x="113" y="45"/>
                        </a:lnTo>
                        <a:lnTo>
                          <a:pt x="115" y="46"/>
                        </a:lnTo>
                        <a:lnTo>
                          <a:pt x="118" y="48"/>
                        </a:lnTo>
                        <a:lnTo>
                          <a:pt x="120" y="49"/>
                        </a:lnTo>
                        <a:lnTo>
                          <a:pt x="123" y="52"/>
                        </a:lnTo>
                        <a:lnTo>
                          <a:pt x="126" y="53"/>
                        </a:lnTo>
                        <a:lnTo>
                          <a:pt x="128" y="55"/>
                        </a:lnTo>
                        <a:lnTo>
                          <a:pt x="130" y="57"/>
                        </a:lnTo>
                        <a:lnTo>
                          <a:pt x="135" y="60"/>
                        </a:lnTo>
                        <a:lnTo>
                          <a:pt x="137" y="63"/>
                        </a:lnTo>
                        <a:lnTo>
                          <a:pt x="141" y="66"/>
                        </a:lnTo>
                        <a:lnTo>
                          <a:pt x="144" y="70"/>
                        </a:lnTo>
                        <a:lnTo>
                          <a:pt x="147" y="73"/>
                        </a:lnTo>
                        <a:lnTo>
                          <a:pt x="149" y="76"/>
                        </a:lnTo>
                        <a:lnTo>
                          <a:pt x="152" y="80"/>
                        </a:lnTo>
                        <a:lnTo>
                          <a:pt x="154" y="83"/>
                        </a:lnTo>
                        <a:lnTo>
                          <a:pt x="157" y="88"/>
                        </a:lnTo>
                        <a:lnTo>
                          <a:pt x="160" y="91"/>
                        </a:lnTo>
                        <a:lnTo>
                          <a:pt x="162" y="96"/>
                        </a:lnTo>
                        <a:lnTo>
                          <a:pt x="165" y="99"/>
                        </a:lnTo>
                        <a:lnTo>
                          <a:pt x="166" y="103"/>
                        </a:lnTo>
                        <a:lnTo>
                          <a:pt x="168" y="107"/>
                        </a:lnTo>
                        <a:lnTo>
                          <a:pt x="169" y="111"/>
                        </a:lnTo>
                        <a:lnTo>
                          <a:pt x="171" y="116"/>
                        </a:lnTo>
                        <a:lnTo>
                          <a:pt x="174" y="122"/>
                        </a:lnTo>
                        <a:lnTo>
                          <a:pt x="175" y="127"/>
                        </a:lnTo>
                        <a:lnTo>
                          <a:pt x="175" y="133"/>
                        </a:lnTo>
                        <a:lnTo>
                          <a:pt x="177" y="138"/>
                        </a:lnTo>
                        <a:lnTo>
                          <a:pt x="178" y="145"/>
                        </a:lnTo>
                        <a:lnTo>
                          <a:pt x="178" y="153"/>
                        </a:lnTo>
                        <a:lnTo>
                          <a:pt x="178" y="158"/>
                        </a:lnTo>
                        <a:lnTo>
                          <a:pt x="178" y="165"/>
                        </a:lnTo>
                        <a:lnTo>
                          <a:pt x="178" y="171"/>
                        </a:lnTo>
                        <a:lnTo>
                          <a:pt x="177" y="176"/>
                        </a:lnTo>
                        <a:lnTo>
                          <a:pt x="177" y="182"/>
                        </a:lnTo>
                        <a:lnTo>
                          <a:pt x="175" y="188"/>
                        </a:lnTo>
                        <a:lnTo>
                          <a:pt x="174" y="193"/>
                        </a:lnTo>
                        <a:lnTo>
                          <a:pt x="171" y="200"/>
                        </a:lnTo>
                        <a:lnTo>
                          <a:pt x="160" y="164"/>
                        </a:lnTo>
                        <a:lnTo>
                          <a:pt x="115" y="172"/>
                        </a:lnTo>
                        <a:lnTo>
                          <a:pt x="116" y="165"/>
                        </a:lnTo>
                        <a:lnTo>
                          <a:pt x="116" y="161"/>
                        </a:lnTo>
                        <a:lnTo>
                          <a:pt x="116" y="156"/>
                        </a:lnTo>
                        <a:lnTo>
                          <a:pt x="116" y="152"/>
                        </a:lnTo>
                        <a:lnTo>
                          <a:pt x="115" y="147"/>
                        </a:lnTo>
                        <a:lnTo>
                          <a:pt x="115" y="142"/>
                        </a:lnTo>
                        <a:lnTo>
                          <a:pt x="114" y="137"/>
                        </a:lnTo>
                        <a:lnTo>
                          <a:pt x="112" y="133"/>
                        </a:lnTo>
                        <a:lnTo>
                          <a:pt x="110" y="128"/>
                        </a:lnTo>
                        <a:lnTo>
                          <a:pt x="107" y="124"/>
                        </a:lnTo>
                        <a:lnTo>
                          <a:pt x="106" y="121"/>
                        </a:lnTo>
                        <a:lnTo>
                          <a:pt x="105" y="118"/>
                        </a:lnTo>
                        <a:lnTo>
                          <a:pt x="102" y="116"/>
                        </a:lnTo>
                        <a:lnTo>
                          <a:pt x="100" y="113"/>
                        </a:lnTo>
                        <a:lnTo>
                          <a:pt x="97" y="110"/>
                        </a:lnTo>
                        <a:lnTo>
                          <a:pt x="95" y="109"/>
                        </a:lnTo>
                        <a:lnTo>
                          <a:pt x="93" y="107"/>
                        </a:lnTo>
                        <a:lnTo>
                          <a:pt x="90" y="104"/>
                        </a:lnTo>
                        <a:lnTo>
                          <a:pt x="89" y="102"/>
                        </a:lnTo>
                        <a:lnTo>
                          <a:pt x="85" y="100"/>
                        </a:lnTo>
                        <a:lnTo>
                          <a:pt x="83" y="99"/>
                        </a:lnTo>
                        <a:lnTo>
                          <a:pt x="80" y="98"/>
                        </a:lnTo>
                        <a:lnTo>
                          <a:pt x="76" y="96"/>
                        </a:lnTo>
                        <a:lnTo>
                          <a:pt x="74" y="94"/>
                        </a:lnTo>
                        <a:lnTo>
                          <a:pt x="71" y="93"/>
                        </a:lnTo>
                        <a:lnTo>
                          <a:pt x="68" y="92"/>
                        </a:lnTo>
                        <a:lnTo>
                          <a:pt x="64" y="91"/>
                        </a:lnTo>
                        <a:lnTo>
                          <a:pt x="60" y="91"/>
                        </a:lnTo>
                        <a:lnTo>
                          <a:pt x="57" y="90"/>
                        </a:lnTo>
                        <a:lnTo>
                          <a:pt x="52" y="90"/>
                        </a:lnTo>
                        <a:lnTo>
                          <a:pt x="51" y="90"/>
                        </a:lnTo>
                        <a:lnTo>
                          <a:pt x="51" y="122"/>
                        </a:lnTo>
                        <a:lnTo>
                          <a:pt x="0" y="62"/>
                        </a:lnTo>
                        <a:lnTo>
                          <a:pt x="51" y="0"/>
                        </a:lnTo>
                        <a:lnTo>
                          <a:pt x="51" y="28"/>
                        </a:lnTo>
                        <a:lnTo>
                          <a:pt x="52" y="28"/>
                        </a:lnTo>
                        <a:lnTo>
                          <a:pt x="57" y="28"/>
                        </a:lnTo>
                        <a:lnTo>
                          <a:pt x="62" y="28"/>
                        </a:lnTo>
                        <a:lnTo>
                          <a:pt x="65" y="29"/>
                        </a:lnTo>
                        <a:lnTo>
                          <a:pt x="68" y="29"/>
                        </a:ln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71" name="Group 35"/>
                <p:cNvGrpSpPr>
                  <a:grpSpLocks noChangeAspect="1"/>
                </p:cNvGrpSpPr>
                <p:nvPr/>
              </p:nvGrpSpPr>
              <p:grpSpPr bwMode="auto">
                <a:xfrm>
                  <a:off x="2810" y="2371"/>
                  <a:ext cx="285" cy="294"/>
                  <a:chOff x="2810" y="2371"/>
                  <a:chExt cx="285" cy="294"/>
                </a:xfrm>
              </p:grpSpPr>
              <p:sp>
                <p:nvSpPr>
                  <p:cNvPr id="14372" name="Freeform 36"/>
                  <p:cNvSpPr>
                    <a:spLocks noChangeAspect="1"/>
                  </p:cNvSpPr>
                  <p:nvPr/>
                </p:nvSpPr>
                <p:spPr bwMode="auto">
                  <a:xfrm>
                    <a:off x="2908" y="2371"/>
                    <a:ext cx="180" cy="226"/>
                  </a:xfrm>
                  <a:custGeom>
                    <a:avLst/>
                    <a:gdLst>
                      <a:gd name="T0" fmla="*/ 71 w 180"/>
                      <a:gd name="T1" fmla="*/ 29 h 226"/>
                      <a:gd name="T2" fmla="*/ 78 w 180"/>
                      <a:gd name="T3" fmla="*/ 31 h 226"/>
                      <a:gd name="T4" fmla="*/ 82 w 180"/>
                      <a:gd name="T5" fmla="*/ 33 h 226"/>
                      <a:gd name="T6" fmla="*/ 88 w 180"/>
                      <a:gd name="T7" fmla="*/ 34 h 226"/>
                      <a:gd name="T8" fmla="*/ 94 w 180"/>
                      <a:gd name="T9" fmla="*/ 36 h 226"/>
                      <a:gd name="T10" fmla="*/ 99 w 180"/>
                      <a:gd name="T11" fmla="*/ 38 h 226"/>
                      <a:gd name="T12" fmla="*/ 105 w 180"/>
                      <a:gd name="T13" fmla="*/ 41 h 226"/>
                      <a:gd name="T14" fmla="*/ 111 w 180"/>
                      <a:gd name="T15" fmla="*/ 44 h 226"/>
                      <a:gd name="T16" fmla="*/ 116 w 180"/>
                      <a:gd name="T17" fmla="*/ 46 h 226"/>
                      <a:gd name="T18" fmla="*/ 120 w 180"/>
                      <a:gd name="T19" fmla="*/ 50 h 226"/>
                      <a:gd name="T20" fmla="*/ 127 w 180"/>
                      <a:gd name="T21" fmla="*/ 53 h 226"/>
                      <a:gd name="T22" fmla="*/ 131 w 180"/>
                      <a:gd name="T23" fmla="*/ 58 h 226"/>
                      <a:gd name="T24" fmla="*/ 138 w 180"/>
                      <a:gd name="T25" fmla="*/ 63 h 226"/>
                      <a:gd name="T26" fmla="*/ 145 w 180"/>
                      <a:gd name="T27" fmla="*/ 70 h 226"/>
                      <a:gd name="T28" fmla="*/ 150 w 180"/>
                      <a:gd name="T29" fmla="*/ 77 h 226"/>
                      <a:gd name="T30" fmla="*/ 155 w 180"/>
                      <a:gd name="T31" fmla="*/ 84 h 226"/>
                      <a:gd name="T32" fmla="*/ 161 w 180"/>
                      <a:gd name="T33" fmla="*/ 92 h 226"/>
                      <a:gd name="T34" fmla="*/ 166 w 180"/>
                      <a:gd name="T35" fmla="*/ 99 h 226"/>
                      <a:gd name="T36" fmla="*/ 169 w 180"/>
                      <a:gd name="T37" fmla="*/ 107 h 226"/>
                      <a:gd name="T38" fmla="*/ 172 w 180"/>
                      <a:gd name="T39" fmla="*/ 116 h 226"/>
                      <a:gd name="T40" fmla="*/ 176 w 180"/>
                      <a:gd name="T41" fmla="*/ 128 h 226"/>
                      <a:gd name="T42" fmla="*/ 178 w 180"/>
                      <a:gd name="T43" fmla="*/ 139 h 226"/>
                      <a:gd name="T44" fmla="*/ 179 w 180"/>
                      <a:gd name="T45" fmla="*/ 154 h 226"/>
                      <a:gd name="T46" fmla="*/ 179 w 180"/>
                      <a:gd name="T47" fmla="*/ 166 h 226"/>
                      <a:gd name="T48" fmla="*/ 178 w 180"/>
                      <a:gd name="T49" fmla="*/ 178 h 226"/>
                      <a:gd name="T50" fmla="*/ 176 w 180"/>
                      <a:gd name="T51" fmla="*/ 189 h 226"/>
                      <a:gd name="T52" fmla="*/ 172 w 180"/>
                      <a:gd name="T53" fmla="*/ 201 h 226"/>
                      <a:gd name="T54" fmla="*/ 168 w 180"/>
                      <a:gd name="T55" fmla="*/ 214 h 226"/>
                      <a:gd name="T56" fmla="*/ 161 w 180"/>
                      <a:gd name="T57" fmla="*/ 225 h 226"/>
                      <a:gd name="T58" fmla="*/ 111 w 180"/>
                      <a:gd name="T59" fmla="*/ 189 h 226"/>
                      <a:gd name="T60" fmla="*/ 115 w 180"/>
                      <a:gd name="T61" fmla="*/ 180 h 226"/>
                      <a:gd name="T62" fmla="*/ 117 w 180"/>
                      <a:gd name="T63" fmla="*/ 171 h 226"/>
                      <a:gd name="T64" fmla="*/ 117 w 180"/>
                      <a:gd name="T65" fmla="*/ 162 h 226"/>
                      <a:gd name="T66" fmla="*/ 117 w 180"/>
                      <a:gd name="T67" fmla="*/ 153 h 226"/>
                      <a:gd name="T68" fmla="*/ 116 w 180"/>
                      <a:gd name="T69" fmla="*/ 142 h 226"/>
                      <a:gd name="T70" fmla="*/ 112 w 180"/>
                      <a:gd name="T71" fmla="*/ 133 h 226"/>
                      <a:gd name="T72" fmla="*/ 108 w 180"/>
                      <a:gd name="T73" fmla="*/ 124 h 226"/>
                      <a:gd name="T74" fmla="*/ 105 w 180"/>
                      <a:gd name="T75" fmla="*/ 119 h 226"/>
                      <a:gd name="T76" fmla="*/ 101 w 180"/>
                      <a:gd name="T77" fmla="*/ 114 h 226"/>
                      <a:gd name="T78" fmla="*/ 95 w 180"/>
                      <a:gd name="T79" fmla="*/ 110 h 226"/>
                      <a:gd name="T80" fmla="*/ 91 w 180"/>
                      <a:gd name="T81" fmla="*/ 105 h 226"/>
                      <a:gd name="T82" fmla="*/ 86 w 180"/>
                      <a:gd name="T83" fmla="*/ 101 h 226"/>
                      <a:gd name="T84" fmla="*/ 80 w 180"/>
                      <a:gd name="T85" fmla="*/ 98 h 226"/>
                      <a:gd name="T86" fmla="*/ 74 w 180"/>
                      <a:gd name="T87" fmla="*/ 95 h 226"/>
                      <a:gd name="T88" fmla="*/ 69 w 180"/>
                      <a:gd name="T89" fmla="*/ 93 h 226"/>
                      <a:gd name="T90" fmla="*/ 61 w 180"/>
                      <a:gd name="T91" fmla="*/ 92 h 226"/>
                      <a:gd name="T92" fmla="*/ 53 w 180"/>
                      <a:gd name="T93" fmla="*/ 90 h 226"/>
                      <a:gd name="T94" fmla="*/ 51 w 180"/>
                      <a:gd name="T95" fmla="*/ 123 h 226"/>
                      <a:gd name="T96" fmla="*/ 51 w 180"/>
                      <a:gd name="T97" fmla="*/ 0 h 226"/>
                      <a:gd name="T98" fmla="*/ 53 w 180"/>
                      <a:gd name="T99" fmla="*/ 28 h 226"/>
                      <a:gd name="T100" fmla="*/ 62 w 180"/>
                      <a:gd name="T101" fmla="*/ 28 h 226"/>
                      <a:gd name="T102" fmla="*/ 69 w 180"/>
                      <a:gd name="T103" fmla="*/ 29 h 2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80" h="226">
                        <a:moveTo>
                          <a:pt x="69" y="29"/>
                        </a:moveTo>
                        <a:lnTo>
                          <a:pt x="71" y="29"/>
                        </a:lnTo>
                        <a:lnTo>
                          <a:pt x="74" y="31"/>
                        </a:lnTo>
                        <a:lnTo>
                          <a:pt x="78" y="31"/>
                        </a:lnTo>
                        <a:lnTo>
                          <a:pt x="80" y="32"/>
                        </a:lnTo>
                        <a:lnTo>
                          <a:pt x="82" y="33"/>
                        </a:lnTo>
                        <a:lnTo>
                          <a:pt x="86" y="33"/>
                        </a:lnTo>
                        <a:lnTo>
                          <a:pt x="88" y="34"/>
                        </a:lnTo>
                        <a:lnTo>
                          <a:pt x="90" y="35"/>
                        </a:lnTo>
                        <a:lnTo>
                          <a:pt x="94" y="36"/>
                        </a:lnTo>
                        <a:lnTo>
                          <a:pt x="97" y="37"/>
                        </a:lnTo>
                        <a:lnTo>
                          <a:pt x="99" y="38"/>
                        </a:lnTo>
                        <a:lnTo>
                          <a:pt x="102" y="40"/>
                        </a:lnTo>
                        <a:lnTo>
                          <a:pt x="105" y="41"/>
                        </a:lnTo>
                        <a:lnTo>
                          <a:pt x="108" y="42"/>
                        </a:lnTo>
                        <a:lnTo>
                          <a:pt x="111" y="44"/>
                        </a:lnTo>
                        <a:lnTo>
                          <a:pt x="114" y="45"/>
                        </a:lnTo>
                        <a:lnTo>
                          <a:pt x="116" y="46"/>
                        </a:lnTo>
                        <a:lnTo>
                          <a:pt x="119" y="49"/>
                        </a:lnTo>
                        <a:lnTo>
                          <a:pt x="120" y="50"/>
                        </a:lnTo>
                        <a:lnTo>
                          <a:pt x="124" y="52"/>
                        </a:lnTo>
                        <a:lnTo>
                          <a:pt x="127" y="53"/>
                        </a:lnTo>
                        <a:lnTo>
                          <a:pt x="128" y="55"/>
                        </a:lnTo>
                        <a:lnTo>
                          <a:pt x="131" y="58"/>
                        </a:lnTo>
                        <a:lnTo>
                          <a:pt x="135" y="60"/>
                        </a:lnTo>
                        <a:lnTo>
                          <a:pt x="138" y="63"/>
                        </a:lnTo>
                        <a:lnTo>
                          <a:pt x="142" y="67"/>
                        </a:lnTo>
                        <a:lnTo>
                          <a:pt x="145" y="70"/>
                        </a:lnTo>
                        <a:lnTo>
                          <a:pt x="148" y="73"/>
                        </a:lnTo>
                        <a:lnTo>
                          <a:pt x="150" y="77"/>
                        </a:lnTo>
                        <a:lnTo>
                          <a:pt x="153" y="80"/>
                        </a:lnTo>
                        <a:lnTo>
                          <a:pt x="155" y="84"/>
                        </a:lnTo>
                        <a:lnTo>
                          <a:pt x="158" y="88"/>
                        </a:lnTo>
                        <a:lnTo>
                          <a:pt x="161" y="92"/>
                        </a:lnTo>
                        <a:lnTo>
                          <a:pt x="163" y="96"/>
                        </a:lnTo>
                        <a:lnTo>
                          <a:pt x="166" y="99"/>
                        </a:lnTo>
                        <a:lnTo>
                          <a:pt x="167" y="104"/>
                        </a:lnTo>
                        <a:lnTo>
                          <a:pt x="169" y="107"/>
                        </a:lnTo>
                        <a:lnTo>
                          <a:pt x="170" y="112"/>
                        </a:lnTo>
                        <a:lnTo>
                          <a:pt x="172" y="116"/>
                        </a:lnTo>
                        <a:lnTo>
                          <a:pt x="175" y="123"/>
                        </a:lnTo>
                        <a:lnTo>
                          <a:pt x="176" y="128"/>
                        </a:lnTo>
                        <a:lnTo>
                          <a:pt x="176" y="133"/>
                        </a:lnTo>
                        <a:lnTo>
                          <a:pt x="178" y="139"/>
                        </a:lnTo>
                        <a:lnTo>
                          <a:pt x="179" y="146"/>
                        </a:lnTo>
                        <a:lnTo>
                          <a:pt x="179" y="154"/>
                        </a:lnTo>
                        <a:lnTo>
                          <a:pt x="179" y="159"/>
                        </a:lnTo>
                        <a:lnTo>
                          <a:pt x="179" y="166"/>
                        </a:lnTo>
                        <a:lnTo>
                          <a:pt x="179" y="172"/>
                        </a:lnTo>
                        <a:lnTo>
                          <a:pt x="178" y="178"/>
                        </a:lnTo>
                        <a:lnTo>
                          <a:pt x="178" y="183"/>
                        </a:lnTo>
                        <a:lnTo>
                          <a:pt x="176" y="189"/>
                        </a:lnTo>
                        <a:lnTo>
                          <a:pt x="175" y="194"/>
                        </a:lnTo>
                        <a:lnTo>
                          <a:pt x="172" y="201"/>
                        </a:lnTo>
                        <a:lnTo>
                          <a:pt x="170" y="207"/>
                        </a:lnTo>
                        <a:lnTo>
                          <a:pt x="168" y="214"/>
                        </a:lnTo>
                        <a:lnTo>
                          <a:pt x="165" y="219"/>
                        </a:lnTo>
                        <a:lnTo>
                          <a:pt x="161" y="225"/>
                        </a:lnTo>
                        <a:lnTo>
                          <a:pt x="108" y="194"/>
                        </a:lnTo>
                        <a:lnTo>
                          <a:pt x="111" y="189"/>
                        </a:lnTo>
                        <a:lnTo>
                          <a:pt x="114" y="184"/>
                        </a:lnTo>
                        <a:lnTo>
                          <a:pt x="115" y="180"/>
                        </a:lnTo>
                        <a:lnTo>
                          <a:pt x="116" y="174"/>
                        </a:lnTo>
                        <a:lnTo>
                          <a:pt x="117" y="171"/>
                        </a:lnTo>
                        <a:lnTo>
                          <a:pt x="117" y="166"/>
                        </a:lnTo>
                        <a:lnTo>
                          <a:pt x="117" y="162"/>
                        </a:lnTo>
                        <a:lnTo>
                          <a:pt x="117" y="158"/>
                        </a:lnTo>
                        <a:lnTo>
                          <a:pt x="117" y="153"/>
                        </a:lnTo>
                        <a:lnTo>
                          <a:pt x="116" y="148"/>
                        </a:lnTo>
                        <a:lnTo>
                          <a:pt x="116" y="142"/>
                        </a:lnTo>
                        <a:lnTo>
                          <a:pt x="115" y="138"/>
                        </a:lnTo>
                        <a:lnTo>
                          <a:pt x="112" y="133"/>
                        </a:lnTo>
                        <a:lnTo>
                          <a:pt x="110" y="129"/>
                        </a:lnTo>
                        <a:lnTo>
                          <a:pt x="108" y="124"/>
                        </a:lnTo>
                        <a:lnTo>
                          <a:pt x="107" y="122"/>
                        </a:lnTo>
                        <a:lnTo>
                          <a:pt x="105" y="119"/>
                        </a:lnTo>
                        <a:lnTo>
                          <a:pt x="102" y="116"/>
                        </a:lnTo>
                        <a:lnTo>
                          <a:pt x="101" y="114"/>
                        </a:lnTo>
                        <a:lnTo>
                          <a:pt x="98" y="111"/>
                        </a:lnTo>
                        <a:lnTo>
                          <a:pt x="95" y="110"/>
                        </a:lnTo>
                        <a:lnTo>
                          <a:pt x="94" y="107"/>
                        </a:lnTo>
                        <a:lnTo>
                          <a:pt x="91" y="105"/>
                        </a:lnTo>
                        <a:lnTo>
                          <a:pt x="89" y="103"/>
                        </a:lnTo>
                        <a:lnTo>
                          <a:pt x="86" y="101"/>
                        </a:lnTo>
                        <a:lnTo>
                          <a:pt x="84" y="99"/>
                        </a:lnTo>
                        <a:lnTo>
                          <a:pt x="80" y="98"/>
                        </a:lnTo>
                        <a:lnTo>
                          <a:pt x="77" y="96"/>
                        </a:lnTo>
                        <a:lnTo>
                          <a:pt x="74" y="95"/>
                        </a:lnTo>
                        <a:lnTo>
                          <a:pt x="71" y="94"/>
                        </a:lnTo>
                        <a:lnTo>
                          <a:pt x="69" y="93"/>
                        </a:lnTo>
                        <a:lnTo>
                          <a:pt x="64" y="92"/>
                        </a:lnTo>
                        <a:lnTo>
                          <a:pt x="61" y="92"/>
                        </a:lnTo>
                        <a:lnTo>
                          <a:pt x="57" y="90"/>
                        </a:lnTo>
                        <a:lnTo>
                          <a:pt x="53" y="90"/>
                        </a:lnTo>
                        <a:lnTo>
                          <a:pt x="51" y="90"/>
                        </a:lnTo>
                        <a:lnTo>
                          <a:pt x="51" y="123"/>
                        </a:lnTo>
                        <a:lnTo>
                          <a:pt x="0" y="62"/>
                        </a:lnTo>
                        <a:lnTo>
                          <a:pt x="51" y="0"/>
                        </a:lnTo>
                        <a:lnTo>
                          <a:pt x="51" y="28"/>
                        </a:lnTo>
                        <a:lnTo>
                          <a:pt x="53" y="28"/>
                        </a:lnTo>
                        <a:lnTo>
                          <a:pt x="57" y="28"/>
                        </a:lnTo>
                        <a:lnTo>
                          <a:pt x="62" y="28"/>
                        </a:lnTo>
                        <a:lnTo>
                          <a:pt x="65" y="29"/>
                        </a:lnTo>
                        <a:lnTo>
                          <a:pt x="69" y="29"/>
                        </a:ln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73" name="Freeform 37"/>
                  <p:cNvSpPr>
                    <a:spLocks noChangeAspect="1"/>
                  </p:cNvSpPr>
                  <p:nvPr/>
                </p:nvSpPr>
                <p:spPr bwMode="auto">
                  <a:xfrm>
                    <a:off x="2853" y="2543"/>
                    <a:ext cx="242" cy="122"/>
                  </a:xfrm>
                  <a:custGeom>
                    <a:avLst/>
                    <a:gdLst>
                      <a:gd name="T0" fmla="*/ 124 w 242"/>
                      <a:gd name="T1" fmla="*/ 119 h 122"/>
                      <a:gd name="T2" fmla="*/ 130 w 242"/>
                      <a:gd name="T3" fmla="*/ 118 h 122"/>
                      <a:gd name="T4" fmla="*/ 136 w 242"/>
                      <a:gd name="T5" fmla="*/ 117 h 122"/>
                      <a:gd name="T6" fmla="*/ 141 w 242"/>
                      <a:gd name="T7" fmla="*/ 114 h 122"/>
                      <a:gd name="T8" fmla="*/ 146 w 242"/>
                      <a:gd name="T9" fmla="*/ 113 h 122"/>
                      <a:gd name="T10" fmla="*/ 153 w 242"/>
                      <a:gd name="T11" fmla="*/ 110 h 122"/>
                      <a:gd name="T12" fmla="*/ 159 w 242"/>
                      <a:gd name="T13" fmla="*/ 108 h 122"/>
                      <a:gd name="T14" fmla="*/ 165 w 242"/>
                      <a:gd name="T15" fmla="*/ 106 h 122"/>
                      <a:gd name="T16" fmla="*/ 169 w 242"/>
                      <a:gd name="T17" fmla="*/ 102 h 122"/>
                      <a:gd name="T18" fmla="*/ 175 w 242"/>
                      <a:gd name="T19" fmla="*/ 99 h 122"/>
                      <a:gd name="T20" fmla="*/ 180 w 242"/>
                      <a:gd name="T21" fmla="*/ 96 h 122"/>
                      <a:gd name="T22" fmla="*/ 184 w 242"/>
                      <a:gd name="T23" fmla="*/ 93 h 122"/>
                      <a:gd name="T24" fmla="*/ 192 w 242"/>
                      <a:gd name="T25" fmla="*/ 86 h 122"/>
                      <a:gd name="T26" fmla="*/ 198 w 242"/>
                      <a:gd name="T27" fmla="*/ 80 h 122"/>
                      <a:gd name="T28" fmla="*/ 205 w 242"/>
                      <a:gd name="T29" fmla="*/ 74 h 122"/>
                      <a:gd name="T30" fmla="*/ 210 w 242"/>
                      <a:gd name="T31" fmla="*/ 66 h 122"/>
                      <a:gd name="T32" fmla="*/ 214 w 242"/>
                      <a:gd name="T33" fmla="*/ 59 h 122"/>
                      <a:gd name="T34" fmla="*/ 216 w 242"/>
                      <a:gd name="T35" fmla="*/ 0 h 122"/>
                      <a:gd name="T36" fmla="*/ 161 w 242"/>
                      <a:gd name="T37" fmla="*/ 29 h 122"/>
                      <a:gd name="T38" fmla="*/ 157 w 242"/>
                      <a:gd name="T39" fmla="*/ 35 h 122"/>
                      <a:gd name="T40" fmla="*/ 151 w 242"/>
                      <a:gd name="T41" fmla="*/ 40 h 122"/>
                      <a:gd name="T42" fmla="*/ 148 w 242"/>
                      <a:gd name="T43" fmla="*/ 45 h 122"/>
                      <a:gd name="T44" fmla="*/ 141 w 242"/>
                      <a:gd name="T45" fmla="*/ 48 h 122"/>
                      <a:gd name="T46" fmla="*/ 136 w 242"/>
                      <a:gd name="T47" fmla="*/ 52 h 122"/>
                      <a:gd name="T48" fmla="*/ 130 w 242"/>
                      <a:gd name="T49" fmla="*/ 56 h 122"/>
                      <a:gd name="T50" fmla="*/ 125 w 242"/>
                      <a:gd name="T51" fmla="*/ 57 h 122"/>
                      <a:gd name="T52" fmla="*/ 117 w 242"/>
                      <a:gd name="T53" fmla="*/ 59 h 122"/>
                      <a:gd name="T54" fmla="*/ 109 w 242"/>
                      <a:gd name="T55" fmla="*/ 60 h 122"/>
                      <a:gd name="T56" fmla="*/ 96 w 242"/>
                      <a:gd name="T57" fmla="*/ 60 h 122"/>
                      <a:gd name="T58" fmla="*/ 85 w 242"/>
                      <a:gd name="T59" fmla="*/ 59 h 122"/>
                      <a:gd name="T60" fmla="*/ 73 w 242"/>
                      <a:gd name="T61" fmla="*/ 55 h 122"/>
                      <a:gd name="T62" fmla="*/ 63 w 242"/>
                      <a:gd name="T63" fmla="*/ 49 h 122"/>
                      <a:gd name="T64" fmla="*/ 0 w 242"/>
                      <a:gd name="T65" fmla="*/ 76 h 122"/>
                      <a:gd name="T66" fmla="*/ 5 w 242"/>
                      <a:gd name="T67" fmla="*/ 82 h 122"/>
                      <a:gd name="T68" fmla="*/ 12 w 242"/>
                      <a:gd name="T69" fmla="*/ 87 h 122"/>
                      <a:gd name="T70" fmla="*/ 17 w 242"/>
                      <a:gd name="T71" fmla="*/ 92 h 122"/>
                      <a:gd name="T72" fmla="*/ 24 w 242"/>
                      <a:gd name="T73" fmla="*/ 96 h 122"/>
                      <a:gd name="T74" fmla="*/ 31 w 242"/>
                      <a:gd name="T75" fmla="*/ 100 h 122"/>
                      <a:gd name="T76" fmla="*/ 36 w 242"/>
                      <a:gd name="T77" fmla="*/ 105 h 122"/>
                      <a:gd name="T78" fmla="*/ 44 w 242"/>
                      <a:gd name="T79" fmla="*/ 108 h 122"/>
                      <a:gd name="T80" fmla="*/ 52 w 242"/>
                      <a:gd name="T81" fmla="*/ 111 h 122"/>
                      <a:gd name="T82" fmla="*/ 60 w 242"/>
                      <a:gd name="T83" fmla="*/ 113 h 122"/>
                      <a:gd name="T84" fmla="*/ 66 w 242"/>
                      <a:gd name="T85" fmla="*/ 116 h 122"/>
                      <a:gd name="T86" fmla="*/ 73 w 242"/>
                      <a:gd name="T87" fmla="*/ 118 h 122"/>
                      <a:gd name="T88" fmla="*/ 81 w 242"/>
                      <a:gd name="T89" fmla="*/ 119 h 122"/>
                      <a:gd name="T90" fmla="*/ 90 w 242"/>
                      <a:gd name="T91" fmla="*/ 120 h 122"/>
                      <a:gd name="T92" fmla="*/ 98 w 242"/>
                      <a:gd name="T93" fmla="*/ 121 h 122"/>
                      <a:gd name="T94" fmla="*/ 106 w 242"/>
                      <a:gd name="T95" fmla="*/ 120 h 122"/>
                      <a:gd name="T96" fmla="*/ 114 w 242"/>
                      <a:gd name="T97" fmla="*/ 120 h 122"/>
                      <a:gd name="T98" fmla="*/ 121 w 242"/>
                      <a:gd name="T99" fmla="*/ 119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42" h="122">
                        <a:moveTo>
                          <a:pt x="121" y="119"/>
                        </a:moveTo>
                        <a:lnTo>
                          <a:pt x="124" y="119"/>
                        </a:lnTo>
                        <a:lnTo>
                          <a:pt x="127" y="118"/>
                        </a:lnTo>
                        <a:lnTo>
                          <a:pt x="130" y="118"/>
                        </a:lnTo>
                        <a:lnTo>
                          <a:pt x="133" y="117"/>
                        </a:lnTo>
                        <a:lnTo>
                          <a:pt x="136" y="117"/>
                        </a:lnTo>
                        <a:lnTo>
                          <a:pt x="138" y="116"/>
                        </a:lnTo>
                        <a:lnTo>
                          <a:pt x="141" y="114"/>
                        </a:lnTo>
                        <a:lnTo>
                          <a:pt x="144" y="114"/>
                        </a:lnTo>
                        <a:lnTo>
                          <a:pt x="146" y="113"/>
                        </a:lnTo>
                        <a:lnTo>
                          <a:pt x="149" y="112"/>
                        </a:lnTo>
                        <a:lnTo>
                          <a:pt x="153" y="110"/>
                        </a:lnTo>
                        <a:lnTo>
                          <a:pt x="156" y="109"/>
                        </a:lnTo>
                        <a:lnTo>
                          <a:pt x="159" y="108"/>
                        </a:lnTo>
                        <a:lnTo>
                          <a:pt x="162" y="107"/>
                        </a:lnTo>
                        <a:lnTo>
                          <a:pt x="165" y="106"/>
                        </a:lnTo>
                        <a:lnTo>
                          <a:pt x="167" y="104"/>
                        </a:lnTo>
                        <a:lnTo>
                          <a:pt x="169" y="102"/>
                        </a:lnTo>
                        <a:lnTo>
                          <a:pt x="172" y="101"/>
                        </a:lnTo>
                        <a:lnTo>
                          <a:pt x="175" y="99"/>
                        </a:lnTo>
                        <a:lnTo>
                          <a:pt x="177" y="98"/>
                        </a:lnTo>
                        <a:lnTo>
                          <a:pt x="180" y="96"/>
                        </a:lnTo>
                        <a:lnTo>
                          <a:pt x="182" y="94"/>
                        </a:lnTo>
                        <a:lnTo>
                          <a:pt x="184" y="93"/>
                        </a:lnTo>
                        <a:lnTo>
                          <a:pt x="189" y="89"/>
                        </a:lnTo>
                        <a:lnTo>
                          <a:pt x="192" y="86"/>
                        </a:lnTo>
                        <a:lnTo>
                          <a:pt x="196" y="83"/>
                        </a:lnTo>
                        <a:lnTo>
                          <a:pt x="198" y="80"/>
                        </a:lnTo>
                        <a:lnTo>
                          <a:pt x="201" y="76"/>
                        </a:lnTo>
                        <a:lnTo>
                          <a:pt x="205" y="74"/>
                        </a:lnTo>
                        <a:lnTo>
                          <a:pt x="206" y="70"/>
                        </a:lnTo>
                        <a:lnTo>
                          <a:pt x="210" y="66"/>
                        </a:lnTo>
                        <a:lnTo>
                          <a:pt x="213" y="63"/>
                        </a:lnTo>
                        <a:lnTo>
                          <a:pt x="214" y="59"/>
                        </a:lnTo>
                        <a:lnTo>
                          <a:pt x="241" y="73"/>
                        </a:lnTo>
                        <a:lnTo>
                          <a:pt x="216" y="0"/>
                        </a:lnTo>
                        <a:lnTo>
                          <a:pt x="133" y="14"/>
                        </a:lnTo>
                        <a:lnTo>
                          <a:pt x="161" y="29"/>
                        </a:lnTo>
                        <a:lnTo>
                          <a:pt x="159" y="32"/>
                        </a:lnTo>
                        <a:lnTo>
                          <a:pt x="157" y="35"/>
                        </a:lnTo>
                        <a:lnTo>
                          <a:pt x="154" y="37"/>
                        </a:lnTo>
                        <a:lnTo>
                          <a:pt x="151" y="40"/>
                        </a:lnTo>
                        <a:lnTo>
                          <a:pt x="149" y="43"/>
                        </a:lnTo>
                        <a:lnTo>
                          <a:pt x="148" y="45"/>
                        </a:lnTo>
                        <a:lnTo>
                          <a:pt x="145" y="46"/>
                        </a:lnTo>
                        <a:lnTo>
                          <a:pt x="141" y="48"/>
                        </a:lnTo>
                        <a:lnTo>
                          <a:pt x="138" y="50"/>
                        </a:lnTo>
                        <a:lnTo>
                          <a:pt x="136" y="52"/>
                        </a:lnTo>
                        <a:lnTo>
                          <a:pt x="133" y="53"/>
                        </a:lnTo>
                        <a:lnTo>
                          <a:pt x="130" y="56"/>
                        </a:lnTo>
                        <a:lnTo>
                          <a:pt x="127" y="57"/>
                        </a:lnTo>
                        <a:lnTo>
                          <a:pt x="125" y="57"/>
                        </a:lnTo>
                        <a:lnTo>
                          <a:pt x="121" y="58"/>
                        </a:lnTo>
                        <a:lnTo>
                          <a:pt x="117" y="59"/>
                        </a:lnTo>
                        <a:lnTo>
                          <a:pt x="113" y="60"/>
                        </a:lnTo>
                        <a:lnTo>
                          <a:pt x="109" y="60"/>
                        </a:lnTo>
                        <a:lnTo>
                          <a:pt x="104" y="60"/>
                        </a:lnTo>
                        <a:lnTo>
                          <a:pt x="96" y="60"/>
                        </a:lnTo>
                        <a:lnTo>
                          <a:pt x="90" y="60"/>
                        </a:lnTo>
                        <a:lnTo>
                          <a:pt x="85" y="59"/>
                        </a:lnTo>
                        <a:lnTo>
                          <a:pt x="79" y="57"/>
                        </a:lnTo>
                        <a:lnTo>
                          <a:pt x="73" y="55"/>
                        </a:lnTo>
                        <a:lnTo>
                          <a:pt x="68" y="52"/>
                        </a:lnTo>
                        <a:lnTo>
                          <a:pt x="63" y="49"/>
                        </a:lnTo>
                        <a:lnTo>
                          <a:pt x="57" y="45"/>
                        </a:lnTo>
                        <a:lnTo>
                          <a:pt x="0" y="76"/>
                        </a:lnTo>
                        <a:lnTo>
                          <a:pt x="3" y="78"/>
                        </a:lnTo>
                        <a:lnTo>
                          <a:pt x="5" y="82"/>
                        </a:lnTo>
                        <a:lnTo>
                          <a:pt x="9" y="84"/>
                        </a:lnTo>
                        <a:lnTo>
                          <a:pt x="12" y="87"/>
                        </a:lnTo>
                        <a:lnTo>
                          <a:pt x="13" y="89"/>
                        </a:lnTo>
                        <a:lnTo>
                          <a:pt x="17" y="92"/>
                        </a:lnTo>
                        <a:lnTo>
                          <a:pt x="20" y="94"/>
                        </a:lnTo>
                        <a:lnTo>
                          <a:pt x="24" y="96"/>
                        </a:lnTo>
                        <a:lnTo>
                          <a:pt x="28" y="98"/>
                        </a:lnTo>
                        <a:lnTo>
                          <a:pt x="31" y="100"/>
                        </a:lnTo>
                        <a:lnTo>
                          <a:pt x="35" y="102"/>
                        </a:lnTo>
                        <a:lnTo>
                          <a:pt x="36" y="105"/>
                        </a:lnTo>
                        <a:lnTo>
                          <a:pt x="40" y="106"/>
                        </a:lnTo>
                        <a:lnTo>
                          <a:pt x="44" y="108"/>
                        </a:lnTo>
                        <a:lnTo>
                          <a:pt x="47" y="109"/>
                        </a:lnTo>
                        <a:lnTo>
                          <a:pt x="52" y="111"/>
                        </a:lnTo>
                        <a:lnTo>
                          <a:pt x="56" y="112"/>
                        </a:lnTo>
                        <a:lnTo>
                          <a:pt x="60" y="113"/>
                        </a:lnTo>
                        <a:lnTo>
                          <a:pt x="61" y="114"/>
                        </a:lnTo>
                        <a:lnTo>
                          <a:pt x="66" y="116"/>
                        </a:lnTo>
                        <a:lnTo>
                          <a:pt x="69" y="117"/>
                        </a:lnTo>
                        <a:lnTo>
                          <a:pt x="73" y="118"/>
                        </a:lnTo>
                        <a:lnTo>
                          <a:pt x="77" y="119"/>
                        </a:lnTo>
                        <a:lnTo>
                          <a:pt x="81" y="119"/>
                        </a:lnTo>
                        <a:lnTo>
                          <a:pt x="85" y="120"/>
                        </a:lnTo>
                        <a:lnTo>
                          <a:pt x="90" y="120"/>
                        </a:lnTo>
                        <a:lnTo>
                          <a:pt x="93" y="120"/>
                        </a:lnTo>
                        <a:lnTo>
                          <a:pt x="98" y="121"/>
                        </a:lnTo>
                        <a:lnTo>
                          <a:pt x="103" y="121"/>
                        </a:lnTo>
                        <a:lnTo>
                          <a:pt x="106" y="120"/>
                        </a:lnTo>
                        <a:lnTo>
                          <a:pt x="109" y="120"/>
                        </a:lnTo>
                        <a:lnTo>
                          <a:pt x="114" y="120"/>
                        </a:lnTo>
                        <a:lnTo>
                          <a:pt x="117" y="120"/>
                        </a:lnTo>
                        <a:lnTo>
                          <a:pt x="121" y="119"/>
                        </a:lnTo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74" name="Freeform 38"/>
                  <p:cNvSpPr>
                    <a:spLocks noChangeAspect="1"/>
                  </p:cNvSpPr>
                  <p:nvPr/>
                </p:nvSpPr>
                <p:spPr bwMode="auto">
                  <a:xfrm>
                    <a:off x="2810" y="2402"/>
                    <a:ext cx="118" cy="223"/>
                  </a:xfrm>
                  <a:custGeom>
                    <a:avLst/>
                    <a:gdLst>
                      <a:gd name="T0" fmla="*/ 115 w 118"/>
                      <a:gd name="T1" fmla="*/ 1 h 223"/>
                      <a:gd name="T2" fmla="*/ 108 w 118"/>
                      <a:gd name="T3" fmla="*/ 2 h 223"/>
                      <a:gd name="T4" fmla="*/ 103 w 118"/>
                      <a:gd name="T5" fmla="*/ 3 h 223"/>
                      <a:gd name="T6" fmla="*/ 98 w 118"/>
                      <a:gd name="T7" fmla="*/ 5 h 223"/>
                      <a:gd name="T8" fmla="*/ 93 w 118"/>
                      <a:gd name="T9" fmla="*/ 7 h 223"/>
                      <a:gd name="T10" fmla="*/ 88 w 118"/>
                      <a:gd name="T11" fmla="*/ 9 h 223"/>
                      <a:gd name="T12" fmla="*/ 81 w 118"/>
                      <a:gd name="T13" fmla="*/ 12 h 223"/>
                      <a:gd name="T14" fmla="*/ 75 w 118"/>
                      <a:gd name="T15" fmla="*/ 15 h 223"/>
                      <a:gd name="T16" fmla="*/ 71 w 118"/>
                      <a:gd name="T17" fmla="*/ 18 h 223"/>
                      <a:gd name="T18" fmla="*/ 67 w 118"/>
                      <a:gd name="T19" fmla="*/ 21 h 223"/>
                      <a:gd name="T20" fmla="*/ 61 w 118"/>
                      <a:gd name="T21" fmla="*/ 25 h 223"/>
                      <a:gd name="T22" fmla="*/ 57 w 118"/>
                      <a:gd name="T23" fmla="*/ 28 h 223"/>
                      <a:gd name="T24" fmla="*/ 50 w 118"/>
                      <a:gd name="T25" fmla="*/ 35 h 223"/>
                      <a:gd name="T26" fmla="*/ 43 w 118"/>
                      <a:gd name="T27" fmla="*/ 42 h 223"/>
                      <a:gd name="T28" fmla="*/ 37 w 118"/>
                      <a:gd name="T29" fmla="*/ 47 h 223"/>
                      <a:gd name="T30" fmla="*/ 33 w 118"/>
                      <a:gd name="T31" fmla="*/ 55 h 223"/>
                      <a:gd name="T32" fmla="*/ 28 w 118"/>
                      <a:gd name="T33" fmla="*/ 63 h 223"/>
                      <a:gd name="T34" fmla="*/ 23 w 118"/>
                      <a:gd name="T35" fmla="*/ 70 h 223"/>
                      <a:gd name="T36" fmla="*/ 20 w 118"/>
                      <a:gd name="T37" fmla="*/ 79 h 223"/>
                      <a:gd name="T38" fmla="*/ 17 w 118"/>
                      <a:gd name="T39" fmla="*/ 88 h 223"/>
                      <a:gd name="T40" fmla="*/ 13 w 118"/>
                      <a:gd name="T41" fmla="*/ 99 h 223"/>
                      <a:gd name="T42" fmla="*/ 11 w 118"/>
                      <a:gd name="T43" fmla="*/ 110 h 223"/>
                      <a:gd name="T44" fmla="*/ 10 w 118"/>
                      <a:gd name="T45" fmla="*/ 124 h 223"/>
                      <a:gd name="T46" fmla="*/ 10 w 118"/>
                      <a:gd name="T47" fmla="*/ 136 h 223"/>
                      <a:gd name="T48" fmla="*/ 11 w 118"/>
                      <a:gd name="T49" fmla="*/ 148 h 223"/>
                      <a:gd name="T50" fmla="*/ 12 w 118"/>
                      <a:gd name="T51" fmla="*/ 159 h 223"/>
                      <a:gd name="T52" fmla="*/ 17 w 118"/>
                      <a:gd name="T53" fmla="*/ 172 h 223"/>
                      <a:gd name="T54" fmla="*/ 20 w 118"/>
                      <a:gd name="T55" fmla="*/ 184 h 223"/>
                      <a:gd name="T56" fmla="*/ 27 w 118"/>
                      <a:gd name="T57" fmla="*/ 195 h 223"/>
                      <a:gd name="T58" fmla="*/ 80 w 118"/>
                      <a:gd name="T59" fmla="*/ 222 h 223"/>
                      <a:gd name="T60" fmla="*/ 79 w 118"/>
                      <a:gd name="T61" fmla="*/ 163 h 223"/>
                      <a:gd name="T62" fmla="*/ 75 w 118"/>
                      <a:gd name="T63" fmla="*/ 154 h 223"/>
                      <a:gd name="T64" fmla="*/ 71 w 118"/>
                      <a:gd name="T65" fmla="*/ 145 h 223"/>
                      <a:gd name="T66" fmla="*/ 70 w 118"/>
                      <a:gd name="T67" fmla="*/ 137 h 223"/>
                      <a:gd name="T68" fmla="*/ 70 w 118"/>
                      <a:gd name="T69" fmla="*/ 128 h 223"/>
                      <a:gd name="T70" fmla="*/ 70 w 118"/>
                      <a:gd name="T71" fmla="*/ 118 h 223"/>
                      <a:gd name="T72" fmla="*/ 72 w 118"/>
                      <a:gd name="T73" fmla="*/ 109 h 223"/>
                      <a:gd name="T74" fmla="*/ 75 w 118"/>
                      <a:gd name="T75" fmla="*/ 100 h 223"/>
                      <a:gd name="T76" fmla="*/ 80 w 118"/>
                      <a:gd name="T77" fmla="*/ 92 h 223"/>
                      <a:gd name="T78" fmla="*/ 84 w 118"/>
                      <a:gd name="T79" fmla="*/ 88 h 223"/>
                      <a:gd name="T80" fmla="*/ 89 w 118"/>
                      <a:gd name="T81" fmla="*/ 82 h 223"/>
                      <a:gd name="T82" fmla="*/ 92 w 118"/>
                      <a:gd name="T83" fmla="*/ 78 h 223"/>
                      <a:gd name="T84" fmla="*/ 98 w 118"/>
                      <a:gd name="T85" fmla="*/ 74 h 223"/>
                      <a:gd name="T86" fmla="*/ 103 w 118"/>
                      <a:gd name="T87" fmla="*/ 70 h 223"/>
                      <a:gd name="T88" fmla="*/ 108 w 118"/>
                      <a:gd name="T89" fmla="*/ 66 h 223"/>
                      <a:gd name="T90" fmla="*/ 117 w 118"/>
                      <a:gd name="T91" fmla="*/ 64 h 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18" h="223">
                        <a:moveTo>
                          <a:pt x="117" y="0"/>
                        </a:moveTo>
                        <a:lnTo>
                          <a:pt x="115" y="1"/>
                        </a:lnTo>
                        <a:lnTo>
                          <a:pt x="112" y="1"/>
                        </a:lnTo>
                        <a:lnTo>
                          <a:pt x="108" y="2"/>
                        </a:lnTo>
                        <a:lnTo>
                          <a:pt x="106" y="2"/>
                        </a:lnTo>
                        <a:lnTo>
                          <a:pt x="103" y="3"/>
                        </a:lnTo>
                        <a:lnTo>
                          <a:pt x="100" y="5"/>
                        </a:lnTo>
                        <a:lnTo>
                          <a:pt x="98" y="5"/>
                        </a:lnTo>
                        <a:lnTo>
                          <a:pt x="95" y="6"/>
                        </a:lnTo>
                        <a:lnTo>
                          <a:pt x="93" y="7"/>
                        </a:lnTo>
                        <a:lnTo>
                          <a:pt x="90" y="8"/>
                        </a:lnTo>
                        <a:lnTo>
                          <a:pt x="88" y="9"/>
                        </a:lnTo>
                        <a:lnTo>
                          <a:pt x="84" y="10"/>
                        </a:lnTo>
                        <a:lnTo>
                          <a:pt x="81" y="12"/>
                        </a:lnTo>
                        <a:lnTo>
                          <a:pt x="79" y="14"/>
                        </a:lnTo>
                        <a:lnTo>
                          <a:pt x="75" y="15"/>
                        </a:lnTo>
                        <a:lnTo>
                          <a:pt x="74" y="17"/>
                        </a:lnTo>
                        <a:lnTo>
                          <a:pt x="71" y="18"/>
                        </a:lnTo>
                        <a:lnTo>
                          <a:pt x="69" y="19"/>
                        </a:lnTo>
                        <a:lnTo>
                          <a:pt x="67" y="21"/>
                        </a:lnTo>
                        <a:lnTo>
                          <a:pt x="64" y="23"/>
                        </a:lnTo>
                        <a:lnTo>
                          <a:pt x="61" y="25"/>
                        </a:lnTo>
                        <a:lnTo>
                          <a:pt x="59" y="27"/>
                        </a:lnTo>
                        <a:lnTo>
                          <a:pt x="57" y="28"/>
                        </a:lnTo>
                        <a:lnTo>
                          <a:pt x="52" y="32"/>
                        </a:lnTo>
                        <a:lnTo>
                          <a:pt x="50" y="35"/>
                        </a:lnTo>
                        <a:lnTo>
                          <a:pt x="46" y="38"/>
                        </a:lnTo>
                        <a:lnTo>
                          <a:pt x="43" y="42"/>
                        </a:lnTo>
                        <a:lnTo>
                          <a:pt x="41" y="45"/>
                        </a:lnTo>
                        <a:lnTo>
                          <a:pt x="37" y="47"/>
                        </a:lnTo>
                        <a:lnTo>
                          <a:pt x="35" y="52"/>
                        </a:lnTo>
                        <a:lnTo>
                          <a:pt x="33" y="55"/>
                        </a:lnTo>
                        <a:lnTo>
                          <a:pt x="29" y="59"/>
                        </a:lnTo>
                        <a:lnTo>
                          <a:pt x="28" y="63"/>
                        </a:lnTo>
                        <a:lnTo>
                          <a:pt x="25" y="66"/>
                        </a:lnTo>
                        <a:lnTo>
                          <a:pt x="23" y="70"/>
                        </a:lnTo>
                        <a:lnTo>
                          <a:pt x="22" y="74"/>
                        </a:lnTo>
                        <a:lnTo>
                          <a:pt x="20" y="79"/>
                        </a:lnTo>
                        <a:lnTo>
                          <a:pt x="18" y="83"/>
                        </a:lnTo>
                        <a:lnTo>
                          <a:pt x="17" y="88"/>
                        </a:lnTo>
                        <a:lnTo>
                          <a:pt x="14" y="94"/>
                        </a:lnTo>
                        <a:lnTo>
                          <a:pt x="13" y="99"/>
                        </a:lnTo>
                        <a:lnTo>
                          <a:pt x="12" y="105"/>
                        </a:lnTo>
                        <a:lnTo>
                          <a:pt x="11" y="110"/>
                        </a:lnTo>
                        <a:lnTo>
                          <a:pt x="10" y="116"/>
                        </a:lnTo>
                        <a:lnTo>
                          <a:pt x="10" y="124"/>
                        </a:lnTo>
                        <a:lnTo>
                          <a:pt x="10" y="131"/>
                        </a:lnTo>
                        <a:lnTo>
                          <a:pt x="10" y="136"/>
                        </a:lnTo>
                        <a:lnTo>
                          <a:pt x="10" y="142"/>
                        </a:lnTo>
                        <a:lnTo>
                          <a:pt x="11" y="148"/>
                        </a:lnTo>
                        <a:lnTo>
                          <a:pt x="11" y="153"/>
                        </a:lnTo>
                        <a:lnTo>
                          <a:pt x="12" y="159"/>
                        </a:lnTo>
                        <a:lnTo>
                          <a:pt x="14" y="166"/>
                        </a:lnTo>
                        <a:lnTo>
                          <a:pt x="17" y="172"/>
                        </a:lnTo>
                        <a:lnTo>
                          <a:pt x="19" y="178"/>
                        </a:lnTo>
                        <a:lnTo>
                          <a:pt x="20" y="184"/>
                        </a:lnTo>
                        <a:lnTo>
                          <a:pt x="23" y="189"/>
                        </a:lnTo>
                        <a:lnTo>
                          <a:pt x="27" y="195"/>
                        </a:lnTo>
                        <a:lnTo>
                          <a:pt x="0" y="211"/>
                        </a:lnTo>
                        <a:lnTo>
                          <a:pt x="80" y="222"/>
                        </a:lnTo>
                        <a:lnTo>
                          <a:pt x="109" y="146"/>
                        </a:lnTo>
                        <a:lnTo>
                          <a:pt x="79" y="163"/>
                        </a:lnTo>
                        <a:lnTo>
                          <a:pt x="75" y="159"/>
                        </a:lnTo>
                        <a:lnTo>
                          <a:pt x="75" y="154"/>
                        </a:lnTo>
                        <a:lnTo>
                          <a:pt x="72" y="150"/>
                        </a:lnTo>
                        <a:lnTo>
                          <a:pt x="71" y="145"/>
                        </a:lnTo>
                        <a:lnTo>
                          <a:pt x="70" y="141"/>
                        </a:lnTo>
                        <a:lnTo>
                          <a:pt x="70" y="137"/>
                        </a:lnTo>
                        <a:lnTo>
                          <a:pt x="70" y="133"/>
                        </a:lnTo>
                        <a:lnTo>
                          <a:pt x="70" y="128"/>
                        </a:lnTo>
                        <a:lnTo>
                          <a:pt x="70" y="124"/>
                        </a:lnTo>
                        <a:lnTo>
                          <a:pt x="70" y="118"/>
                        </a:lnTo>
                        <a:lnTo>
                          <a:pt x="71" y="114"/>
                        </a:lnTo>
                        <a:lnTo>
                          <a:pt x="72" y="109"/>
                        </a:lnTo>
                        <a:lnTo>
                          <a:pt x="75" y="104"/>
                        </a:lnTo>
                        <a:lnTo>
                          <a:pt x="75" y="100"/>
                        </a:lnTo>
                        <a:lnTo>
                          <a:pt x="79" y="96"/>
                        </a:lnTo>
                        <a:lnTo>
                          <a:pt x="80" y="92"/>
                        </a:lnTo>
                        <a:lnTo>
                          <a:pt x="83" y="90"/>
                        </a:lnTo>
                        <a:lnTo>
                          <a:pt x="84" y="88"/>
                        </a:lnTo>
                        <a:lnTo>
                          <a:pt x="86" y="85"/>
                        </a:lnTo>
                        <a:lnTo>
                          <a:pt x="89" y="82"/>
                        </a:lnTo>
                        <a:lnTo>
                          <a:pt x="90" y="80"/>
                        </a:lnTo>
                        <a:lnTo>
                          <a:pt x="92" y="78"/>
                        </a:lnTo>
                        <a:lnTo>
                          <a:pt x="95" y="76"/>
                        </a:lnTo>
                        <a:lnTo>
                          <a:pt x="98" y="74"/>
                        </a:lnTo>
                        <a:lnTo>
                          <a:pt x="100" y="72"/>
                        </a:lnTo>
                        <a:lnTo>
                          <a:pt x="103" y="70"/>
                        </a:lnTo>
                        <a:lnTo>
                          <a:pt x="105" y="69"/>
                        </a:lnTo>
                        <a:lnTo>
                          <a:pt x="108" y="66"/>
                        </a:lnTo>
                        <a:lnTo>
                          <a:pt x="112" y="65"/>
                        </a:lnTo>
                        <a:lnTo>
                          <a:pt x="117" y="64"/>
                        </a:lnTo>
                        <a:lnTo>
                          <a:pt x="117" y="0"/>
                        </a:lnTo>
                      </a:path>
                    </a:pathLst>
                  </a:custGeom>
                  <a:solidFill>
                    <a:srgbClr val="60C9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75" name="Freeform 39"/>
                  <p:cNvSpPr>
                    <a:spLocks noChangeAspect="1"/>
                  </p:cNvSpPr>
                  <p:nvPr/>
                </p:nvSpPr>
                <p:spPr bwMode="auto">
                  <a:xfrm>
                    <a:off x="2908" y="2371"/>
                    <a:ext cx="180" cy="201"/>
                  </a:xfrm>
                  <a:custGeom>
                    <a:avLst/>
                    <a:gdLst>
                      <a:gd name="T0" fmla="*/ 71 w 180"/>
                      <a:gd name="T1" fmla="*/ 29 h 201"/>
                      <a:gd name="T2" fmla="*/ 78 w 180"/>
                      <a:gd name="T3" fmla="*/ 30 h 201"/>
                      <a:gd name="T4" fmla="*/ 82 w 180"/>
                      <a:gd name="T5" fmla="*/ 33 h 201"/>
                      <a:gd name="T6" fmla="*/ 88 w 180"/>
                      <a:gd name="T7" fmla="*/ 34 h 201"/>
                      <a:gd name="T8" fmla="*/ 94 w 180"/>
                      <a:gd name="T9" fmla="*/ 36 h 201"/>
                      <a:gd name="T10" fmla="*/ 99 w 180"/>
                      <a:gd name="T11" fmla="*/ 38 h 201"/>
                      <a:gd name="T12" fmla="*/ 105 w 180"/>
                      <a:gd name="T13" fmla="*/ 40 h 201"/>
                      <a:gd name="T14" fmla="*/ 111 w 180"/>
                      <a:gd name="T15" fmla="*/ 44 h 201"/>
                      <a:gd name="T16" fmla="*/ 116 w 180"/>
                      <a:gd name="T17" fmla="*/ 46 h 201"/>
                      <a:gd name="T18" fmla="*/ 120 w 180"/>
                      <a:gd name="T19" fmla="*/ 49 h 201"/>
                      <a:gd name="T20" fmla="*/ 127 w 180"/>
                      <a:gd name="T21" fmla="*/ 53 h 201"/>
                      <a:gd name="T22" fmla="*/ 131 w 180"/>
                      <a:gd name="T23" fmla="*/ 57 h 201"/>
                      <a:gd name="T24" fmla="*/ 138 w 180"/>
                      <a:gd name="T25" fmla="*/ 63 h 201"/>
                      <a:gd name="T26" fmla="*/ 145 w 180"/>
                      <a:gd name="T27" fmla="*/ 70 h 201"/>
                      <a:gd name="T28" fmla="*/ 150 w 180"/>
                      <a:gd name="T29" fmla="*/ 76 h 201"/>
                      <a:gd name="T30" fmla="*/ 155 w 180"/>
                      <a:gd name="T31" fmla="*/ 83 h 201"/>
                      <a:gd name="T32" fmla="*/ 161 w 180"/>
                      <a:gd name="T33" fmla="*/ 91 h 201"/>
                      <a:gd name="T34" fmla="*/ 166 w 180"/>
                      <a:gd name="T35" fmla="*/ 99 h 201"/>
                      <a:gd name="T36" fmla="*/ 169 w 180"/>
                      <a:gd name="T37" fmla="*/ 107 h 201"/>
                      <a:gd name="T38" fmla="*/ 172 w 180"/>
                      <a:gd name="T39" fmla="*/ 116 h 201"/>
                      <a:gd name="T40" fmla="*/ 176 w 180"/>
                      <a:gd name="T41" fmla="*/ 127 h 201"/>
                      <a:gd name="T42" fmla="*/ 178 w 180"/>
                      <a:gd name="T43" fmla="*/ 138 h 201"/>
                      <a:gd name="T44" fmla="*/ 179 w 180"/>
                      <a:gd name="T45" fmla="*/ 153 h 201"/>
                      <a:gd name="T46" fmla="*/ 179 w 180"/>
                      <a:gd name="T47" fmla="*/ 165 h 201"/>
                      <a:gd name="T48" fmla="*/ 178 w 180"/>
                      <a:gd name="T49" fmla="*/ 176 h 201"/>
                      <a:gd name="T50" fmla="*/ 176 w 180"/>
                      <a:gd name="T51" fmla="*/ 188 h 201"/>
                      <a:gd name="T52" fmla="*/ 172 w 180"/>
                      <a:gd name="T53" fmla="*/ 200 h 201"/>
                      <a:gd name="T54" fmla="*/ 116 w 180"/>
                      <a:gd name="T55" fmla="*/ 172 h 201"/>
                      <a:gd name="T56" fmla="*/ 117 w 180"/>
                      <a:gd name="T57" fmla="*/ 161 h 201"/>
                      <a:gd name="T58" fmla="*/ 117 w 180"/>
                      <a:gd name="T59" fmla="*/ 152 h 201"/>
                      <a:gd name="T60" fmla="*/ 116 w 180"/>
                      <a:gd name="T61" fmla="*/ 142 h 201"/>
                      <a:gd name="T62" fmla="*/ 112 w 180"/>
                      <a:gd name="T63" fmla="*/ 133 h 201"/>
                      <a:gd name="T64" fmla="*/ 108 w 180"/>
                      <a:gd name="T65" fmla="*/ 124 h 201"/>
                      <a:gd name="T66" fmla="*/ 105 w 180"/>
                      <a:gd name="T67" fmla="*/ 118 h 201"/>
                      <a:gd name="T68" fmla="*/ 101 w 180"/>
                      <a:gd name="T69" fmla="*/ 113 h 201"/>
                      <a:gd name="T70" fmla="*/ 95 w 180"/>
                      <a:gd name="T71" fmla="*/ 109 h 201"/>
                      <a:gd name="T72" fmla="*/ 91 w 180"/>
                      <a:gd name="T73" fmla="*/ 104 h 201"/>
                      <a:gd name="T74" fmla="*/ 86 w 180"/>
                      <a:gd name="T75" fmla="*/ 100 h 201"/>
                      <a:gd name="T76" fmla="*/ 80 w 180"/>
                      <a:gd name="T77" fmla="*/ 98 h 201"/>
                      <a:gd name="T78" fmla="*/ 74 w 180"/>
                      <a:gd name="T79" fmla="*/ 94 h 201"/>
                      <a:gd name="T80" fmla="*/ 69 w 180"/>
                      <a:gd name="T81" fmla="*/ 92 h 201"/>
                      <a:gd name="T82" fmla="*/ 61 w 180"/>
                      <a:gd name="T83" fmla="*/ 91 h 201"/>
                      <a:gd name="T84" fmla="*/ 53 w 180"/>
                      <a:gd name="T85" fmla="*/ 90 h 201"/>
                      <a:gd name="T86" fmla="*/ 51 w 180"/>
                      <a:gd name="T87" fmla="*/ 122 h 201"/>
                      <a:gd name="T88" fmla="*/ 51 w 180"/>
                      <a:gd name="T89" fmla="*/ 0 h 201"/>
                      <a:gd name="T90" fmla="*/ 53 w 180"/>
                      <a:gd name="T91" fmla="*/ 28 h 201"/>
                      <a:gd name="T92" fmla="*/ 62 w 180"/>
                      <a:gd name="T93" fmla="*/ 28 h 201"/>
                      <a:gd name="T94" fmla="*/ 69 w 180"/>
                      <a:gd name="T95" fmla="*/ 29 h 2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80" h="201">
                        <a:moveTo>
                          <a:pt x="69" y="29"/>
                        </a:moveTo>
                        <a:lnTo>
                          <a:pt x="71" y="29"/>
                        </a:lnTo>
                        <a:lnTo>
                          <a:pt x="74" y="30"/>
                        </a:lnTo>
                        <a:lnTo>
                          <a:pt x="78" y="30"/>
                        </a:lnTo>
                        <a:lnTo>
                          <a:pt x="80" y="31"/>
                        </a:lnTo>
                        <a:lnTo>
                          <a:pt x="82" y="33"/>
                        </a:lnTo>
                        <a:lnTo>
                          <a:pt x="86" y="33"/>
                        </a:lnTo>
                        <a:lnTo>
                          <a:pt x="88" y="34"/>
                        </a:lnTo>
                        <a:lnTo>
                          <a:pt x="90" y="35"/>
                        </a:lnTo>
                        <a:lnTo>
                          <a:pt x="94" y="36"/>
                        </a:lnTo>
                        <a:lnTo>
                          <a:pt x="97" y="37"/>
                        </a:lnTo>
                        <a:lnTo>
                          <a:pt x="99" y="38"/>
                        </a:lnTo>
                        <a:lnTo>
                          <a:pt x="102" y="39"/>
                        </a:lnTo>
                        <a:lnTo>
                          <a:pt x="105" y="40"/>
                        </a:lnTo>
                        <a:lnTo>
                          <a:pt x="108" y="42"/>
                        </a:lnTo>
                        <a:lnTo>
                          <a:pt x="111" y="44"/>
                        </a:lnTo>
                        <a:lnTo>
                          <a:pt x="114" y="45"/>
                        </a:lnTo>
                        <a:lnTo>
                          <a:pt x="116" y="46"/>
                        </a:lnTo>
                        <a:lnTo>
                          <a:pt x="119" y="48"/>
                        </a:lnTo>
                        <a:lnTo>
                          <a:pt x="120" y="49"/>
                        </a:lnTo>
                        <a:lnTo>
                          <a:pt x="124" y="52"/>
                        </a:lnTo>
                        <a:lnTo>
                          <a:pt x="127" y="53"/>
                        </a:lnTo>
                        <a:lnTo>
                          <a:pt x="128" y="55"/>
                        </a:lnTo>
                        <a:lnTo>
                          <a:pt x="131" y="57"/>
                        </a:lnTo>
                        <a:lnTo>
                          <a:pt x="135" y="60"/>
                        </a:lnTo>
                        <a:lnTo>
                          <a:pt x="138" y="63"/>
                        </a:lnTo>
                        <a:lnTo>
                          <a:pt x="142" y="66"/>
                        </a:lnTo>
                        <a:lnTo>
                          <a:pt x="145" y="70"/>
                        </a:lnTo>
                        <a:lnTo>
                          <a:pt x="148" y="73"/>
                        </a:lnTo>
                        <a:lnTo>
                          <a:pt x="150" y="76"/>
                        </a:lnTo>
                        <a:lnTo>
                          <a:pt x="153" y="80"/>
                        </a:lnTo>
                        <a:lnTo>
                          <a:pt x="155" y="83"/>
                        </a:lnTo>
                        <a:lnTo>
                          <a:pt x="158" y="88"/>
                        </a:lnTo>
                        <a:lnTo>
                          <a:pt x="161" y="91"/>
                        </a:lnTo>
                        <a:lnTo>
                          <a:pt x="163" y="96"/>
                        </a:lnTo>
                        <a:lnTo>
                          <a:pt x="166" y="99"/>
                        </a:lnTo>
                        <a:lnTo>
                          <a:pt x="167" y="103"/>
                        </a:lnTo>
                        <a:lnTo>
                          <a:pt x="169" y="107"/>
                        </a:lnTo>
                        <a:lnTo>
                          <a:pt x="170" y="111"/>
                        </a:lnTo>
                        <a:lnTo>
                          <a:pt x="172" y="116"/>
                        </a:lnTo>
                        <a:lnTo>
                          <a:pt x="175" y="122"/>
                        </a:lnTo>
                        <a:lnTo>
                          <a:pt x="176" y="127"/>
                        </a:lnTo>
                        <a:lnTo>
                          <a:pt x="176" y="133"/>
                        </a:lnTo>
                        <a:lnTo>
                          <a:pt x="178" y="138"/>
                        </a:lnTo>
                        <a:lnTo>
                          <a:pt x="179" y="145"/>
                        </a:lnTo>
                        <a:lnTo>
                          <a:pt x="179" y="153"/>
                        </a:lnTo>
                        <a:lnTo>
                          <a:pt x="179" y="158"/>
                        </a:lnTo>
                        <a:lnTo>
                          <a:pt x="179" y="165"/>
                        </a:lnTo>
                        <a:lnTo>
                          <a:pt x="179" y="171"/>
                        </a:lnTo>
                        <a:lnTo>
                          <a:pt x="178" y="176"/>
                        </a:lnTo>
                        <a:lnTo>
                          <a:pt x="178" y="182"/>
                        </a:lnTo>
                        <a:lnTo>
                          <a:pt x="176" y="188"/>
                        </a:lnTo>
                        <a:lnTo>
                          <a:pt x="175" y="193"/>
                        </a:lnTo>
                        <a:lnTo>
                          <a:pt x="172" y="200"/>
                        </a:lnTo>
                        <a:lnTo>
                          <a:pt x="161" y="164"/>
                        </a:lnTo>
                        <a:lnTo>
                          <a:pt x="116" y="172"/>
                        </a:lnTo>
                        <a:lnTo>
                          <a:pt x="117" y="165"/>
                        </a:lnTo>
                        <a:lnTo>
                          <a:pt x="117" y="161"/>
                        </a:lnTo>
                        <a:lnTo>
                          <a:pt x="117" y="156"/>
                        </a:lnTo>
                        <a:lnTo>
                          <a:pt x="117" y="152"/>
                        </a:lnTo>
                        <a:lnTo>
                          <a:pt x="116" y="147"/>
                        </a:lnTo>
                        <a:lnTo>
                          <a:pt x="116" y="142"/>
                        </a:lnTo>
                        <a:lnTo>
                          <a:pt x="115" y="137"/>
                        </a:lnTo>
                        <a:lnTo>
                          <a:pt x="112" y="133"/>
                        </a:lnTo>
                        <a:lnTo>
                          <a:pt x="110" y="128"/>
                        </a:lnTo>
                        <a:lnTo>
                          <a:pt x="108" y="124"/>
                        </a:lnTo>
                        <a:lnTo>
                          <a:pt x="107" y="121"/>
                        </a:lnTo>
                        <a:lnTo>
                          <a:pt x="105" y="118"/>
                        </a:lnTo>
                        <a:lnTo>
                          <a:pt x="102" y="116"/>
                        </a:lnTo>
                        <a:lnTo>
                          <a:pt x="101" y="113"/>
                        </a:lnTo>
                        <a:lnTo>
                          <a:pt x="98" y="110"/>
                        </a:lnTo>
                        <a:lnTo>
                          <a:pt x="95" y="109"/>
                        </a:lnTo>
                        <a:lnTo>
                          <a:pt x="94" y="107"/>
                        </a:lnTo>
                        <a:lnTo>
                          <a:pt x="91" y="104"/>
                        </a:lnTo>
                        <a:lnTo>
                          <a:pt x="89" y="102"/>
                        </a:lnTo>
                        <a:lnTo>
                          <a:pt x="86" y="100"/>
                        </a:lnTo>
                        <a:lnTo>
                          <a:pt x="84" y="99"/>
                        </a:lnTo>
                        <a:lnTo>
                          <a:pt x="80" y="98"/>
                        </a:lnTo>
                        <a:lnTo>
                          <a:pt x="77" y="96"/>
                        </a:lnTo>
                        <a:lnTo>
                          <a:pt x="74" y="94"/>
                        </a:lnTo>
                        <a:lnTo>
                          <a:pt x="71" y="93"/>
                        </a:lnTo>
                        <a:lnTo>
                          <a:pt x="69" y="92"/>
                        </a:lnTo>
                        <a:lnTo>
                          <a:pt x="64" y="91"/>
                        </a:lnTo>
                        <a:lnTo>
                          <a:pt x="61" y="91"/>
                        </a:lnTo>
                        <a:lnTo>
                          <a:pt x="57" y="90"/>
                        </a:lnTo>
                        <a:lnTo>
                          <a:pt x="53" y="90"/>
                        </a:lnTo>
                        <a:lnTo>
                          <a:pt x="51" y="90"/>
                        </a:lnTo>
                        <a:lnTo>
                          <a:pt x="51" y="122"/>
                        </a:lnTo>
                        <a:lnTo>
                          <a:pt x="0" y="62"/>
                        </a:lnTo>
                        <a:lnTo>
                          <a:pt x="51" y="0"/>
                        </a:lnTo>
                        <a:lnTo>
                          <a:pt x="51" y="28"/>
                        </a:lnTo>
                        <a:lnTo>
                          <a:pt x="53" y="28"/>
                        </a:lnTo>
                        <a:lnTo>
                          <a:pt x="57" y="28"/>
                        </a:lnTo>
                        <a:lnTo>
                          <a:pt x="62" y="28"/>
                        </a:lnTo>
                        <a:lnTo>
                          <a:pt x="65" y="29"/>
                        </a:lnTo>
                        <a:lnTo>
                          <a:pt x="69" y="29"/>
                        </a:ln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376" name="Group 40"/>
                <p:cNvGrpSpPr>
                  <a:grpSpLocks noChangeAspect="1"/>
                </p:cNvGrpSpPr>
                <p:nvPr/>
              </p:nvGrpSpPr>
              <p:grpSpPr bwMode="auto">
                <a:xfrm>
                  <a:off x="2952" y="2707"/>
                  <a:ext cx="283" cy="294"/>
                  <a:chOff x="2952" y="2707"/>
                  <a:chExt cx="283" cy="294"/>
                </a:xfrm>
              </p:grpSpPr>
              <p:sp>
                <p:nvSpPr>
                  <p:cNvPr id="14377" name="Freeform 41"/>
                  <p:cNvSpPr>
                    <a:spLocks noChangeAspect="1"/>
                  </p:cNvSpPr>
                  <p:nvPr/>
                </p:nvSpPr>
                <p:spPr bwMode="auto">
                  <a:xfrm>
                    <a:off x="3049" y="2707"/>
                    <a:ext cx="180" cy="226"/>
                  </a:xfrm>
                  <a:custGeom>
                    <a:avLst/>
                    <a:gdLst>
                      <a:gd name="T0" fmla="*/ 71 w 180"/>
                      <a:gd name="T1" fmla="*/ 29 h 226"/>
                      <a:gd name="T2" fmla="*/ 78 w 180"/>
                      <a:gd name="T3" fmla="*/ 31 h 226"/>
                      <a:gd name="T4" fmla="*/ 82 w 180"/>
                      <a:gd name="T5" fmla="*/ 33 h 226"/>
                      <a:gd name="T6" fmla="*/ 88 w 180"/>
                      <a:gd name="T7" fmla="*/ 34 h 226"/>
                      <a:gd name="T8" fmla="*/ 93 w 180"/>
                      <a:gd name="T9" fmla="*/ 36 h 226"/>
                      <a:gd name="T10" fmla="*/ 99 w 180"/>
                      <a:gd name="T11" fmla="*/ 38 h 226"/>
                      <a:gd name="T12" fmla="*/ 105 w 180"/>
                      <a:gd name="T13" fmla="*/ 41 h 226"/>
                      <a:gd name="T14" fmla="*/ 112 w 180"/>
                      <a:gd name="T15" fmla="*/ 44 h 226"/>
                      <a:gd name="T16" fmla="*/ 116 w 180"/>
                      <a:gd name="T17" fmla="*/ 46 h 226"/>
                      <a:gd name="T18" fmla="*/ 121 w 180"/>
                      <a:gd name="T19" fmla="*/ 50 h 226"/>
                      <a:gd name="T20" fmla="*/ 126 w 180"/>
                      <a:gd name="T21" fmla="*/ 53 h 226"/>
                      <a:gd name="T22" fmla="*/ 130 w 180"/>
                      <a:gd name="T23" fmla="*/ 58 h 226"/>
                      <a:gd name="T24" fmla="*/ 138 w 180"/>
                      <a:gd name="T25" fmla="*/ 63 h 226"/>
                      <a:gd name="T26" fmla="*/ 145 w 180"/>
                      <a:gd name="T27" fmla="*/ 70 h 226"/>
                      <a:gd name="T28" fmla="*/ 150 w 180"/>
                      <a:gd name="T29" fmla="*/ 77 h 226"/>
                      <a:gd name="T30" fmla="*/ 155 w 180"/>
                      <a:gd name="T31" fmla="*/ 84 h 226"/>
                      <a:gd name="T32" fmla="*/ 161 w 180"/>
                      <a:gd name="T33" fmla="*/ 92 h 226"/>
                      <a:gd name="T34" fmla="*/ 166 w 180"/>
                      <a:gd name="T35" fmla="*/ 99 h 226"/>
                      <a:gd name="T36" fmla="*/ 169 w 180"/>
                      <a:gd name="T37" fmla="*/ 107 h 226"/>
                      <a:gd name="T38" fmla="*/ 172 w 180"/>
                      <a:gd name="T39" fmla="*/ 116 h 226"/>
                      <a:gd name="T40" fmla="*/ 176 w 180"/>
                      <a:gd name="T41" fmla="*/ 128 h 226"/>
                      <a:gd name="T42" fmla="*/ 178 w 180"/>
                      <a:gd name="T43" fmla="*/ 139 h 226"/>
                      <a:gd name="T44" fmla="*/ 179 w 180"/>
                      <a:gd name="T45" fmla="*/ 154 h 226"/>
                      <a:gd name="T46" fmla="*/ 179 w 180"/>
                      <a:gd name="T47" fmla="*/ 166 h 226"/>
                      <a:gd name="T48" fmla="*/ 178 w 180"/>
                      <a:gd name="T49" fmla="*/ 178 h 226"/>
                      <a:gd name="T50" fmla="*/ 176 w 180"/>
                      <a:gd name="T51" fmla="*/ 189 h 226"/>
                      <a:gd name="T52" fmla="*/ 172 w 180"/>
                      <a:gd name="T53" fmla="*/ 201 h 226"/>
                      <a:gd name="T54" fmla="*/ 168 w 180"/>
                      <a:gd name="T55" fmla="*/ 214 h 226"/>
                      <a:gd name="T56" fmla="*/ 161 w 180"/>
                      <a:gd name="T57" fmla="*/ 225 h 226"/>
                      <a:gd name="T58" fmla="*/ 112 w 180"/>
                      <a:gd name="T59" fmla="*/ 189 h 226"/>
                      <a:gd name="T60" fmla="*/ 115 w 180"/>
                      <a:gd name="T61" fmla="*/ 180 h 226"/>
                      <a:gd name="T62" fmla="*/ 117 w 180"/>
                      <a:gd name="T63" fmla="*/ 171 h 226"/>
                      <a:gd name="T64" fmla="*/ 117 w 180"/>
                      <a:gd name="T65" fmla="*/ 162 h 226"/>
                      <a:gd name="T66" fmla="*/ 117 w 180"/>
                      <a:gd name="T67" fmla="*/ 153 h 226"/>
                      <a:gd name="T68" fmla="*/ 116 w 180"/>
                      <a:gd name="T69" fmla="*/ 142 h 226"/>
                      <a:gd name="T70" fmla="*/ 113 w 180"/>
                      <a:gd name="T71" fmla="*/ 133 h 226"/>
                      <a:gd name="T72" fmla="*/ 108 w 180"/>
                      <a:gd name="T73" fmla="*/ 124 h 226"/>
                      <a:gd name="T74" fmla="*/ 105 w 180"/>
                      <a:gd name="T75" fmla="*/ 119 h 226"/>
                      <a:gd name="T76" fmla="*/ 100 w 180"/>
                      <a:gd name="T77" fmla="*/ 114 h 226"/>
                      <a:gd name="T78" fmla="*/ 96 w 180"/>
                      <a:gd name="T79" fmla="*/ 110 h 226"/>
                      <a:gd name="T80" fmla="*/ 91 w 180"/>
                      <a:gd name="T81" fmla="*/ 105 h 226"/>
                      <a:gd name="T82" fmla="*/ 86 w 180"/>
                      <a:gd name="T83" fmla="*/ 101 h 226"/>
                      <a:gd name="T84" fmla="*/ 80 w 180"/>
                      <a:gd name="T85" fmla="*/ 98 h 226"/>
                      <a:gd name="T86" fmla="*/ 74 w 180"/>
                      <a:gd name="T87" fmla="*/ 95 h 226"/>
                      <a:gd name="T88" fmla="*/ 68 w 180"/>
                      <a:gd name="T89" fmla="*/ 93 h 226"/>
                      <a:gd name="T90" fmla="*/ 61 w 180"/>
                      <a:gd name="T91" fmla="*/ 92 h 226"/>
                      <a:gd name="T92" fmla="*/ 53 w 180"/>
                      <a:gd name="T93" fmla="*/ 90 h 226"/>
                      <a:gd name="T94" fmla="*/ 51 w 180"/>
                      <a:gd name="T95" fmla="*/ 123 h 226"/>
                      <a:gd name="T96" fmla="*/ 51 w 180"/>
                      <a:gd name="T97" fmla="*/ 0 h 226"/>
                      <a:gd name="T98" fmla="*/ 53 w 180"/>
                      <a:gd name="T99" fmla="*/ 28 h 226"/>
                      <a:gd name="T100" fmla="*/ 62 w 180"/>
                      <a:gd name="T101" fmla="*/ 28 h 226"/>
                      <a:gd name="T102" fmla="*/ 68 w 180"/>
                      <a:gd name="T103" fmla="*/ 29 h 2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80" h="226">
                        <a:moveTo>
                          <a:pt x="68" y="29"/>
                        </a:moveTo>
                        <a:lnTo>
                          <a:pt x="71" y="29"/>
                        </a:lnTo>
                        <a:lnTo>
                          <a:pt x="74" y="31"/>
                        </a:lnTo>
                        <a:lnTo>
                          <a:pt x="78" y="31"/>
                        </a:lnTo>
                        <a:lnTo>
                          <a:pt x="80" y="32"/>
                        </a:lnTo>
                        <a:lnTo>
                          <a:pt x="82" y="33"/>
                        </a:lnTo>
                        <a:lnTo>
                          <a:pt x="86" y="33"/>
                        </a:lnTo>
                        <a:lnTo>
                          <a:pt x="88" y="34"/>
                        </a:lnTo>
                        <a:lnTo>
                          <a:pt x="90" y="35"/>
                        </a:lnTo>
                        <a:lnTo>
                          <a:pt x="93" y="36"/>
                        </a:lnTo>
                        <a:lnTo>
                          <a:pt x="97" y="37"/>
                        </a:lnTo>
                        <a:lnTo>
                          <a:pt x="99" y="38"/>
                        </a:lnTo>
                        <a:lnTo>
                          <a:pt x="103" y="40"/>
                        </a:lnTo>
                        <a:lnTo>
                          <a:pt x="105" y="41"/>
                        </a:lnTo>
                        <a:lnTo>
                          <a:pt x="108" y="42"/>
                        </a:lnTo>
                        <a:lnTo>
                          <a:pt x="112" y="44"/>
                        </a:lnTo>
                        <a:lnTo>
                          <a:pt x="113" y="45"/>
                        </a:lnTo>
                        <a:lnTo>
                          <a:pt x="116" y="46"/>
                        </a:lnTo>
                        <a:lnTo>
                          <a:pt x="118" y="49"/>
                        </a:lnTo>
                        <a:lnTo>
                          <a:pt x="121" y="50"/>
                        </a:lnTo>
                        <a:lnTo>
                          <a:pt x="124" y="52"/>
                        </a:lnTo>
                        <a:lnTo>
                          <a:pt x="126" y="53"/>
                        </a:lnTo>
                        <a:lnTo>
                          <a:pt x="129" y="55"/>
                        </a:lnTo>
                        <a:lnTo>
                          <a:pt x="130" y="58"/>
                        </a:lnTo>
                        <a:lnTo>
                          <a:pt x="135" y="60"/>
                        </a:lnTo>
                        <a:lnTo>
                          <a:pt x="138" y="63"/>
                        </a:lnTo>
                        <a:lnTo>
                          <a:pt x="142" y="67"/>
                        </a:lnTo>
                        <a:lnTo>
                          <a:pt x="145" y="70"/>
                        </a:lnTo>
                        <a:lnTo>
                          <a:pt x="147" y="73"/>
                        </a:lnTo>
                        <a:lnTo>
                          <a:pt x="150" y="77"/>
                        </a:lnTo>
                        <a:lnTo>
                          <a:pt x="153" y="80"/>
                        </a:lnTo>
                        <a:lnTo>
                          <a:pt x="155" y="84"/>
                        </a:lnTo>
                        <a:lnTo>
                          <a:pt x="158" y="88"/>
                        </a:lnTo>
                        <a:lnTo>
                          <a:pt x="161" y="92"/>
                        </a:lnTo>
                        <a:lnTo>
                          <a:pt x="163" y="96"/>
                        </a:lnTo>
                        <a:lnTo>
                          <a:pt x="166" y="99"/>
                        </a:lnTo>
                        <a:lnTo>
                          <a:pt x="167" y="104"/>
                        </a:lnTo>
                        <a:lnTo>
                          <a:pt x="169" y="107"/>
                        </a:lnTo>
                        <a:lnTo>
                          <a:pt x="170" y="112"/>
                        </a:lnTo>
                        <a:lnTo>
                          <a:pt x="172" y="116"/>
                        </a:lnTo>
                        <a:lnTo>
                          <a:pt x="175" y="123"/>
                        </a:lnTo>
                        <a:lnTo>
                          <a:pt x="176" y="128"/>
                        </a:lnTo>
                        <a:lnTo>
                          <a:pt x="176" y="133"/>
                        </a:lnTo>
                        <a:lnTo>
                          <a:pt x="178" y="139"/>
                        </a:lnTo>
                        <a:lnTo>
                          <a:pt x="179" y="146"/>
                        </a:lnTo>
                        <a:lnTo>
                          <a:pt x="179" y="154"/>
                        </a:lnTo>
                        <a:lnTo>
                          <a:pt x="179" y="159"/>
                        </a:lnTo>
                        <a:lnTo>
                          <a:pt x="179" y="166"/>
                        </a:lnTo>
                        <a:lnTo>
                          <a:pt x="179" y="172"/>
                        </a:lnTo>
                        <a:lnTo>
                          <a:pt x="178" y="178"/>
                        </a:lnTo>
                        <a:lnTo>
                          <a:pt x="178" y="183"/>
                        </a:lnTo>
                        <a:lnTo>
                          <a:pt x="176" y="189"/>
                        </a:lnTo>
                        <a:lnTo>
                          <a:pt x="175" y="194"/>
                        </a:lnTo>
                        <a:lnTo>
                          <a:pt x="172" y="201"/>
                        </a:lnTo>
                        <a:lnTo>
                          <a:pt x="170" y="207"/>
                        </a:lnTo>
                        <a:lnTo>
                          <a:pt x="168" y="214"/>
                        </a:lnTo>
                        <a:lnTo>
                          <a:pt x="164" y="219"/>
                        </a:lnTo>
                        <a:lnTo>
                          <a:pt x="161" y="225"/>
                        </a:lnTo>
                        <a:lnTo>
                          <a:pt x="108" y="194"/>
                        </a:lnTo>
                        <a:lnTo>
                          <a:pt x="112" y="189"/>
                        </a:lnTo>
                        <a:lnTo>
                          <a:pt x="113" y="184"/>
                        </a:lnTo>
                        <a:lnTo>
                          <a:pt x="115" y="180"/>
                        </a:lnTo>
                        <a:lnTo>
                          <a:pt x="116" y="174"/>
                        </a:lnTo>
                        <a:lnTo>
                          <a:pt x="117" y="171"/>
                        </a:lnTo>
                        <a:lnTo>
                          <a:pt x="117" y="166"/>
                        </a:lnTo>
                        <a:lnTo>
                          <a:pt x="117" y="162"/>
                        </a:lnTo>
                        <a:lnTo>
                          <a:pt x="117" y="158"/>
                        </a:lnTo>
                        <a:lnTo>
                          <a:pt x="117" y="153"/>
                        </a:lnTo>
                        <a:lnTo>
                          <a:pt x="116" y="148"/>
                        </a:lnTo>
                        <a:lnTo>
                          <a:pt x="116" y="142"/>
                        </a:lnTo>
                        <a:lnTo>
                          <a:pt x="115" y="138"/>
                        </a:lnTo>
                        <a:lnTo>
                          <a:pt x="113" y="133"/>
                        </a:lnTo>
                        <a:lnTo>
                          <a:pt x="111" y="129"/>
                        </a:lnTo>
                        <a:lnTo>
                          <a:pt x="108" y="124"/>
                        </a:lnTo>
                        <a:lnTo>
                          <a:pt x="107" y="122"/>
                        </a:lnTo>
                        <a:lnTo>
                          <a:pt x="105" y="119"/>
                        </a:lnTo>
                        <a:lnTo>
                          <a:pt x="103" y="116"/>
                        </a:lnTo>
                        <a:lnTo>
                          <a:pt x="100" y="114"/>
                        </a:lnTo>
                        <a:lnTo>
                          <a:pt x="98" y="111"/>
                        </a:lnTo>
                        <a:lnTo>
                          <a:pt x="96" y="110"/>
                        </a:lnTo>
                        <a:lnTo>
                          <a:pt x="93" y="107"/>
                        </a:lnTo>
                        <a:lnTo>
                          <a:pt x="91" y="105"/>
                        </a:lnTo>
                        <a:lnTo>
                          <a:pt x="89" y="103"/>
                        </a:lnTo>
                        <a:lnTo>
                          <a:pt x="86" y="101"/>
                        </a:lnTo>
                        <a:lnTo>
                          <a:pt x="83" y="99"/>
                        </a:lnTo>
                        <a:lnTo>
                          <a:pt x="80" y="98"/>
                        </a:lnTo>
                        <a:lnTo>
                          <a:pt x="76" y="96"/>
                        </a:lnTo>
                        <a:lnTo>
                          <a:pt x="74" y="95"/>
                        </a:lnTo>
                        <a:lnTo>
                          <a:pt x="71" y="94"/>
                        </a:lnTo>
                        <a:lnTo>
                          <a:pt x="68" y="93"/>
                        </a:lnTo>
                        <a:lnTo>
                          <a:pt x="64" y="92"/>
                        </a:lnTo>
                        <a:lnTo>
                          <a:pt x="61" y="92"/>
                        </a:lnTo>
                        <a:lnTo>
                          <a:pt x="58" y="90"/>
                        </a:lnTo>
                        <a:lnTo>
                          <a:pt x="53" y="90"/>
                        </a:lnTo>
                        <a:lnTo>
                          <a:pt x="51" y="90"/>
                        </a:lnTo>
                        <a:lnTo>
                          <a:pt x="51" y="123"/>
                        </a:lnTo>
                        <a:lnTo>
                          <a:pt x="0" y="62"/>
                        </a:lnTo>
                        <a:lnTo>
                          <a:pt x="51" y="0"/>
                        </a:lnTo>
                        <a:lnTo>
                          <a:pt x="51" y="28"/>
                        </a:lnTo>
                        <a:lnTo>
                          <a:pt x="53" y="28"/>
                        </a:lnTo>
                        <a:lnTo>
                          <a:pt x="58" y="28"/>
                        </a:lnTo>
                        <a:lnTo>
                          <a:pt x="62" y="28"/>
                        </a:lnTo>
                        <a:lnTo>
                          <a:pt x="66" y="29"/>
                        </a:lnTo>
                        <a:lnTo>
                          <a:pt x="68" y="29"/>
                        </a:ln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78" name="Freeform 42"/>
                  <p:cNvSpPr>
                    <a:spLocks noChangeAspect="1"/>
                  </p:cNvSpPr>
                  <p:nvPr/>
                </p:nvSpPr>
                <p:spPr bwMode="auto">
                  <a:xfrm>
                    <a:off x="2994" y="2879"/>
                    <a:ext cx="241" cy="122"/>
                  </a:xfrm>
                  <a:custGeom>
                    <a:avLst/>
                    <a:gdLst>
                      <a:gd name="T0" fmla="*/ 123 w 241"/>
                      <a:gd name="T1" fmla="*/ 119 h 122"/>
                      <a:gd name="T2" fmla="*/ 129 w 241"/>
                      <a:gd name="T3" fmla="*/ 118 h 122"/>
                      <a:gd name="T4" fmla="*/ 136 w 241"/>
                      <a:gd name="T5" fmla="*/ 117 h 122"/>
                      <a:gd name="T6" fmla="*/ 141 w 241"/>
                      <a:gd name="T7" fmla="*/ 114 h 122"/>
                      <a:gd name="T8" fmla="*/ 145 w 241"/>
                      <a:gd name="T9" fmla="*/ 113 h 122"/>
                      <a:gd name="T10" fmla="*/ 152 w 241"/>
                      <a:gd name="T11" fmla="*/ 110 h 122"/>
                      <a:gd name="T12" fmla="*/ 159 w 241"/>
                      <a:gd name="T13" fmla="*/ 108 h 122"/>
                      <a:gd name="T14" fmla="*/ 164 w 241"/>
                      <a:gd name="T15" fmla="*/ 106 h 122"/>
                      <a:gd name="T16" fmla="*/ 168 w 241"/>
                      <a:gd name="T17" fmla="*/ 102 h 122"/>
                      <a:gd name="T18" fmla="*/ 175 w 241"/>
                      <a:gd name="T19" fmla="*/ 99 h 122"/>
                      <a:gd name="T20" fmla="*/ 179 w 241"/>
                      <a:gd name="T21" fmla="*/ 96 h 122"/>
                      <a:gd name="T22" fmla="*/ 183 w 241"/>
                      <a:gd name="T23" fmla="*/ 93 h 122"/>
                      <a:gd name="T24" fmla="*/ 191 w 241"/>
                      <a:gd name="T25" fmla="*/ 86 h 122"/>
                      <a:gd name="T26" fmla="*/ 198 w 241"/>
                      <a:gd name="T27" fmla="*/ 80 h 122"/>
                      <a:gd name="T28" fmla="*/ 204 w 241"/>
                      <a:gd name="T29" fmla="*/ 74 h 122"/>
                      <a:gd name="T30" fmla="*/ 209 w 241"/>
                      <a:gd name="T31" fmla="*/ 66 h 122"/>
                      <a:gd name="T32" fmla="*/ 214 w 241"/>
                      <a:gd name="T33" fmla="*/ 59 h 122"/>
                      <a:gd name="T34" fmla="*/ 215 w 241"/>
                      <a:gd name="T35" fmla="*/ 0 h 122"/>
                      <a:gd name="T36" fmla="*/ 160 w 241"/>
                      <a:gd name="T37" fmla="*/ 29 h 122"/>
                      <a:gd name="T38" fmla="*/ 156 w 241"/>
                      <a:gd name="T39" fmla="*/ 35 h 122"/>
                      <a:gd name="T40" fmla="*/ 151 w 241"/>
                      <a:gd name="T41" fmla="*/ 40 h 122"/>
                      <a:gd name="T42" fmla="*/ 147 w 241"/>
                      <a:gd name="T43" fmla="*/ 45 h 122"/>
                      <a:gd name="T44" fmla="*/ 141 w 241"/>
                      <a:gd name="T45" fmla="*/ 48 h 122"/>
                      <a:gd name="T46" fmla="*/ 136 w 241"/>
                      <a:gd name="T47" fmla="*/ 52 h 122"/>
                      <a:gd name="T48" fmla="*/ 129 w 241"/>
                      <a:gd name="T49" fmla="*/ 56 h 122"/>
                      <a:gd name="T50" fmla="*/ 124 w 241"/>
                      <a:gd name="T51" fmla="*/ 57 h 122"/>
                      <a:gd name="T52" fmla="*/ 117 w 241"/>
                      <a:gd name="T53" fmla="*/ 59 h 122"/>
                      <a:gd name="T54" fmla="*/ 109 w 241"/>
                      <a:gd name="T55" fmla="*/ 60 h 122"/>
                      <a:gd name="T56" fmla="*/ 96 w 241"/>
                      <a:gd name="T57" fmla="*/ 60 h 122"/>
                      <a:gd name="T58" fmla="*/ 84 w 241"/>
                      <a:gd name="T59" fmla="*/ 59 h 122"/>
                      <a:gd name="T60" fmla="*/ 73 w 241"/>
                      <a:gd name="T61" fmla="*/ 55 h 122"/>
                      <a:gd name="T62" fmla="*/ 63 w 241"/>
                      <a:gd name="T63" fmla="*/ 49 h 122"/>
                      <a:gd name="T64" fmla="*/ 0 w 241"/>
                      <a:gd name="T65" fmla="*/ 76 h 122"/>
                      <a:gd name="T66" fmla="*/ 5 w 241"/>
                      <a:gd name="T67" fmla="*/ 82 h 122"/>
                      <a:gd name="T68" fmla="*/ 12 w 241"/>
                      <a:gd name="T69" fmla="*/ 87 h 122"/>
                      <a:gd name="T70" fmla="*/ 17 w 241"/>
                      <a:gd name="T71" fmla="*/ 92 h 122"/>
                      <a:gd name="T72" fmla="*/ 24 w 241"/>
                      <a:gd name="T73" fmla="*/ 96 h 122"/>
                      <a:gd name="T74" fmla="*/ 31 w 241"/>
                      <a:gd name="T75" fmla="*/ 100 h 122"/>
                      <a:gd name="T76" fmla="*/ 36 w 241"/>
                      <a:gd name="T77" fmla="*/ 105 h 122"/>
                      <a:gd name="T78" fmla="*/ 43 w 241"/>
                      <a:gd name="T79" fmla="*/ 108 h 122"/>
                      <a:gd name="T80" fmla="*/ 51 w 241"/>
                      <a:gd name="T81" fmla="*/ 111 h 122"/>
                      <a:gd name="T82" fmla="*/ 59 w 241"/>
                      <a:gd name="T83" fmla="*/ 113 h 122"/>
                      <a:gd name="T84" fmla="*/ 66 w 241"/>
                      <a:gd name="T85" fmla="*/ 116 h 122"/>
                      <a:gd name="T86" fmla="*/ 73 w 241"/>
                      <a:gd name="T87" fmla="*/ 118 h 122"/>
                      <a:gd name="T88" fmla="*/ 81 w 241"/>
                      <a:gd name="T89" fmla="*/ 119 h 122"/>
                      <a:gd name="T90" fmla="*/ 89 w 241"/>
                      <a:gd name="T91" fmla="*/ 120 h 122"/>
                      <a:gd name="T92" fmla="*/ 97 w 241"/>
                      <a:gd name="T93" fmla="*/ 121 h 122"/>
                      <a:gd name="T94" fmla="*/ 105 w 241"/>
                      <a:gd name="T95" fmla="*/ 120 h 122"/>
                      <a:gd name="T96" fmla="*/ 113 w 241"/>
                      <a:gd name="T97" fmla="*/ 120 h 122"/>
                      <a:gd name="T98" fmla="*/ 120 w 241"/>
                      <a:gd name="T99" fmla="*/ 119 h 1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241" h="122">
                        <a:moveTo>
                          <a:pt x="120" y="119"/>
                        </a:moveTo>
                        <a:lnTo>
                          <a:pt x="123" y="119"/>
                        </a:lnTo>
                        <a:lnTo>
                          <a:pt x="127" y="118"/>
                        </a:lnTo>
                        <a:lnTo>
                          <a:pt x="129" y="118"/>
                        </a:lnTo>
                        <a:lnTo>
                          <a:pt x="132" y="117"/>
                        </a:lnTo>
                        <a:lnTo>
                          <a:pt x="136" y="117"/>
                        </a:lnTo>
                        <a:lnTo>
                          <a:pt x="137" y="116"/>
                        </a:lnTo>
                        <a:lnTo>
                          <a:pt x="141" y="114"/>
                        </a:lnTo>
                        <a:lnTo>
                          <a:pt x="144" y="114"/>
                        </a:lnTo>
                        <a:lnTo>
                          <a:pt x="145" y="113"/>
                        </a:lnTo>
                        <a:lnTo>
                          <a:pt x="149" y="112"/>
                        </a:lnTo>
                        <a:lnTo>
                          <a:pt x="152" y="110"/>
                        </a:lnTo>
                        <a:lnTo>
                          <a:pt x="155" y="109"/>
                        </a:lnTo>
                        <a:lnTo>
                          <a:pt x="159" y="108"/>
                        </a:lnTo>
                        <a:lnTo>
                          <a:pt x="161" y="107"/>
                        </a:lnTo>
                        <a:lnTo>
                          <a:pt x="164" y="106"/>
                        </a:lnTo>
                        <a:lnTo>
                          <a:pt x="167" y="104"/>
                        </a:lnTo>
                        <a:lnTo>
                          <a:pt x="168" y="102"/>
                        </a:lnTo>
                        <a:lnTo>
                          <a:pt x="171" y="101"/>
                        </a:lnTo>
                        <a:lnTo>
                          <a:pt x="175" y="99"/>
                        </a:lnTo>
                        <a:lnTo>
                          <a:pt x="176" y="98"/>
                        </a:lnTo>
                        <a:lnTo>
                          <a:pt x="179" y="96"/>
                        </a:lnTo>
                        <a:lnTo>
                          <a:pt x="182" y="94"/>
                        </a:lnTo>
                        <a:lnTo>
                          <a:pt x="183" y="93"/>
                        </a:lnTo>
                        <a:lnTo>
                          <a:pt x="188" y="89"/>
                        </a:lnTo>
                        <a:lnTo>
                          <a:pt x="191" y="86"/>
                        </a:lnTo>
                        <a:lnTo>
                          <a:pt x="195" y="83"/>
                        </a:lnTo>
                        <a:lnTo>
                          <a:pt x="198" y="80"/>
                        </a:lnTo>
                        <a:lnTo>
                          <a:pt x="200" y="76"/>
                        </a:lnTo>
                        <a:lnTo>
                          <a:pt x="204" y="74"/>
                        </a:lnTo>
                        <a:lnTo>
                          <a:pt x="206" y="70"/>
                        </a:lnTo>
                        <a:lnTo>
                          <a:pt x="209" y="66"/>
                        </a:lnTo>
                        <a:lnTo>
                          <a:pt x="212" y="63"/>
                        </a:lnTo>
                        <a:lnTo>
                          <a:pt x="214" y="59"/>
                        </a:lnTo>
                        <a:lnTo>
                          <a:pt x="240" y="73"/>
                        </a:lnTo>
                        <a:lnTo>
                          <a:pt x="215" y="0"/>
                        </a:lnTo>
                        <a:lnTo>
                          <a:pt x="133" y="14"/>
                        </a:lnTo>
                        <a:lnTo>
                          <a:pt x="160" y="29"/>
                        </a:lnTo>
                        <a:lnTo>
                          <a:pt x="159" y="32"/>
                        </a:lnTo>
                        <a:lnTo>
                          <a:pt x="156" y="35"/>
                        </a:lnTo>
                        <a:lnTo>
                          <a:pt x="153" y="37"/>
                        </a:lnTo>
                        <a:lnTo>
                          <a:pt x="151" y="40"/>
                        </a:lnTo>
                        <a:lnTo>
                          <a:pt x="149" y="43"/>
                        </a:lnTo>
                        <a:lnTo>
                          <a:pt x="147" y="45"/>
                        </a:lnTo>
                        <a:lnTo>
                          <a:pt x="144" y="46"/>
                        </a:lnTo>
                        <a:lnTo>
                          <a:pt x="141" y="48"/>
                        </a:lnTo>
                        <a:lnTo>
                          <a:pt x="137" y="50"/>
                        </a:lnTo>
                        <a:lnTo>
                          <a:pt x="136" y="52"/>
                        </a:lnTo>
                        <a:lnTo>
                          <a:pt x="133" y="53"/>
                        </a:lnTo>
                        <a:lnTo>
                          <a:pt x="129" y="56"/>
                        </a:lnTo>
                        <a:lnTo>
                          <a:pt x="127" y="57"/>
                        </a:lnTo>
                        <a:lnTo>
                          <a:pt x="124" y="57"/>
                        </a:lnTo>
                        <a:lnTo>
                          <a:pt x="120" y="58"/>
                        </a:lnTo>
                        <a:lnTo>
                          <a:pt x="117" y="59"/>
                        </a:lnTo>
                        <a:lnTo>
                          <a:pt x="113" y="60"/>
                        </a:lnTo>
                        <a:lnTo>
                          <a:pt x="109" y="60"/>
                        </a:lnTo>
                        <a:lnTo>
                          <a:pt x="104" y="60"/>
                        </a:lnTo>
                        <a:lnTo>
                          <a:pt x="96" y="60"/>
                        </a:lnTo>
                        <a:lnTo>
                          <a:pt x="89" y="60"/>
                        </a:lnTo>
                        <a:lnTo>
                          <a:pt x="84" y="59"/>
                        </a:lnTo>
                        <a:lnTo>
                          <a:pt x="79" y="57"/>
                        </a:lnTo>
                        <a:lnTo>
                          <a:pt x="73" y="55"/>
                        </a:lnTo>
                        <a:lnTo>
                          <a:pt x="67" y="52"/>
                        </a:lnTo>
                        <a:lnTo>
                          <a:pt x="63" y="49"/>
                        </a:lnTo>
                        <a:lnTo>
                          <a:pt x="57" y="45"/>
                        </a:lnTo>
                        <a:lnTo>
                          <a:pt x="0" y="76"/>
                        </a:lnTo>
                        <a:lnTo>
                          <a:pt x="3" y="78"/>
                        </a:lnTo>
                        <a:lnTo>
                          <a:pt x="5" y="82"/>
                        </a:lnTo>
                        <a:lnTo>
                          <a:pt x="9" y="84"/>
                        </a:lnTo>
                        <a:lnTo>
                          <a:pt x="12" y="87"/>
                        </a:lnTo>
                        <a:lnTo>
                          <a:pt x="13" y="89"/>
                        </a:lnTo>
                        <a:lnTo>
                          <a:pt x="17" y="92"/>
                        </a:lnTo>
                        <a:lnTo>
                          <a:pt x="20" y="94"/>
                        </a:lnTo>
                        <a:lnTo>
                          <a:pt x="24" y="96"/>
                        </a:lnTo>
                        <a:lnTo>
                          <a:pt x="27" y="98"/>
                        </a:lnTo>
                        <a:lnTo>
                          <a:pt x="31" y="100"/>
                        </a:lnTo>
                        <a:lnTo>
                          <a:pt x="35" y="102"/>
                        </a:lnTo>
                        <a:lnTo>
                          <a:pt x="36" y="105"/>
                        </a:lnTo>
                        <a:lnTo>
                          <a:pt x="40" y="106"/>
                        </a:lnTo>
                        <a:lnTo>
                          <a:pt x="43" y="108"/>
                        </a:lnTo>
                        <a:lnTo>
                          <a:pt x="47" y="109"/>
                        </a:lnTo>
                        <a:lnTo>
                          <a:pt x="51" y="111"/>
                        </a:lnTo>
                        <a:lnTo>
                          <a:pt x="56" y="112"/>
                        </a:lnTo>
                        <a:lnTo>
                          <a:pt x="59" y="113"/>
                        </a:lnTo>
                        <a:lnTo>
                          <a:pt x="61" y="114"/>
                        </a:lnTo>
                        <a:lnTo>
                          <a:pt x="66" y="116"/>
                        </a:lnTo>
                        <a:lnTo>
                          <a:pt x="69" y="117"/>
                        </a:lnTo>
                        <a:lnTo>
                          <a:pt x="73" y="118"/>
                        </a:lnTo>
                        <a:lnTo>
                          <a:pt x="77" y="119"/>
                        </a:lnTo>
                        <a:lnTo>
                          <a:pt x="81" y="119"/>
                        </a:lnTo>
                        <a:lnTo>
                          <a:pt x="85" y="120"/>
                        </a:lnTo>
                        <a:lnTo>
                          <a:pt x="89" y="120"/>
                        </a:lnTo>
                        <a:lnTo>
                          <a:pt x="93" y="120"/>
                        </a:lnTo>
                        <a:lnTo>
                          <a:pt x="97" y="121"/>
                        </a:lnTo>
                        <a:lnTo>
                          <a:pt x="103" y="121"/>
                        </a:lnTo>
                        <a:lnTo>
                          <a:pt x="105" y="120"/>
                        </a:lnTo>
                        <a:lnTo>
                          <a:pt x="109" y="120"/>
                        </a:lnTo>
                        <a:lnTo>
                          <a:pt x="113" y="120"/>
                        </a:lnTo>
                        <a:lnTo>
                          <a:pt x="117" y="120"/>
                        </a:lnTo>
                        <a:lnTo>
                          <a:pt x="120" y="119"/>
                        </a:lnTo>
                      </a:path>
                    </a:pathLst>
                  </a:custGeom>
                  <a:solidFill>
                    <a:schemeClr val="tx2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79" name="Freeform 43"/>
                  <p:cNvSpPr>
                    <a:spLocks noChangeAspect="1"/>
                  </p:cNvSpPr>
                  <p:nvPr/>
                </p:nvSpPr>
                <p:spPr bwMode="auto">
                  <a:xfrm>
                    <a:off x="2952" y="2738"/>
                    <a:ext cx="118" cy="223"/>
                  </a:xfrm>
                  <a:custGeom>
                    <a:avLst/>
                    <a:gdLst>
                      <a:gd name="T0" fmla="*/ 115 w 118"/>
                      <a:gd name="T1" fmla="*/ 1 h 223"/>
                      <a:gd name="T2" fmla="*/ 108 w 118"/>
                      <a:gd name="T3" fmla="*/ 2 h 223"/>
                      <a:gd name="T4" fmla="*/ 103 w 118"/>
                      <a:gd name="T5" fmla="*/ 3 h 223"/>
                      <a:gd name="T6" fmla="*/ 98 w 118"/>
                      <a:gd name="T7" fmla="*/ 5 h 223"/>
                      <a:gd name="T8" fmla="*/ 93 w 118"/>
                      <a:gd name="T9" fmla="*/ 7 h 223"/>
                      <a:gd name="T10" fmla="*/ 88 w 118"/>
                      <a:gd name="T11" fmla="*/ 9 h 223"/>
                      <a:gd name="T12" fmla="*/ 81 w 118"/>
                      <a:gd name="T13" fmla="*/ 12 h 223"/>
                      <a:gd name="T14" fmla="*/ 75 w 118"/>
                      <a:gd name="T15" fmla="*/ 15 h 223"/>
                      <a:gd name="T16" fmla="*/ 71 w 118"/>
                      <a:gd name="T17" fmla="*/ 18 h 223"/>
                      <a:gd name="T18" fmla="*/ 67 w 118"/>
                      <a:gd name="T19" fmla="*/ 21 h 223"/>
                      <a:gd name="T20" fmla="*/ 61 w 118"/>
                      <a:gd name="T21" fmla="*/ 25 h 223"/>
                      <a:gd name="T22" fmla="*/ 57 w 118"/>
                      <a:gd name="T23" fmla="*/ 28 h 223"/>
                      <a:gd name="T24" fmla="*/ 50 w 118"/>
                      <a:gd name="T25" fmla="*/ 35 h 223"/>
                      <a:gd name="T26" fmla="*/ 43 w 118"/>
                      <a:gd name="T27" fmla="*/ 42 h 223"/>
                      <a:gd name="T28" fmla="*/ 37 w 118"/>
                      <a:gd name="T29" fmla="*/ 47 h 223"/>
                      <a:gd name="T30" fmla="*/ 33 w 118"/>
                      <a:gd name="T31" fmla="*/ 55 h 223"/>
                      <a:gd name="T32" fmla="*/ 28 w 118"/>
                      <a:gd name="T33" fmla="*/ 63 h 223"/>
                      <a:gd name="T34" fmla="*/ 23 w 118"/>
                      <a:gd name="T35" fmla="*/ 70 h 223"/>
                      <a:gd name="T36" fmla="*/ 20 w 118"/>
                      <a:gd name="T37" fmla="*/ 79 h 223"/>
                      <a:gd name="T38" fmla="*/ 17 w 118"/>
                      <a:gd name="T39" fmla="*/ 88 h 223"/>
                      <a:gd name="T40" fmla="*/ 13 w 118"/>
                      <a:gd name="T41" fmla="*/ 99 h 223"/>
                      <a:gd name="T42" fmla="*/ 11 w 118"/>
                      <a:gd name="T43" fmla="*/ 110 h 223"/>
                      <a:gd name="T44" fmla="*/ 10 w 118"/>
                      <a:gd name="T45" fmla="*/ 124 h 223"/>
                      <a:gd name="T46" fmla="*/ 10 w 118"/>
                      <a:gd name="T47" fmla="*/ 136 h 223"/>
                      <a:gd name="T48" fmla="*/ 11 w 118"/>
                      <a:gd name="T49" fmla="*/ 148 h 223"/>
                      <a:gd name="T50" fmla="*/ 12 w 118"/>
                      <a:gd name="T51" fmla="*/ 159 h 223"/>
                      <a:gd name="T52" fmla="*/ 17 w 118"/>
                      <a:gd name="T53" fmla="*/ 172 h 223"/>
                      <a:gd name="T54" fmla="*/ 20 w 118"/>
                      <a:gd name="T55" fmla="*/ 184 h 223"/>
                      <a:gd name="T56" fmla="*/ 27 w 118"/>
                      <a:gd name="T57" fmla="*/ 195 h 223"/>
                      <a:gd name="T58" fmla="*/ 80 w 118"/>
                      <a:gd name="T59" fmla="*/ 222 h 223"/>
                      <a:gd name="T60" fmla="*/ 79 w 118"/>
                      <a:gd name="T61" fmla="*/ 163 h 223"/>
                      <a:gd name="T62" fmla="*/ 75 w 118"/>
                      <a:gd name="T63" fmla="*/ 154 h 223"/>
                      <a:gd name="T64" fmla="*/ 71 w 118"/>
                      <a:gd name="T65" fmla="*/ 145 h 223"/>
                      <a:gd name="T66" fmla="*/ 70 w 118"/>
                      <a:gd name="T67" fmla="*/ 137 h 223"/>
                      <a:gd name="T68" fmla="*/ 70 w 118"/>
                      <a:gd name="T69" fmla="*/ 128 h 223"/>
                      <a:gd name="T70" fmla="*/ 70 w 118"/>
                      <a:gd name="T71" fmla="*/ 118 h 223"/>
                      <a:gd name="T72" fmla="*/ 72 w 118"/>
                      <a:gd name="T73" fmla="*/ 109 h 223"/>
                      <a:gd name="T74" fmla="*/ 75 w 118"/>
                      <a:gd name="T75" fmla="*/ 100 h 223"/>
                      <a:gd name="T76" fmla="*/ 80 w 118"/>
                      <a:gd name="T77" fmla="*/ 92 h 223"/>
                      <a:gd name="T78" fmla="*/ 84 w 118"/>
                      <a:gd name="T79" fmla="*/ 88 h 223"/>
                      <a:gd name="T80" fmla="*/ 89 w 118"/>
                      <a:gd name="T81" fmla="*/ 82 h 223"/>
                      <a:gd name="T82" fmla="*/ 92 w 118"/>
                      <a:gd name="T83" fmla="*/ 78 h 223"/>
                      <a:gd name="T84" fmla="*/ 98 w 118"/>
                      <a:gd name="T85" fmla="*/ 74 h 223"/>
                      <a:gd name="T86" fmla="*/ 103 w 118"/>
                      <a:gd name="T87" fmla="*/ 70 h 223"/>
                      <a:gd name="T88" fmla="*/ 108 w 118"/>
                      <a:gd name="T89" fmla="*/ 66 h 223"/>
                      <a:gd name="T90" fmla="*/ 117 w 118"/>
                      <a:gd name="T91" fmla="*/ 64 h 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18" h="223">
                        <a:moveTo>
                          <a:pt x="117" y="0"/>
                        </a:moveTo>
                        <a:lnTo>
                          <a:pt x="115" y="1"/>
                        </a:lnTo>
                        <a:lnTo>
                          <a:pt x="112" y="1"/>
                        </a:lnTo>
                        <a:lnTo>
                          <a:pt x="108" y="2"/>
                        </a:lnTo>
                        <a:lnTo>
                          <a:pt x="106" y="2"/>
                        </a:lnTo>
                        <a:lnTo>
                          <a:pt x="103" y="3"/>
                        </a:lnTo>
                        <a:lnTo>
                          <a:pt x="100" y="5"/>
                        </a:lnTo>
                        <a:lnTo>
                          <a:pt x="98" y="5"/>
                        </a:lnTo>
                        <a:lnTo>
                          <a:pt x="95" y="6"/>
                        </a:lnTo>
                        <a:lnTo>
                          <a:pt x="93" y="7"/>
                        </a:lnTo>
                        <a:lnTo>
                          <a:pt x="90" y="8"/>
                        </a:lnTo>
                        <a:lnTo>
                          <a:pt x="88" y="9"/>
                        </a:lnTo>
                        <a:lnTo>
                          <a:pt x="84" y="10"/>
                        </a:lnTo>
                        <a:lnTo>
                          <a:pt x="81" y="12"/>
                        </a:lnTo>
                        <a:lnTo>
                          <a:pt x="79" y="14"/>
                        </a:lnTo>
                        <a:lnTo>
                          <a:pt x="75" y="15"/>
                        </a:lnTo>
                        <a:lnTo>
                          <a:pt x="74" y="17"/>
                        </a:lnTo>
                        <a:lnTo>
                          <a:pt x="71" y="18"/>
                        </a:lnTo>
                        <a:lnTo>
                          <a:pt x="69" y="19"/>
                        </a:lnTo>
                        <a:lnTo>
                          <a:pt x="67" y="21"/>
                        </a:lnTo>
                        <a:lnTo>
                          <a:pt x="64" y="23"/>
                        </a:lnTo>
                        <a:lnTo>
                          <a:pt x="61" y="25"/>
                        </a:lnTo>
                        <a:lnTo>
                          <a:pt x="59" y="27"/>
                        </a:lnTo>
                        <a:lnTo>
                          <a:pt x="57" y="28"/>
                        </a:lnTo>
                        <a:lnTo>
                          <a:pt x="52" y="32"/>
                        </a:lnTo>
                        <a:lnTo>
                          <a:pt x="50" y="35"/>
                        </a:lnTo>
                        <a:lnTo>
                          <a:pt x="46" y="38"/>
                        </a:lnTo>
                        <a:lnTo>
                          <a:pt x="43" y="42"/>
                        </a:lnTo>
                        <a:lnTo>
                          <a:pt x="41" y="45"/>
                        </a:lnTo>
                        <a:lnTo>
                          <a:pt x="37" y="47"/>
                        </a:lnTo>
                        <a:lnTo>
                          <a:pt x="35" y="52"/>
                        </a:lnTo>
                        <a:lnTo>
                          <a:pt x="33" y="55"/>
                        </a:lnTo>
                        <a:lnTo>
                          <a:pt x="29" y="59"/>
                        </a:lnTo>
                        <a:lnTo>
                          <a:pt x="28" y="63"/>
                        </a:lnTo>
                        <a:lnTo>
                          <a:pt x="25" y="66"/>
                        </a:lnTo>
                        <a:lnTo>
                          <a:pt x="23" y="70"/>
                        </a:lnTo>
                        <a:lnTo>
                          <a:pt x="22" y="74"/>
                        </a:lnTo>
                        <a:lnTo>
                          <a:pt x="20" y="79"/>
                        </a:lnTo>
                        <a:lnTo>
                          <a:pt x="18" y="83"/>
                        </a:lnTo>
                        <a:lnTo>
                          <a:pt x="17" y="88"/>
                        </a:lnTo>
                        <a:lnTo>
                          <a:pt x="14" y="94"/>
                        </a:lnTo>
                        <a:lnTo>
                          <a:pt x="13" y="99"/>
                        </a:lnTo>
                        <a:lnTo>
                          <a:pt x="12" y="105"/>
                        </a:lnTo>
                        <a:lnTo>
                          <a:pt x="11" y="110"/>
                        </a:lnTo>
                        <a:lnTo>
                          <a:pt x="10" y="116"/>
                        </a:lnTo>
                        <a:lnTo>
                          <a:pt x="10" y="124"/>
                        </a:lnTo>
                        <a:lnTo>
                          <a:pt x="10" y="131"/>
                        </a:lnTo>
                        <a:lnTo>
                          <a:pt x="10" y="136"/>
                        </a:lnTo>
                        <a:lnTo>
                          <a:pt x="10" y="142"/>
                        </a:lnTo>
                        <a:lnTo>
                          <a:pt x="11" y="148"/>
                        </a:lnTo>
                        <a:lnTo>
                          <a:pt x="11" y="153"/>
                        </a:lnTo>
                        <a:lnTo>
                          <a:pt x="12" y="159"/>
                        </a:lnTo>
                        <a:lnTo>
                          <a:pt x="14" y="166"/>
                        </a:lnTo>
                        <a:lnTo>
                          <a:pt x="17" y="172"/>
                        </a:lnTo>
                        <a:lnTo>
                          <a:pt x="19" y="178"/>
                        </a:lnTo>
                        <a:lnTo>
                          <a:pt x="20" y="184"/>
                        </a:lnTo>
                        <a:lnTo>
                          <a:pt x="23" y="189"/>
                        </a:lnTo>
                        <a:lnTo>
                          <a:pt x="27" y="195"/>
                        </a:lnTo>
                        <a:lnTo>
                          <a:pt x="0" y="211"/>
                        </a:lnTo>
                        <a:lnTo>
                          <a:pt x="80" y="222"/>
                        </a:lnTo>
                        <a:lnTo>
                          <a:pt x="109" y="146"/>
                        </a:lnTo>
                        <a:lnTo>
                          <a:pt x="79" y="163"/>
                        </a:lnTo>
                        <a:lnTo>
                          <a:pt x="75" y="159"/>
                        </a:lnTo>
                        <a:lnTo>
                          <a:pt x="75" y="154"/>
                        </a:lnTo>
                        <a:lnTo>
                          <a:pt x="72" y="150"/>
                        </a:lnTo>
                        <a:lnTo>
                          <a:pt x="71" y="145"/>
                        </a:lnTo>
                        <a:lnTo>
                          <a:pt x="70" y="141"/>
                        </a:lnTo>
                        <a:lnTo>
                          <a:pt x="70" y="137"/>
                        </a:lnTo>
                        <a:lnTo>
                          <a:pt x="70" y="133"/>
                        </a:lnTo>
                        <a:lnTo>
                          <a:pt x="70" y="128"/>
                        </a:lnTo>
                        <a:lnTo>
                          <a:pt x="70" y="124"/>
                        </a:lnTo>
                        <a:lnTo>
                          <a:pt x="70" y="118"/>
                        </a:lnTo>
                        <a:lnTo>
                          <a:pt x="71" y="114"/>
                        </a:lnTo>
                        <a:lnTo>
                          <a:pt x="72" y="109"/>
                        </a:lnTo>
                        <a:lnTo>
                          <a:pt x="75" y="104"/>
                        </a:lnTo>
                        <a:lnTo>
                          <a:pt x="75" y="100"/>
                        </a:lnTo>
                        <a:lnTo>
                          <a:pt x="79" y="96"/>
                        </a:lnTo>
                        <a:lnTo>
                          <a:pt x="80" y="92"/>
                        </a:lnTo>
                        <a:lnTo>
                          <a:pt x="83" y="90"/>
                        </a:lnTo>
                        <a:lnTo>
                          <a:pt x="84" y="88"/>
                        </a:lnTo>
                        <a:lnTo>
                          <a:pt x="86" y="85"/>
                        </a:lnTo>
                        <a:lnTo>
                          <a:pt x="89" y="82"/>
                        </a:lnTo>
                        <a:lnTo>
                          <a:pt x="90" y="80"/>
                        </a:lnTo>
                        <a:lnTo>
                          <a:pt x="92" y="78"/>
                        </a:lnTo>
                        <a:lnTo>
                          <a:pt x="95" y="76"/>
                        </a:lnTo>
                        <a:lnTo>
                          <a:pt x="98" y="74"/>
                        </a:lnTo>
                        <a:lnTo>
                          <a:pt x="100" y="72"/>
                        </a:lnTo>
                        <a:lnTo>
                          <a:pt x="103" y="70"/>
                        </a:lnTo>
                        <a:lnTo>
                          <a:pt x="105" y="69"/>
                        </a:lnTo>
                        <a:lnTo>
                          <a:pt x="108" y="66"/>
                        </a:lnTo>
                        <a:lnTo>
                          <a:pt x="112" y="65"/>
                        </a:lnTo>
                        <a:lnTo>
                          <a:pt x="117" y="64"/>
                        </a:lnTo>
                        <a:lnTo>
                          <a:pt x="117" y="0"/>
                        </a:lnTo>
                      </a:path>
                    </a:pathLst>
                  </a:custGeom>
                  <a:solidFill>
                    <a:srgbClr val="60C9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380" name="Freeform 44"/>
                  <p:cNvSpPr>
                    <a:spLocks noChangeAspect="1"/>
                  </p:cNvSpPr>
                  <p:nvPr/>
                </p:nvSpPr>
                <p:spPr bwMode="auto">
                  <a:xfrm>
                    <a:off x="3049" y="2707"/>
                    <a:ext cx="180" cy="201"/>
                  </a:xfrm>
                  <a:custGeom>
                    <a:avLst/>
                    <a:gdLst>
                      <a:gd name="T0" fmla="*/ 71 w 180"/>
                      <a:gd name="T1" fmla="*/ 29 h 201"/>
                      <a:gd name="T2" fmla="*/ 78 w 180"/>
                      <a:gd name="T3" fmla="*/ 30 h 201"/>
                      <a:gd name="T4" fmla="*/ 82 w 180"/>
                      <a:gd name="T5" fmla="*/ 33 h 201"/>
                      <a:gd name="T6" fmla="*/ 88 w 180"/>
                      <a:gd name="T7" fmla="*/ 34 h 201"/>
                      <a:gd name="T8" fmla="*/ 93 w 180"/>
                      <a:gd name="T9" fmla="*/ 36 h 201"/>
                      <a:gd name="T10" fmla="*/ 99 w 180"/>
                      <a:gd name="T11" fmla="*/ 38 h 201"/>
                      <a:gd name="T12" fmla="*/ 105 w 180"/>
                      <a:gd name="T13" fmla="*/ 40 h 201"/>
                      <a:gd name="T14" fmla="*/ 112 w 180"/>
                      <a:gd name="T15" fmla="*/ 44 h 201"/>
                      <a:gd name="T16" fmla="*/ 116 w 180"/>
                      <a:gd name="T17" fmla="*/ 46 h 201"/>
                      <a:gd name="T18" fmla="*/ 121 w 180"/>
                      <a:gd name="T19" fmla="*/ 49 h 201"/>
                      <a:gd name="T20" fmla="*/ 126 w 180"/>
                      <a:gd name="T21" fmla="*/ 53 h 201"/>
                      <a:gd name="T22" fmla="*/ 130 w 180"/>
                      <a:gd name="T23" fmla="*/ 57 h 201"/>
                      <a:gd name="T24" fmla="*/ 138 w 180"/>
                      <a:gd name="T25" fmla="*/ 63 h 201"/>
                      <a:gd name="T26" fmla="*/ 145 w 180"/>
                      <a:gd name="T27" fmla="*/ 70 h 201"/>
                      <a:gd name="T28" fmla="*/ 150 w 180"/>
                      <a:gd name="T29" fmla="*/ 76 h 201"/>
                      <a:gd name="T30" fmla="*/ 155 w 180"/>
                      <a:gd name="T31" fmla="*/ 83 h 201"/>
                      <a:gd name="T32" fmla="*/ 161 w 180"/>
                      <a:gd name="T33" fmla="*/ 91 h 201"/>
                      <a:gd name="T34" fmla="*/ 166 w 180"/>
                      <a:gd name="T35" fmla="*/ 99 h 201"/>
                      <a:gd name="T36" fmla="*/ 169 w 180"/>
                      <a:gd name="T37" fmla="*/ 107 h 201"/>
                      <a:gd name="T38" fmla="*/ 172 w 180"/>
                      <a:gd name="T39" fmla="*/ 116 h 201"/>
                      <a:gd name="T40" fmla="*/ 176 w 180"/>
                      <a:gd name="T41" fmla="*/ 127 h 201"/>
                      <a:gd name="T42" fmla="*/ 178 w 180"/>
                      <a:gd name="T43" fmla="*/ 138 h 201"/>
                      <a:gd name="T44" fmla="*/ 179 w 180"/>
                      <a:gd name="T45" fmla="*/ 153 h 201"/>
                      <a:gd name="T46" fmla="*/ 179 w 180"/>
                      <a:gd name="T47" fmla="*/ 165 h 201"/>
                      <a:gd name="T48" fmla="*/ 178 w 180"/>
                      <a:gd name="T49" fmla="*/ 176 h 201"/>
                      <a:gd name="T50" fmla="*/ 176 w 180"/>
                      <a:gd name="T51" fmla="*/ 188 h 201"/>
                      <a:gd name="T52" fmla="*/ 172 w 180"/>
                      <a:gd name="T53" fmla="*/ 200 h 201"/>
                      <a:gd name="T54" fmla="*/ 116 w 180"/>
                      <a:gd name="T55" fmla="*/ 172 h 201"/>
                      <a:gd name="T56" fmla="*/ 117 w 180"/>
                      <a:gd name="T57" fmla="*/ 161 h 201"/>
                      <a:gd name="T58" fmla="*/ 117 w 180"/>
                      <a:gd name="T59" fmla="*/ 152 h 201"/>
                      <a:gd name="T60" fmla="*/ 116 w 180"/>
                      <a:gd name="T61" fmla="*/ 142 h 201"/>
                      <a:gd name="T62" fmla="*/ 113 w 180"/>
                      <a:gd name="T63" fmla="*/ 133 h 201"/>
                      <a:gd name="T64" fmla="*/ 108 w 180"/>
                      <a:gd name="T65" fmla="*/ 124 h 201"/>
                      <a:gd name="T66" fmla="*/ 105 w 180"/>
                      <a:gd name="T67" fmla="*/ 118 h 201"/>
                      <a:gd name="T68" fmla="*/ 100 w 180"/>
                      <a:gd name="T69" fmla="*/ 113 h 201"/>
                      <a:gd name="T70" fmla="*/ 96 w 180"/>
                      <a:gd name="T71" fmla="*/ 109 h 201"/>
                      <a:gd name="T72" fmla="*/ 91 w 180"/>
                      <a:gd name="T73" fmla="*/ 104 h 201"/>
                      <a:gd name="T74" fmla="*/ 86 w 180"/>
                      <a:gd name="T75" fmla="*/ 100 h 201"/>
                      <a:gd name="T76" fmla="*/ 80 w 180"/>
                      <a:gd name="T77" fmla="*/ 98 h 201"/>
                      <a:gd name="T78" fmla="*/ 74 w 180"/>
                      <a:gd name="T79" fmla="*/ 94 h 201"/>
                      <a:gd name="T80" fmla="*/ 68 w 180"/>
                      <a:gd name="T81" fmla="*/ 92 h 201"/>
                      <a:gd name="T82" fmla="*/ 61 w 180"/>
                      <a:gd name="T83" fmla="*/ 91 h 201"/>
                      <a:gd name="T84" fmla="*/ 53 w 180"/>
                      <a:gd name="T85" fmla="*/ 90 h 201"/>
                      <a:gd name="T86" fmla="*/ 51 w 180"/>
                      <a:gd name="T87" fmla="*/ 122 h 201"/>
                      <a:gd name="T88" fmla="*/ 51 w 180"/>
                      <a:gd name="T89" fmla="*/ 0 h 201"/>
                      <a:gd name="T90" fmla="*/ 53 w 180"/>
                      <a:gd name="T91" fmla="*/ 28 h 201"/>
                      <a:gd name="T92" fmla="*/ 62 w 180"/>
                      <a:gd name="T93" fmla="*/ 28 h 201"/>
                      <a:gd name="T94" fmla="*/ 68 w 180"/>
                      <a:gd name="T95" fmla="*/ 29 h 2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80" h="201">
                        <a:moveTo>
                          <a:pt x="68" y="29"/>
                        </a:moveTo>
                        <a:lnTo>
                          <a:pt x="71" y="29"/>
                        </a:lnTo>
                        <a:lnTo>
                          <a:pt x="74" y="30"/>
                        </a:lnTo>
                        <a:lnTo>
                          <a:pt x="78" y="30"/>
                        </a:lnTo>
                        <a:lnTo>
                          <a:pt x="80" y="31"/>
                        </a:lnTo>
                        <a:lnTo>
                          <a:pt x="82" y="33"/>
                        </a:lnTo>
                        <a:lnTo>
                          <a:pt x="86" y="33"/>
                        </a:lnTo>
                        <a:lnTo>
                          <a:pt x="88" y="34"/>
                        </a:lnTo>
                        <a:lnTo>
                          <a:pt x="90" y="35"/>
                        </a:lnTo>
                        <a:lnTo>
                          <a:pt x="93" y="36"/>
                        </a:lnTo>
                        <a:lnTo>
                          <a:pt x="97" y="37"/>
                        </a:lnTo>
                        <a:lnTo>
                          <a:pt x="99" y="38"/>
                        </a:lnTo>
                        <a:lnTo>
                          <a:pt x="103" y="39"/>
                        </a:lnTo>
                        <a:lnTo>
                          <a:pt x="105" y="40"/>
                        </a:lnTo>
                        <a:lnTo>
                          <a:pt x="108" y="42"/>
                        </a:lnTo>
                        <a:lnTo>
                          <a:pt x="112" y="44"/>
                        </a:lnTo>
                        <a:lnTo>
                          <a:pt x="113" y="45"/>
                        </a:lnTo>
                        <a:lnTo>
                          <a:pt x="116" y="46"/>
                        </a:lnTo>
                        <a:lnTo>
                          <a:pt x="118" y="48"/>
                        </a:lnTo>
                        <a:lnTo>
                          <a:pt x="121" y="49"/>
                        </a:lnTo>
                        <a:lnTo>
                          <a:pt x="124" y="52"/>
                        </a:lnTo>
                        <a:lnTo>
                          <a:pt x="126" y="53"/>
                        </a:lnTo>
                        <a:lnTo>
                          <a:pt x="129" y="55"/>
                        </a:lnTo>
                        <a:lnTo>
                          <a:pt x="130" y="57"/>
                        </a:lnTo>
                        <a:lnTo>
                          <a:pt x="135" y="60"/>
                        </a:lnTo>
                        <a:lnTo>
                          <a:pt x="138" y="63"/>
                        </a:lnTo>
                        <a:lnTo>
                          <a:pt x="142" y="66"/>
                        </a:lnTo>
                        <a:lnTo>
                          <a:pt x="145" y="70"/>
                        </a:lnTo>
                        <a:lnTo>
                          <a:pt x="147" y="73"/>
                        </a:lnTo>
                        <a:lnTo>
                          <a:pt x="150" y="76"/>
                        </a:lnTo>
                        <a:lnTo>
                          <a:pt x="153" y="80"/>
                        </a:lnTo>
                        <a:lnTo>
                          <a:pt x="155" y="83"/>
                        </a:lnTo>
                        <a:lnTo>
                          <a:pt x="158" y="88"/>
                        </a:lnTo>
                        <a:lnTo>
                          <a:pt x="161" y="91"/>
                        </a:lnTo>
                        <a:lnTo>
                          <a:pt x="163" y="96"/>
                        </a:lnTo>
                        <a:lnTo>
                          <a:pt x="166" y="99"/>
                        </a:lnTo>
                        <a:lnTo>
                          <a:pt x="167" y="103"/>
                        </a:lnTo>
                        <a:lnTo>
                          <a:pt x="169" y="107"/>
                        </a:lnTo>
                        <a:lnTo>
                          <a:pt x="170" y="111"/>
                        </a:lnTo>
                        <a:lnTo>
                          <a:pt x="172" y="116"/>
                        </a:lnTo>
                        <a:lnTo>
                          <a:pt x="175" y="122"/>
                        </a:lnTo>
                        <a:lnTo>
                          <a:pt x="176" y="127"/>
                        </a:lnTo>
                        <a:lnTo>
                          <a:pt x="176" y="133"/>
                        </a:lnTo>
                        <a:lnTo>
                          <a:pt x="178" y="138"/>
                        </a:lnTo>
                        <a:lnTo>
                          <a:pt x="179" y="145"/>
                        </a:lnTo>
                        <a:lnTo>
                          <a:pt x="179" y="153"/>
                        </a:lnTo>
                        <a:lnTo>
                          <a:pt x="179" y="158"/>
                        </a:lnTo>
                        <a:lnTo>
                          <a:pt x="179" y="165"/>
                        </a:lnTo>
                        <a:lnTo>
                          <a:pt x="179" y="171"/>
                        </a:lnTo>
                        <a:lnTo>
                          <a:pt x="178" y="176"/>
                        </a:lnTo>
                        <a:lnTo>
                          <a:pt x="178" y="182"/>
                        </a:lnTo>
                        <a:lnTo>
                          <a:pt x="176" y="188"/>
                        </a:lnTo>
                        <a:lnTo>
                          <a:pt x="175" y="193"/>
                        </a:lnTo>
                        <a:lnTo>
                          <a:pt x="172" y="200"/>
                        </a:lnTo>
                        <a:lnTo>
                          <a:pt x="161" y="164"/>
                        </a:lnTo>
                        <a:lnTo>
                          <a:pt x="116" y="172"/>
                        </a:lnTo>
                        <a:lnTo>
                          <a:pt x="117" y="165"/>
                        </a:lnTo>
                        <a:lnTo>
                          <a:pt x="117" y="161"/>
                        </a:lnTo>
                        <a:lnTo>
                          <a:pt x="117" y="156"/>
                        </a:lnTo>
                        <a:lnTo>
                          <a:pt x="117" y="152"/>
                        </a:lnTo>
                        <a:lnTo>
                          <a:pt x="116" y="147"/>
                        </a:lnTo>
                        <a:lnTo>
                          <a:pt x="116" y="142"/>
                        </a:lnTo>
                        <a:lnTo>
                          <a:pt x="115" y="137"/>
                        </a:lnTo>
                        <a:lnTo>
                          <a:pt x="113" y="133"/>
                        </a:lnTo>
                        <a:lnTo>
                          <a:pt x="111" y="128"/>
                        </a:lnTo>
                        <a:lnTo>
                          <a:pt x="108" y="124"/>
                        </a:lnTo>
                        <a:lnTo>
                          <a:pt x="107" y="121"/>
                        </a:lnTo>
                        <a:lnTo>
                          <a:pt x="105" y="118"/>
                        </a:lnTo>
                        <a:lnTo>
                          <a:pt x="103" y="116"/>
                        </a:lnTo>
                        <a:lnTo>
                          <a:pt x="100" y="113"/>
                        </a:lnTo>
                        <a:lnTo>
                          <a:pt x="98" y="110"/>
                        </a:lnTo>
                        <a:lnTo>
                          <a:pt x="96" y="109"/>
                        </a:lnTo>
                        <a:lnTo>
                          <a:pt x="93" y="107"/>
                        </a:lnTo>
                        <a:lnTo>
                          <a:pt x="91" y="104"/>
                        </a:lnTo>
                        <a:lnTo>
                          <a:pt x="89" y="102"/>
                        </a:lnTo>
                        <a:lnTo>
                          <a:pt x="86" y="100"/>
                        </a:lnTo>
                        <a:lnTo>
                          <a:pt x="83" y="99"/>
                        </a:lnTo>
                        <a:lnTo>
                          <a:pt x="80" y="98"/>
                        </a:lnTo>
                        <a:lnTo>
                          <a:pt x="76" y="96"/>
                        </a:lnTo>
                        <a:lnTo>
                          <a:pt x="74" y="94"/>
                        </a:lnTo>
                        <a:lnTo>
                          <a:pt x="71" y="93"/>
                        </a:lnTo>
                        <a:lnTo>
                          <a:pt x="68" y="92"/>
                        </a:lnTo>
                        <a:lnTo>
                          <a:pt x="64" y="91"/>
                        </a:lnTo>
                        <a:lnTo>
                          <a:pt x="61" y="91"/>
                        </a:lnTo>
                        <a:lnTo>
                          <a:pt x="58" y="90"/>
                        </a:lnTo>
                        <a:lnTo>
                          <a:pt x="53" y="90"/>
                        </a:lnTo>
                        <a:lnTo>
                          <a:pt x="51" y="90"/>
                        </a:lnTo>
                        <a:lnTo>
                          <a:pt x="51" y="122"/>
                        </a:lnTo>
                        <a:lnTo>
                          <a:pt x="0" y="62"/>
                        </a:lnTo>
                        <a:lnTo>
                          <a:pt x="51" y="0"/>
                        </a:lnTo>
                        <a:lnTo>
                          <a:pt x="51" y="28"/>
                        </a:lnTo>
                        <a:lnTo>
                          <a:pt x="53" y="28"/>
                        </a:lnTo>
                        <a:lnTo>
                          <a:pt x="58" y="28"/>
                        </a:lnTo>
                        <a:lnTo>
                          <a:pt x="62" y="28"/>
                        </a:lnTo>
                        <a:lnTo>
                          <a:pt x="66" y="29"/>
                        </a:lnTo>
                        <a:lnTo>
                          <a:pt x="68" y="29"/>
                        </a:lnTo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381" name="Group 45"/>
              <p:cNvGrpSpPr>
                <a:grpSpLocks noChangeAspect="1"/>
              </p:cNvGrpSpPr>
              <p:nvPr/>
            </p:nvGrpSpPr>
            <p:grpSpPr bwMode="auto">
              <a:xfrm>
                <a:off x="2130" y="3311"/>
                <a:ext cx="1406" cy="478"/>
                <a:chOff x="1814" y="3208"/>
                <a:chExt cx="1583" cy="538"/>
              </a:xfrm>
            </p:grpSpPr>
            <p:grpSp>
              <p:nvGrpSpPr>
                <p:cNvPr id="14382" name="Group 46"/>
                <p:cNvGrpSpPr>
                  <a:grpSpLocks noChangeAspect="1"/>
                </p:cNvGrpSpPr>
                <p:nvPr/>
              </p:nvGrpSpPr>
              <p:grpSpPr bwMode="auto">
                <a:xfrm>
                  <a:off x="1814" y="3208"/>
                  <a:ext cx="516" cy="538"/>
                  <a:chOff x="1814" y="3208"/>
                  <a:chExt cx="516" cy="538"/>
                </a:xfrm>
              </p:grpSpPr>
              <p:grpSp>
                <p:nvGrpSpPr>
                  <p:cNvPr id="14383" name="Group 4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14" y="3208"/>
                    <a:ext cx="388" cy="442"/>
                    <a:chOff x="1814" y="3208"/>
                    <a:chExt cx="388" cy="442"/>
                  </a:xfrm>
                </p:grpSpPr>
                <p:sp>
                  <p:nvSpPr>
                    <p:cNvPr id="14384" name="Freeform 4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814" y="3208"/>
                      <a:ext cx="388" cy="442"/>
                    </a:xfrm>
                    <a:custGeom>
                      <a:avLst/>
                      <a:gdLst>
                        <a:gd name="T0" fmla="*/ 0 w 388"/>
                        <a:gd name="T1" fmla="*/ 72 h 442"/>
                        <a:gd name="T2" fmla="*/ 287 w 388"/>
                        <a:gd name="T3" fmla="*/ 0 h 442"/>
                        <a:gd name="T4" fmla="*/ 387 w 388"/>
                        <a:gd name="T5" fmla="*/ 372 h 442"/>
                        <a:gd name="T6" fmla="*/ 109 w 388"/>
                        <a:gd name="T7" fmla="*/ 441 h 442"/>
                        <a:gd name="T8" fmla="*/ 0 w 388"/>
                        <a:gd name="T9" fmla="*/ 72 h 4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88" h="442">
                          <a:moveTo>
                            <a:pt x="0" y="72"/>
                          </a:moveTo>
                          <a:lnTo>
                            <a:pt x="287" y="0"/>
                          </a:lnTo>
                          <a:lnTo>
                            <a:pt x="387" y="372"/>
                          </a:lnTo>
                          <a:lnTo>
                            <a:pt x="109" y="441"/>
                          </a:lnTo>
                          <a:lnTo>
                            <a:pt x="0" y="72"/>
                          </a:lnTo>
                        </a:path>
                      </a:pathLst>
                    </a:custGeom>
                    <a:solidFill>
                      <a:schemeClr val="tx1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85" name="Rectangle 49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1856" y="3276"/>
                      <a:ext cx="121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86" name="Rectangle 50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1902" y="3346"/>
                      <a:ext cx="120" cy="253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87" name="Rectangle 51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009" y="3310"/>
                      <a:ext cx="103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88" name="Rectangle 52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028" y="3384"/>
                      <a:ext cx="104" cy="39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389" name="Group 5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57" y="3256"/>
                    <a:ext cx="388" cy="442"/>
                    <a:chOff x="1857" y="3256"/>
                    <a:chExt cx="388" cy="442"/>
                  </a:xfrm>
                </p:grpSpPr>
                <p:sp>
                  <p:nvSpPr>
                    <p:cNvPr id="14390" name="Freeform 5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857" y="3256"/>
                      <a:ext cx="388" cy="442"/>
                    </a:xfrm>
                    <a:custGeom>
                      <a:avLst/>
                      <a:gdLst>
                        <a:gd name="T0" fmla="*/ 0 w 388"/>
                        <a:gd name="T1" fmla="*/ 72 h 442"/>
                        <a:gd name="T2" fmla="*/ 287 w 388"/>
                        <a:gd name="T3" fmla="*/ 0 h 442"/>
                        <a:gd name="T4" fmla="*/ 387 w 388"/>
                        <a:gd name="T5" fmla="*/ 372 h 442"/>
                        <a:gd name="T6" fmla="*/ 109 w 388"/>
                        <a:gd name="T7" fmla="*/ 441 h 442"/>
                        <a:gd name="T8" fmla="*/ 0 w 388"/>
                        <a:gd name="T9" fmla="*/ 72 h 4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88" h="442">
                          <a:moveTo>
                            <a:pt x="0" y="72"/>
                          </a:moveTo>
                          <a:lnTo>
                            <a:pt x="287" y="0"/>
                          </a:lnTo>
                          <a:lnTo>
                            <a:pt x="387" y="372"/>
                          </a:lnTo>
                          <a:lnTo>
                            <a:pt x="109" y="441"/>
                          </a:lnTo>
                          <a:lnTo>
                            <a:pt x="0" y="72"/>
                          </a:lnTo>
                        </a:path>
                      </a:pathLst>
                    </a:custGeom>
                    <a:solidFill>
                      <a:schemeClr val="tx1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91" name="Rectangle 55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1899" y="3324"/>
                      <a:ext cx="121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92" name="Rectangle 56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1944" y="3394"/>
                      <a:ext cx="121" cy="253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93" name="Rectangle 57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052" y="3358"/>
                      <a:ext cx="103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94" name="Rectangle 58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071" y="3432"/>
                      <a:ext cx="104" cy="39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395" name="Group 5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42" y="3304"/>
                    <a:ext cx="388" cy="442"/>
                    <a:chOff x="1942" y="3304"/>
                    <a:chExt cx="388" cy="442"/>
                  </a:xfrm>
                </p:grpSpPr>
                <p:sp>
                  <p:nvSpPr>
                    <p:cNvPr id="14396" name="Freeform 6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942" y="3304"/>
                      <a:ext cx="388" cy="442"/>
                    </a:xfrm>
                    <a:custGeom>
                      <a:avLst/>
                      <a:gdLst>
                        <a:gd name="T0" fmla="*/ 0 w 388"/>
                        <a:gd name="T1" fmla="*/ 72 h 442"/>
                        <a:gd name="T2" fmla="*/ 287 w 388"/>
                        <a:gd name="T3" fmla="*/ 0 h 442"/>
                        <a:gd name="T4" fmla="*/ 387 w 388"/>
                        <a:gd name="T5" fmla="*/ 372 h 442"/>
                        <a:gd name="T6" fmla="*/ 109 w 388"/>
                        <a:gd name="T7" fmla="*/ 441 h 442"/>
                        <a:gd name="T8" fmla="*/ 0 w 388"/>
                        <a:gd name="T9" fmla="*/ 72 h 4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88" h="442">
                          <a:moveTo>
                            <a:pt x="0" y="72"/>
                          </a:moveTo>
                          <a:lnTo>
                            <a:pt x="287" y="0"/>
                          </a:lnTo>
                          <a:lnTo>
                            <a:pt x="387" y="372"/>
                          </a:lnTo>
                          <a:lnTo>
                            <a:pt x="109" y="441"/>
                          </a:lnTo>
                          <a:lnTo>
                            <a:pt x="0" y="72"/>
                          </a:lnTo>
                        </a:path>
                      </a:pathLst>
                    </a:custGeom>
                    <a:solidFill>
                      <a:schemeClr val="tx1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97" name="Rectangle 61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1984" y="3372"/>
                      <a:ext cx="121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98" name="Rectangle 62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030" y="3442"/>
                      <a:ext cx="120" cy="253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99" name="Rectangle 63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137" y="3406"/>
                      <a:ext cx="103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00" name="Rectangle 64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156" y="3480"/>
                      <a:ext cx="104" cy="39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4401" name="Group 65"/>
                <p:cNvGrpSpPr>
                  <a:grpSpLocks noChangeAspect="1"/>
                </p:cNvGrpSpPr>
                <p:nvPr/>
              </p:nvGrpSpPr>
              <p:grpSpPr bwMode="auto">
                <a:xfrm>
                  <a:off x="2346" y="3208"/>
                  <a:ext cx="516" cy="538"/>
                  <a:chOff x="2346" y="3208"/>
                  <a:chExt cx="516" cy="538"/>
                </a:xfrm>
              </p:grpSpPr>
              <p:grpSp>
                <p:nvGrpSpPr>
                  <p:cNvPr id="14402" name="Group 6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46" y="3208"/>
                    <a:ext cx="388" cy="442"/>
                    <a:chOff x="2346" y="3208"/>
                    <a:chExt cx="388" cy="442"/>
                  </a:xfrm>
                </p:grpSpPr>
                <p:sp>
                  <p:nvSpPr>
                    <p:cNvPr id="14403" name="Freeform 6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346" y="3208"/>
                      <a:ext cx="388" cy="442"/>
                    </a:xfrm>
                    <a:custGeom>
                      <a:avLst/>
                      <a:gdLst>
                        <a:gd name="T0" fmla="*/ 0 w 388"/>
                        <a:gd name="T1" fmla="*/ 72 h 442"/>
                        <a:gd name="T2" fmla="*/ 286 w 388"/>
                        <a:gd name="T3" fmla="*/ 0 h 442"/>
                        <a:gd name="T4" fmla="*/ 387 w 388"/>
                        <a:gd name="T5" fmla="*/ 372 h 442"/>
                        <a:gd name="T6" fmla="*/ 108 w 388"/>
                        <a:gd name="T7" fmla="*/ 441 h 442"/>
                        <a:gd name="T8" fmla="*/ 0 w 388"/>
                        <a:gd name="T9" fmla="*/ 72 h 4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88" h="442">
                          <a:moveTo>
                            <a:pt x="0" y="72"/>
                          </a:moveTo>
                          <a:lnTo>
                            <a:pt x="286" y="0"/>
                          </a:lnTo>
                          <a:lnTo>
                            <a:pt x="387" y="372"/>
                          </a:lnTo>
                          <a:lnTo>
                            <a:pt x="108" y="441"/>
                          </a:lnTo>
                          <a:lnTo>
                            <a:pt x="0" y="72"/>
                          </a:lnTo>
                        </a:path>
                      </a:pathLst>
                    </a:custGeom>
                    <a:solidFill>
                      <a:schemeClr val="tx1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04" name="Rectangle 68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388" y="3276"/>
                      <a:ext cx="121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05" name="Rectangle 69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433" y="3346"/>
                      <a:ext cx="121" cy="253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06" name="Rectangle 70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541" y="3310"/>
                      <a:ext cx="102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07" name="Rectangle 71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559" y="3384"/>
                      <a:ext cx="104" cy="39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408" name="Group 7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390" y="3256"/>
                    <a:ext cx="386" cy="442"/>
                    <a:chOff x="2390" y="3256"/>
                    <a:chExt cx="386" cy="442"/>
                  </a:xfrm>
                </p:grpSpPr>
                <p:sp>
                  <p:nvSpPr>
                    <p:cNvPr id="14409" name="Freeform 7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390" y="3256"/>
                      <a:ext cx="386" cy="442"/>
                    </a:xfrm>
                    <a:custGeom>
                      <a:avLst/>
                      <a:gdLst>
                        <a:gd name="T0" fmla="*/ 0 w 386"/>
                        <a:gd name="T1" fmla="*/ 72 h 442"/>
                        <a:gd name="T2" fmla="*/ 285 w 386"/>
                        <a:gd name="T3" fmla="*/ 0 h 442"/>
                        <a:gd name="T4" fmla="*/ 385 w 386"/>
                        <a:gd name="T5" fmla="*/ 372 h 442"/>
                        <a:gd name="T6" fmla="*/ 107 w 386"/>
                        <a:gd name="T7" fmla="*/ 441 h 442"/>
                        <a:gd name="T8" fmla="*/ 0 w 386"/>
                        <a:gd name="T9" fmla="*/ 72 h 4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86" h="442">
                          <a:moveTo>
                            <a:pt x="0" y="72"/>
                          </a:moveTo>
                          <a:lnTo>
                            <a:pt x="285" y="0"/>
                          </a:lnTo>
                          <a:lnTo>
                            <a:pt x="385" y="372"/>
                          </a:lnTo>
                          <a:lnTo>
                            <a:pt x="107" y="441"/>
                          </a:lnTo>
                          <a:lnTo>
                            <a:pt x="0" y="72"/>
                          </a:lnTo>
                        </a:path>
                      </a:pathLst>
                    </a:custGeom>
                    <a:solidFill>
                      <a:schemeClr val="tx1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10" name="Rectangle 74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431" y="3324"/>
                      <a:ext cx="120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11" name="Rectangle 75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476" y="3394"/>
                      <a:ext cx="122" cy="253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12" name="Rectangle 76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583" y="3358"/>
                      <a:ext cx="103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13" name="Rectangle 77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602" y="3432"/>
                      <a:ext cx="104" cy="39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414" name="Group 7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474" y="3304"/>
                    <a:ext cx="388" cy="442"/>
                    <a:chOff x="2474" y="3304"/>
                    <a:chExt cx="388" cy="442"/>
                  </a:xfrm>
                </p:grpSpPr>
                <p:sp>
                  <p:nvSpPr>
                    <p:cNvPr id="14415" name="Freeform 7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474" y="3304"/>
                      <a:ext cx="388" cy="442"/>
                    </a:xfrm>
                    <a:custGeom>
                      <a:avLst/>
                      <a:gdLst>
                        <a:gd name="T0" fmla="*/ 0 w 388"/>
                        <a:gd name="T1" fmla="*/ 72 h 442"/>
                        <a:gd name="T2" fmla="*/ 286 w 388"/>
                        <a:gd name="T3" fmla="*/ 0 h 442"/>
                        <a:gd name="T4" fmla="*/ 387 w 388"/>
                        <a:gd name="T5" fmla="*/ 372 h 442"/>
                        <a:gd name="T6" fmla="*/ 108 w 388"/>
                        <a:gd name="T7" fmla="*/ 441 h 442"/>
                        <a:gd name="T8" fmla="*/ 0 w 388"/>
                        <a:gd name="T9" fmla="*/ 72 h 4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88" h="442">
                          <a:moveTo>
                            <a:pt x="0" y="72"/>
                          </a:moveTo>
                          <a:lnTo>
                            <a:pt x="286" y="0"/>
                          </a:lnTo>
                          <a:lnTo>
                            <a:pt x="387" y="372"/>
                          </a:lnTo>
                          <a:lnTo>
                            <a:pt x="108" y="441"/>
                          </a:lnTo>
                          <a:lnTo>
                            <a:pt x="0" y="72"/>
                          </a:lnTo>
                        </a:path>
                      </a:pathLst>
                    </a:custGeom>
                    <a:solidFill>
                      <a:schemeClr val="tx1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16" name="Rectangle 80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516" y="3372"/>
                      <a:ext cx="121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17" name="Rectangle 81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561" y="3442"/>
                      <a:ext cx="121" cy="253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18" name="Rectangle 82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669" y="3406"/>
                      <a:ext cx="102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19" name="Rectangle 83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687" y="3480"/>
                      <a:ext cx="104" cy="39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4420" name="Group 84"/>
                <p:cNvGrpSpPr>
                  <a:grpSpLocks noChangeAspect="1"/>
                </p:cNvGrpSpPr>
                <p:nvPr/>
              </p:nvGrpSpPr>
              <p:grpSpPr bwMode="auto">
                <a:xfrm>
                  <a:off x="2881" y="3208"/>
                  <a:ext cx="516" cy="538"/>
                  <a:chOff x="2881" y="3208"/>
                  <a:chExt cx="516" cy="538"/>
                </a:xfrm>
              </p:grpSpPr>
              <p:grpSp>
                <p:nvGrpSpPr>
                  <p:cNvPr id="14421" name="Group 8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81" y="3208"/>
                    <a:ext cx="388" cy="442"/>
                    <a:chOff x="2881" y="3208"/>
                    <a:chExt cx="388" cy="442"/>
                  </a:xfrm>
                </p:grpSpPr>
                <p:sp>
                  <p:nvSpPr>
                    <p:cNvPr id="14422" name="Freeform 8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881" y="3208"/>
                      <a:ext cx="388" cy="442"/>
                    </a:xfrm>
                    <a:custGeom>
                      <a:avLst/>
                      <a:gdLst>
                        <a:gd name="T0" fmla="*/ 0 w 388"/>
                        <a:gd name="T1" fmla="*/ 72 h 442"/>
                        <a:gd name="T2" fmla="*/ 286 w 388"/>
                        <a:gd name="T3" fmla="*/ 0 h 442"/>
                        <a:gd name="T4" fmla="*/ 387 w 388"/>
                        <a:gd name="T5" fmla="*/ 372 h 442"/>
                        <a:gd name="T6" fmla="*/ 108 w 388"/>
                        <a:gd name="T7" fmla="*/ 441 h 442"/>
                        <a:gd name="T8" fmla="*/ 0 w 388"/>
                        <a:gd name="T9" fmla="*/ 72 h 4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88" h="442">
                          <a:moveTo>
                            <a:pt x="0" y="72"/>
                          </a:moveTo>
                          <a:lnTo>
                            <a:pt x="286" y="0"/>
                          </a:lnTo>
                          <a:lnTo>
                            <a:pt x="387" y="372"/>
                          </a:lnTo>
                          <a:lnTo>
                            <a:pt x="108" y="441"/>
                          </a:lnTo>
                          <a:lnTo>
                            <a:pt x="0" y="72"/>
                          </a:lnTo>
                        </a:path>
                      </a:pathLst>
                    </a:custGeom>
                    <a:solidFill>
                      <a:schemeClr val="tx1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23" name="Rectangle 87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923" y="3276"/>
                      <a:ext cx="121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24" name="Rectangle 88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968" y="3346"/>
                      <a:ext cx="121" cy="253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25" name="Rectangle 89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3076" y="3310"/>
                      <a:ext cx="102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26" name="Rectangle 90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3094" y="3384"/>
                      <a:ext cx="104" cy="39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427" name="Group 9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25" y="3256"/>
                    <a:ext cx="386" cy="442"/>
                    <a:chOff x="2925" y="3256"/>
                    <a:chExt cx="386" cy="442"/>
                  </a:xfrm>
                </p:grpSpPr>
                <p:sp>
                  <p:nvSpPr>
                    <p:cNvPr id="14428" name="Freeform 9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925" y="3256"/>
                      <a:ext cx="386" cy="442"/>
                    </a:xfrm>
                    <a:custGeom>
                      <a:avLst/>
                      <a:gdLst>
                        <a:gd name="T0" fmla="*/ 0 w 386"/>
                        <a:gd name="T1" fmla="*/ 72 h 442"/>
                        <a:gd name="T2" fmla="*/ 285 w 386"/>
                        <a:gd name="T3" fmla="*/ 0 h 442"/>
                        <a:gd name="T4" fmla="*/ 385 w 386"/>
                        <a:gd name="T5" fmla="*/ 372 h 442"/>
                        <a:gd name="T6" fmla="*/ 107 w 386"/>
                        <a:gd name="T7" fmla="*/ 441 h 442"/>
                        <a:gd name="T8" fmla="*/ 0 w 386"/>
                        <a:gd name="T9" fmla="*/ 72 h 4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86" h="442">
                          <a:moveTo>
                            <a:pt x="0" y="72"/>
                          </a:moveTo>
                          <a:lnTo>
                            <a:pt x="285" y="0"/>
                          </a:lnTo>
                          <a:lnTo>
                            <a:pt x="385" y="372"/>
                          </a:lnTo>
                          <a:lnTo>
                            <a:pt x="107" y="441"/>
                          </a:lnTo>
                          <a:lnTo>
                            <a:pt x="0" y="72"/>
                          </a:lnTo>
                        </a:path>
                      </a:pathLst>
                    </a:custGeom>
                    <a:solidFill>
                      <a:schemeClr val="tx1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29" name="Rectangle 93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2967" y="3324"/>
                      <a:ext cx="119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30" name="Rectangle 94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3011" y="3394"/>
                      <a:ext cx="122" cy="253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31" name="Rectangle 95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3118" y="3358"/>
                      <a:ext cx="104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32" name="Rectangle 96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3137" y="3432"/>
                      <a:ext cx="104" cy="39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433" name="Group 9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009" y="3304"/>
                    <a:ext cx="388" cy="442"/>
                    <a:chOff x="3009" y="3304"/>
                    <a:chExt cx="388" cy="442"/>
                  </a:xfrm>
                </p:grpSpPr>
                <p:sp>
                  <p:nvSpPr>
                    <p:cNvPr id="14434" name="Freeform 9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009" y="3304"/>
                      <a:ext cx="388" cy="442"/>
                    </a:xfrm>
                    <a:custGeom>
                      <a:avLst/>
                      <a:gdLst>
                        <a:gd name="T0" fmla="*/ 0 w 388"/>
                        <a:gd name="T1" fmla="*/ 72 h 442"/>
                        <a:gd name="T2" fmla="*/ 286 w 388"/>
                        <a:gd name="T3" fmla="*/ 0 h 442"/>
                        <a:gd name="T4" fmla="*/ 387 w 388"/>
                        <a:gd name="T5" fmla="*/ 372 h 442"/>
                        <a:gd name="T6" fmla="*/ 108 w 388"/>
                        <a:gd name="T7" fmla="*/ 441 h 442"/>
                        <a:gd name="T8" fmla="*/ 0 w 388"/>
                        <a:gd name="T9" fmla="*/ 72 h 44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388" h="442">
                          <a:moveTo>
                            <a:pt x="0" y="72"/>
                          </a:moveTo>
                          <a:lnTo>
                            <a:pt x="286" y="0"/>
                          </a:lnTo>
                          <a:lnTo>
                            <a:pt x="387" y="372"/>
                          </a:lnTo>
                          <a:lnTo>
                            <a:pt x="108" y="441"/>
                          </a:lnTo>
                          <a:lnTo>
                            <a:pt x="0" y="72"/>
                          </a:lnTo>
                        </a:path>
                      </a:pathLst>
                    </a:custGeom>
                    <a:solidFill>
                      <a:schemeClr val="tx1"/>
                    </a:solidFill>
                    <a:ln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35" name="Rectangle 99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3051" y="3372"/>
                      <a:ext cx="121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36" name="Rectangle 100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3096" y="3442"/>
                      <a:ext cx="121" cy="253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37" name="Rectangle 101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3204" y="3406"/>
                      <a:ext cx="102" cy="38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38" name="Rectangle 102" descr="Zig zag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0640000">
                      <a:off x="3222" y="3480"/>
                      <a:ext cx="104" cy="39"/>
                    </a:xfrm>
                    <a:prstGeom prst="rect">
                      <a:avLst/>
                    </a:prstGeom>
                    <a:pattFill prst="zigZag">
                      <a:fgClr>
                        <a:srgbClr val="000000"/>
                      </a:fgClr>
                      <a:bgClr>
                        <a:schemeClr val="tx1"/>
                      </a:bgClr>
                    </a:patt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4439" name="Group 103"/>
              <p:cNvGrpSpPr>
                <a:grpSpLocks noChangeAspect="1"/>
              </p:cNvGrpSpPr>
              <p:nvPr/>
            </p:nvGrpSpPr>
            <p:grpSpPr bwMode="auto">
              <a:xfrm>
                <a:off x="3557" y="3193"/>
                <a:ext cx="490" cy="281"/>
                <a:chOff x="3473" y="3388"/>
                <a:chExt cx="552" cy="316"/>
              </a:xfrm>
            </p:grpSpPr>
            <p:graphicFrame>
              <p:nvGraphicFramePr>
                <p:cNvPr id="14440" name="Object 104"/>
                <p:cNvGraphicFramePr>
                  <a:graphicFrameLocks noChangeAspect="1"/>
                </p:cNvGraphicFramePr>
                <p:nvPr/>
              </p:nvGraphicFramePr>
              <p:xfrm>
                <a:off x="3473" y="3418"/>
                <a:ext cx="525" cy="25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92" name="Clip" r:id="rId4" imgW="833400" imgH="404640" progId="MS_ClipArt_Gallery.2">
                        <p:embed/>
                      </p:oleObj>
                    </mc:Choice>
                    <mc:Fallback>
                      <p:oleObj name="Clip" r:id="rId4" imgW="833400" imgH="404640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73" y="3418"/>
                              <a:ext cx="525" cy="25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41" name="Object 105"/>
                <p:cNvGraphicFramePr>
                  <a:graphicFrameLocks noChangeAspect="1"/>
                </p:cNvGraphicFramePr>
                <p:nvPr/>
              </p:nvGraphicFramePr>
              <p:xfrm>
                <a:off x="3674" y="3388"/>
                <a:ext cx="351" cy="31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93" name="Clip" r:id="rId6" imgW="556920" imgH="501480" progId="MS_ClipArt_Gallery.2">
                        <p:embed/>
                      </p:oleObj>
                    </mc:Choice>
                    <mc:Fallback>
                      <p:oleObj name="Clip" r:id="rId6" imgW="556920" imgH="501480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74" y="3388"/>
                              <a:ext cx="351" cy="31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4442" name="Group 106"/>
              <p:cNvGrpSpPr>
                <a:grpSpLocks noChangeAspect="1"/>
              </p:cNvGrpSpPr>
              <p:nvPr/>
            </p:nvGrpSpPr>
            <p:grpSpPr bwMode="auto">
              <a:xfrm>
                <a:off x="3413" y="2665"/>
                <a:ext cx="356" cy="204"/>
                <a:chOff x="3293" y="2698"/>
                <a:chExt cx="401" cy="230"/>
              </a:xfrm>
            </p:grpSpPr>
            <p:graphicFrame>
              <p:nvGraphicFramePr>
                <p:cNvPr id="14443" name="Object 107"/>
                <p:cNvGraphicFramePr>
                  <a:graphicFrameLocks noChangeAspect="1"/>
                </p:cNvGraphicFramePr>
                <p:nvPr/>
              </p:nvGraphicFramePr>
              <p:xfrm>
                <a:off x="3293" y="2720"/>
                <a:ext cx="381" cy="18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94" name="Clip" r:id="rId8" imgW="604800" imgH="295200" progId="MS_ClipArt_Gallery.2">
                        <p:embed/>
                      </p:oleObj>
                    </mc:Choice>
                    <mc:Fallback>
                      <p:oleObj name="Clip" r:id="rId8" imgW="604800" imgH="295200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293" y="2720"/>
                              <a:ext cx="381" cy="18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444" name="Object 108"/>
                <p:cNvGraphicFramePr>
                  <a:graphicFrameLocks noChangeAspect="1"/>
                </p:cNvGraphicFramePr>
                <p:nvPr/>
              </p:nvGraphicFramePr>
              <p:xfrm>
                <a:off x="3439" y="2698"/>
                <a:ext cx="255" cy="23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395" name="Clip" r:id="rId10" imgW="404640" imgH="365040" progId="MS_ClipArt_Gallery.2">
                        <p:embed/>
                      </p:oleObj>
                    </mc:Choice>
                    <mc:Fallback>
                      <p:oleObj name="Clip" r:id="rId10" imgW="404640" imgH="365040" progId="MS_ClipArt_Gallery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39" y="2698"/>
                              <a:ext cx="255" cy="23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4445" name="Object 109"/>
              <p:cNvGraphicFramePr>
                <a:graphicFrameLocks/>
              </p:cNvGraphicFramePr>
              <p:nvPr/>
            </p:nvGraphicFramePr>
            <p:xfrm>
              <a:off x="3292" y="2183"/>
              <a:ext cx="161" cy="19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96" name="Clip" r:id="rId12" imgW="423720" imgH="206280" progId="MS_ClipArt_Gallery.2">
                      <p:embed/>
                    </p:oleObj>
                  </mc:Choice>
                  <mc:Fallback>
                    <p:oleObj name="Clip" r:id="rId12" imgW="423720" imgH="206280" progId="MS_ClipArt_Gallery.2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92" y="2183"/>
                            <a:ext cx="161" cy="19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4446" name="Object 110"/>
              <p:cNvGraphicFramePr>
                <a:graphicFrameLocks/>
              </p:cNvGraphicFramePr>
              <p:nvPr/>
            </p:nvGraphicFramePr>
            <p:xfrm>
              <a:off x="3353" y="2137"/>
              <a:ext cx="108" cy="2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97" name="Clip" r:id="rId14" imgW="284040" imgH="257040" progId="MS_ClipArt_Gallery.2">
                      <p:embed/>
                    </p:oleObj>
                  </mc:Choice>
                  <mc:Fallback>
                    <p:oleObj name="Clip" r:id="rId14" imgW="284040" imgH="257040" progId="MS_ClipArt_Gallery.2">
                      <p:embed/>
                      <p:pic>
                        <p:nvPicPr>
                          <p:cNvPr id="0" name=""/>
                          <p:cNvPicPr>
                            <a:picLocks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53" y="2137"/>
                            <a:ext cx="108" cy="24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447" name="Line 111"/>
              <p:cNvSpPr>
                <a:spLocks noChangeShapeType="1"/>
              </p:cNvSpPr>
              <p:nvPr/>
            </p:nvSpPr>
            <p:spPr bwMode="auto">
              <a:xfrm flipV="1">
                <a:off x="3493" y="2833"/>
                <a:ext cx="384" cy="336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48" name="Line 112"/>
              <p:cNvSpPr>
                <a:spLocks noChangeShapeType="1"/>
              </p:cNvSpPr>
              <p:nvPr/>
            </p:nvSpPr>
            <p:spPr bwMode="auto">
              <a:xfrm flipV="1">
                <a:off x="3333" y="2305"/>
                <a:ext cx="192" cy="19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6618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ew Waves to I2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338263"/>
            <a:ext cx="6973887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new Waves to I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338263"/>
            <a:ext cx="6973887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new Waves to I2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338263"/>
            <a:ext cx="6973887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new Waves to I2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4" r="524"/>
          <a:stretch/>
        </p:blipFill>
        <p:spPr bwMode="auto">
          <a:xfrm>
            <a:off x="694944" y="1338263"/>
            <a:ext cx="6973887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76250" y="152400"/>
            <a:ext cx="7797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>
                <a:latin typeface="Trebuchet MS" pitchFamily="34" charset="0"/>
              </a:rPr>
              <a:t>Information to Integration</a:t>
            </a:r>
          </a:p>
        </p:txBody>
      </p:sp>
    </p:spTree>
    <p:extLst>
      <p:ext uri="{BB962C8B-B14F-4D97-AF65-F5344CB8AC3E}">
        <p14:creationId xmlns:p14="http://schemas.microsoft.com/office/powerpoint/2010/main" val="311867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4007</TotalTime>
  <Words>617</Words>
  <Application>Microsoft Office PowerPoint</Application>
  <PresentationFormat>On-screen Show (4:3)</PresentationFormat>
  <Paragraphs>247</Paragraphs>
  <Slides>36</Slides>
  <Notes>29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Clip</vt:lpstr>
      <vt:lpstr>ClipArt</vt:lpstr>
      <vt:lpstr>Integrating Software by Integrating People</vt:lpstr>
      <vt:lpstr>Landmark E&amp;P Platform </vt:lpstr>
      <vt:lpstr>PowerPoint Presentation</vt:lpstr>
      <vt:lpstr>Long Ago and Far, Far Away…</vt:lpstr>
      <vt:lpstr>    </vt:lpstr>
      <vt:lpstr>Agile Leadership</vt:lpstr>
      <vt:lpstr>Trust/Ownership Model</vt:lpstr>
      <vt:lpstr>Enabling the I2 Enterprise </vt:lpstr>
      <vt:lpstr>PowerPoint Presentation</vt:lpstr>
      <vt:lpstr>But software is developed in Houston, Austin, Denver and Calgary</vt:lpstr>
      <vt:lpstr>What the Leaders Did</vt:lpstr>
      <vt:lpstr>Get the Right People</vt:lpstr>
      <vt:lpstr>PowerPoint Presentation</vt:lpstr>
      <vt:lpstr>The Purpose Alignment Model</vt:lpstr>
      <vt:lpstr>In Practice</vt:lpstr>
      <vt:lpstr>A View of Strategy - Landmark</vt:lpstr>
      <vt:lpstr>The Texas Two Step</vt:lpstr>
      <vt:lpstr>Integrating People</vt:lpstr>
      <vt:lpstr>Creating the Future</vt:lpstr>
      <vt:lpstr>Friday’s @ 4</vt:lpstr>
      <vt:lpstr>Product/Project Managers’ Meeting</vt:lpstr>
      <vt:lpstr>WorldWide Developers’ Conference</vt:lpstr>
      <vt:lpstr>The Bottom Line</vt:lpstr>
      <vt:lpstr>Trust/Ownership Model</vt:lpstr>
      <vt:lpstr>Gordon the Guided Missile</vt:lpstr>
      <vt:lpstr>Control Systems</vt:lpstr>
      <vt:lpstr>Trust/Ownership Model</vt:lpstr>
      <vt:lpstr>build a cube together</vt:lpstr>
      <vt:lpstr>Barriers – Hitting the Wall</vt:lpstr>
      <vt:lpstr>Collaborating with Non-Collaborators</vt:lpstr>
      <vt:lpstr>Trust/Ownership Model</vt:lpstr>
      <vt:lpstr>What About Outsourcing?</vt:lpstr>
      <vt:lpstr>Integrating Offshore Teams</vt:lpstr>
      <vt:lpstr>PowerPoint Presentation</vt:lpstr>
      <vt:lpstr>Contact</vt:lpstr>
      <vt:lpstr>Individuals and Interactions</vt:lpstr>
    </vt:vector>
  </TitlesOfParts>
  <Company>Halliburton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Teams</dc:title>
  <dc:creator>Todd Little</dc:creator>
  <cp:lastModifiedBy>Todd Little</cp:lastModifiedBy>
  <cp:revision>49</cp:revision>
  <dcterms:created xsi:type="dcterms:W3CDTF">2013-03-20T16:33:28Z</dcterms:created>
  <dcterms:modified xsi:type="dcterms:W3CDTF">2013-06-07T16:21:11Z</dcterms:modified>
</cp:coreProperties>
</file>